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12" r:id="rId6"/>
    <p:sldMasterId id="2147483714" r:id="rId7"/>
    <p:sldMasterId id="2147483718" r:id="rId8"/>
    <p:sldMasterId id="2147483723" r:id="rId9"/>
    <p:sldMasterId id="2147483725" r:id="rId10"/>
    <p:sldMasterId id="2147483728" r:id="rId11"/>
    <p:sldMasterId id="2147483733" r:id="rId12"/>
    <p:sldMasterId id="2147483735" r:id="rId13"/>
    <p:sldMasterId id="2147483743" r:id="rId14"/>
    <p:sldMasterId id="2147483769" r:id="rId15"/>
    <p:sldMasterId id="2147483794" r:id="rId16"/>
    <p:sldMasterId id="2147483836" r:id="rId17"/>
    <p:sldMasterId id="2147483860" r:id="rId18"/>
    <p:sldMasterId id="2147483880" r:id="rId19"/>
    <p:sldMasterId id="2147483900" r:id="rId20"/>
    <p:sldMasterId id="2147483921" r:id="rId21"/>
    <p:sldMasterId id="2147483945" r:id="rId22"/>
    <p:sldMasterId id="2147483969" r:id="rId23"/>
    <p:sldMasterId id="2147484005" r:id="rId24"/>
    <p:sldMasterId id="2147484018" r:id="rId25"/>
  </p:sldMasterIdLst>
  <p:notesMasterIdLst>
    <p:notesMasterId r:id="rId69"/>
  </p:notesMasterIdLst>
  <p:sldIdLst>
    <p:sldId id="362" r:id="rId26"/>
    <p:sldId id="368" r:id="rId27"/>
    <p:sldId id="350" r:id="rId28"/>
    <p:sldId id="345" r:id="rId29"/>
    <p:sldId id="346" r:id="rId30"/>
    <p:sldId id="364" r:id="rId31"/>
    <p:sldId id="347" r:id="rId32"/>
    <p:sldId id="348" r:id="rId33"/>
    <p:sldId id="328" r:id="rId34"/>
    <p:sldId id="370" r:id="rId35"/>
    <p:sldId id="349" r:id="rId36"/>
    <p:sldId id="321" r:id="rId37"/>
    <p:sldId id="381" r:id="rId38"/>
    <p:sldId id="382" r:id="rId39"/>
    <p:sldId id="263" r:id="rId40"/>
    <p:sldId id="378" r:id="rId41"/>
    <p:sldId id="277" r:id="rId42"/>
    <p:sldId id="359" r:id="rId43"/>
    <p:sldId id="367" r:id="rId44"/>
    <p:sldId id="358" r:id="rId45"/>
    <p:sldId id="379" r:id="rId46"/>
    <p:sldId id="305" r:id="rId47"/>
    <p:sldId id="306" r:id="rId48"/>
    <p:sldId id="307" r:id="rId49"/>
    <p:sldId id="375" r:id="rId50"/>
    <p:sldId id="376" r:id="rId51"/>
    <p:sldId id="309" r:id="rId52"/>
    <p:sldId id="380" r:id="rId53"/>
    <p:sldId id="352" r:id="rId54"/>
    <p:sldId id="355" r:id="rId55"/>
    <p:sldId id="340" r:id="rId56"/>
    <p:sldId id="377" r:id="rId57"/>
    <p:sldId id="351" r:id="rId58"/>
    <p:sldId id="330" r:id="rId59"/>
    <p:sldId id="331" r:id="rId60"/>
    <p:sldId id="366" r:id="rId61"/>
    <p:sldId id="371" r:id="rId62"/>
    <p:sldId id="360" r:id="rId63"/>
    <p:sldId id="374" r:id="rId64"/>
    <p:sldId id="373" r:id="rId65"/>
    <p:sldId id="363" r:id="rId66"/>
    <p:sldId id="372" r:id="rId67"/>
    <p:sldId id="29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6D8B7F-F87F-4EAB-85BC-A41F79FBC3B3}">
          <p14:sldIdLst>
            <p14:sldId id="362"/>
            <p14:sldId id="368"/>
          </p14:sldIdLst>
        </p14:section>
        <p14:section name="Trivia" id="{14E886D9-8DAB-415F-BBD6-E6EA7F9F8A84}">
          <p14:sldIdLst>
            <p14:sldId id="350"/>
            <p14:sldId id="345"/>
            <p14:sldId id="346"/>
            <p14:sldId id="364"/>
            <p14:sldId id="347"/>
            <p14:sldId id="348"/>
            <p14:sldId id="328"/>
            <p14:sldId id="370"/>
            <p14:sldId id="349"/>
            <p14:sldId id="321"/>
            <p14:sldId id="381"/>
            <p14:sldId id="382"/>
          </p14:sldIdLst>
        </p14:section>
        <p14:section name="IaaS Overview" id="{DDF22E89-199C-4EEA-AD6F-2505C279F7E5}">
          <p14:sldIdLst>
            <p14:sldId id="263"/>
            <p14:sldId id="378"/>
            <p14:sldId id="277"/>
          </p14:sldIdLst>
        </p14:section>
        <p14:section name="Compute" id="{61828EE2-842E-49AE-954A-A47CBDBA5338}">
          <p14:sldIdLst>
            <p14:sldId id="359"/>
            <p14:sldId id="367"/>
            <p14:sldId id="358"/>
            <p14:sldId id="379"/>
            <p14:sldId id="305"/>
            <p14:sldId id="306"/>
            <p14:sldId id="307"/>
            <p14:sldId id="375"/>
            <p14:sldId id="376"/>
            <p14:sldId id="309"/>
            <p14:sldId id="380"/>
          </p14:sldIdLst>
        </p14:section>
        <p14:section name="Network" id="{2DEA80B2-E02C-47EB-A939-4DD1919FD1D4}">
          <p14:sldIdLst>
            <p14:sldId id="352"/>
            <p14:sldId id="355"/>
            <p14:sldId id="340"/>
            <p14:sldId id="377"/>
          </p14:sldIdLst>
        </p14:section>
        <p14:section name="Storage" id="{3F799D79-9300-4A36-93FC-4901D968E2DB}">
          <p14:sldIdLst>
            <p14:sldId id="351"/>
            <p14:sldId id="330"/>
            <p14:sldId id="331"/>
            <p14:sldId id="366"/>
          </p14:sldIdLst>
        </p14:section>
        <p14:section name="Key Workloads" id="{D8ABB0CE-0583-4BF6-82B9-A58F00E45CFF}">
          <p14:sldIdLst>
            <p14:sldId id="371"/>
            <p14:sldId id="360"/>
            <p14:sldId id="374"/>
            <p14:sldId id="373"/>
            <p14:sldId id="363"/>
            <p14:sldId id="372"/>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2653" autoAdjust="0"/>
  </p:normalViewPr>
  <p:slideViewPr>
    <p:cSldViewPr snapToGrid="0">
      <p:cViewPr varScale="1">
        <p:scale>
          <a:sx n="40" d="100"/>
          <a:sy n="40" d="100"/>
        </p:scale>
        <p:origin x="1572" y="42"/>
      </p:cViewPr>
      <p:guideLst/>
    </p:cSldViewPr>
  </p:slideViewPr>
  <p:notesTextViewPr>
    <p:cViewPr>
      <p:scale>
        <a:sx n="3" d="2"/>
        <a:sy n="3" d="2"/>
      </p:scale>
      <p:origin x="0" y="0"/>
    </p:cViewPr>
  </p:notesTextViewPr>
  <p:sorterViewPr>
    <p:cViewPr>
      <p:scale>
        <a:sx n="100" d="100"/>
        <a:sy n="100" d="100"/>
      </p:scale>
      <p:origin x="0" y="-21804"/>
    </p:cViewPr>
  </p:sorterViewPr>
  <p:notesViewPr>
    <p:cSldViewPr snapToGrid="0">
      <p:cViewPr varScale="1">
        <p:scale>
          <a:sx n="94" d="100"/>
          <a:sy n="94" d="100"/>
        </p:scale>
        <p:origin x="366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8D7"/>
              </a:solidFill>
              <a:ln>
                <a:noFill/>
              </a:ln>
              <a:effectLst/>
            </c:spPr>
            <c:extLst>
              <c:ext xmlns:c16="http://schemas.microsoft.com/office/drawing/2014/chart" uri="{C3380CC4-5D6E-409C-BE32-E72D297353CC}">
                <c16:uniqueId val="{00000002-3112-4E20-9666-F7C0E154FAB6}"/>
              </c:ext>
            </c:extLst>
          </c:dPt>
          <c:dPt>
            <c:idx val="1"/>
            <c:invertIfNegative val="0"/>
            <c:bubble3D val="0"/>
            <c:spPr>
              <a:solidFill>
                <a:srgbClr val="FFC000"/>
              </a:solidFill>
              <a:ln>
                <a:noFill/>
              </a:ln>
              <a:effectLst/>
            </c:spPr>
            <c:extLst>
              <c:ext xmlns:c16="http://schemas.microsoft.com/office/drawing/2014/chart" uri="{C3380CC4-5D6E-409C-BE32-E72D297353CC}">
                <c16:uniqueId val="{00000000-8B99-4599-B8D5-3C0C693C32B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Sheet1!$B$2:$B$3</c:f>
              <c:numCache>
                <c:formatCode>General</c:formatCode>
                <c:ptCount val="2"/>
                <c:pt idx="0">
                  <c:v>64</c:v>
                </c:pt>
                <c:pt idx="1">
                  <c:v>48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Certs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Azure</c:v>
                      </c:pt>
                      <c:pt idx="1">
                        <c:v>AWS</c:v>
                      </c:pt>
                    </c:strCache>
                  </c:strRef>
                </c15:cat>
              </c15:filteredCategoryTitle>
            </c:ext>
            <c:ext xmlns:c16="http://schemas.microsoft.com/office/drawing/2014/chart" uri="{C3380CC4-5D6E-409C-BE32-E72D297353CC}">
              <c16:uniqueId val="{00000000-203E-45D0-8762-436C5B9657D4}"/>
            </c:ext>
          </c:extLst>
        </c:ser>
        <c:dLbls>
          <c:dLblPos val="outEnd"/>
          <c:showLegendKey val="0"/>
          <c:showVal val="1"/>
          <c:showCatName val="0"/>
          <c:showSerName val="0"/>
          <c:showPercent val="0"/>
          <c:showBubbleSize val="0"/>
        </c:dLbls>
        <c:gapWidth val="53"/>
        <c:overlap val="-27"/>
        <c:axId val="440686888"/>
        <c:axId val="553149088"/>
      </c:barChart>
      <c:catAx>
        <c:axId val="44068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Segoe UI Semibold" panose="020B0702040204020203" pitchFamily="34" charset="0"/>
                <a:ea typeface="+mn-ea"/>
                <a:cs typeface="Segoe UI Semibold" panose="020B0702040204020203" pitchFamily="34" charset="0"/>
              </a:defRPr>
            </a:pPr>
            <a:endParaRPr lang="en-US"/>
          </a:p>
        </c:txPr>
        <c:crossAx val="553149088"/>
        <c:crosses val="autoZero"/>
        <c:auto val="1"/>
        <c:lblAlgn val="ctr"/>
        <c:lblOffset val="100"/>
        <c:noMultiLvlLbl val="0"/>
      </c:catAx>
      <c:valAx>
        <c:axId val="55314908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406868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78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Sheet1!$D$2:$I$2</c:f>
              <c:numCache>
                <c:formatCode>General</c:formatCode>
                <c:ptCount val="6"/>
                <c:pt idx="0">
                  <c:v>61</c:v>
                </c:pt>
                <c:pt idx="1">
                  <c:v>56</c:v>
                </c:pt>
                <c:pt idx="2">
                  <c:v>55</c:v>
                </c:pt>
                <c:pt idx="3">
                  <c:v>34</c:v>
                </c:pt>
                <c:pt idx="4">
                  <c:v>34</c:v>
                </c:pt>
                <c:pt idx="5">
                  <c:v>27</c:v>
                </c:pt>
              </c:numCache>
            </c:numRef>
          </c:val>
          <c:extLst>
            <c:ext xmlns:c15="http://schemas.microsoft.com/office/drawing/2012/chart" uri="{02D57815-91ED-43cb-92C2-25804820EDAC}">
              <c15:filteredSeriesTitle>
                <c15:tx>
                  <c:strRef>
                    <c:extLst>
                      <c:ext uri="{02D57815-91ED-43cb-92C2-25804820EDAC}">
                        <c15:formulaRef>
                          <c15:sqref>Sheet1!$C$2</c15:sqref>
                        </c15:formulaRef>
                      </c:ext>
                    </c:extLst>
                    <c:strCache>
                      <c:ptCount val="1"/>
                      <c:pt idx="0">
                        <c:v>Azure</c:v>
                      </c:pt>
                    </c:strCache>
                  </c:strRef>
                </c15:tx>
              </c15:filteredSeriesTitle>
            </c:ext>
            <c:ext xmlns:c15="http://schemas.microsoft.com/office/drawing/2012/chart" uri="{02D57815-91ED-43cb-92C2-25804820EDAC}">
              <c15:filteredCategoryTitle>
                <c15:cat>
                  <c:strRef>
                    <c:extLst>
                      <c:ext uri="{02D57815-91ED-43cb-92C2-25804820EDAC}">
                        <c15:formulaRef>
                          <c15:sqref>Sheet1!$D$1:$I$1</c15:sqref>
                        </c15:formulaRef>
                      </c:ext>
                    </c:extLst>
                    <c:strCache>
                      <c:ptCount val="6"/>
                      <c:pt idx="0">
                        <c:v>ISO 27001</c:v>
                      </c:pt>
                      <c:pt idx="1">
                        <c:v>SOC 1/2</c:v>
                      </c:pt>
                      <c:pt idx="2">
                        <c:v>PCI DSS</c:v>
                      </c:pt>
                      <c:pt idx="3">
                        <c:v>FedRAMP High</c:v>
                      </c:pt>
                      <c:pt idx="4">
                        <c:v>DoD Level 4</c:v>
                      </c:pt>
                      <c:pt idx="5">
                        <c:v># of CJIS states</c:v>
                      </c:pt>
                    </c:strCache>
                  </c:strRef>
                </c15:cat>
              </c15:filteredCategoryTitle>
            </c:ext>
            <c:ext xmlns:c16="http://schemas.microsoft.com/office/drawing/2014/chart" uri="{C3380CC4-5D6E-409C-BE32-E72D297353CC}">
              <c16:uniqueId val="{00000000-BB03-481D-9787-4877B09A0E13}"/>
            </c:ext>
          </c:extLst>
        </c:ser>
        <c:ser>
          <c:idx val="1"/>
          <c:order val="1"/>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lnSpc>
                    <a:spcPct val="90000"/>
                  </a:lnSpc>
                  <a:defRPr lang="en-US" sz="1400" b="0" i="0" u="none" strike="noStrike" kern="120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Sheet1!$D$3:$I$3</c:f>
              <c:numCache>
                <c:formatCode>General</c:formatCode>
                <c:ptCount val="6"/>
                <c:pt idx="0">
                  <c:v>42</c:v>
                </c:pt>
                <c:pt idx="1">
                  <c:v>36</c:v>
                </c:pt>
                <c:pt idx="2">
                  <c:v>42</c:v>
                </c:pt>
                <c:pt idx="3">
                  <c:v>20</c:v>
                </c:pt>
                <c:pt idx="4">
                  <c:v>20</c:v>
                </c:pt>
                <c:pt idx="5">
                  <c:v>7</c:v>
                </c:pt>
              </c:numCache>
            </c:numRef>
          </c:val>
          <c:extLst>
            <c:ext xmlns:c15="http://schemas.microsoft.com/office/drawing/2012/chart" uri="{02D57815-91ED-43cb-92C2-25804820EDAC}">
              <c15:filteredSeriesTitle>
                <c15:tx>
                  <c:strRef>
                    <c:extLst>
                      <c:ext uri="{02D57815-91ED-43cb-92C2-25804820EDAC}">
                        <c15:formulaRef>
                          <c15:sqref>Sheet1!$C$3</c15:sqref>
                        </c15:formulaRef>
                      </c:ext>
                    </c:extLst>
                    <c:strCache>
                      <c:ptCount val="1"/>
                      <c:pt idx="0">
                        <c:v>AWS</c:v>
                      </c:pt>
                    </c:strCache>
                  </c:strRef>
                </c15:tx>
              </c15:filteredSeriesTitle>
            </c:ext>
            <c:ext xmlns:c15="http://schemas.microsoft.com/office/drawing/2012/chart" uri="{02D57815-91ED-43cb-92C2-25804820EDAC}">
              <c15:filteredCategoryTitle>
                <c15:cat>
                  <c:strRef>
                    <c:extLst>
                      <c:ext uri="{02D57815-91ED-43cb-92C2-25804820EDAC}">
                        <c15:formulaRef>
                          <c15:sqref>Sheet1!$D$1:$I$1</c15:sqref>
                        </c15:formulaRef>
                      </c:ext>
                    </c:extLst>
                    <c:strCache>
                      <c:ptCount val="6"/>
                      <c:pt idx="0">
                        <c:v>ISO 27001</c:v>
                      </c:pt>
                      <c:pt idx="1">
                        <c:v>SOC 1/2</c:v>
                      </c:pt>
                      <c:pt idx="2">
                        <c:v>PCI DSS</c:v>
                      </c:pt>
                      <c:pt idx="3">
                        <c:v>FedRAMP High</c:v>
                      </c:pt>
                      <c:pt idx="4">
                        <c:v>DoD Level 4</c:v>
                      </c:pt>
                      <c:pt idx="5">
                        <c:v># of CJIS states</c:v>
                      </c:pt>
                    </c:strCache>
                  </c:strRef>
                </c15:cat>
              </c15:filteredCategoryTitle>
            </c:ext>
            <c:ext xmlns:c16="http://schemas.microsoft.com/office/drawing/2014/chart" uri="{C3380CC4-5D6E-409C-BE32-E72D297353CC}">
              <c16:uniqueId val="{00000001-BB03-481D-9787-4877B09A0E13}"/>
            </c:ext>
          </c:extLst>
        </c:ser>
        <c:dLbls>
          <c:dLblPos val="outEnd"/>
          <c:showLegendKey val="0"/>
          <c:showVal val="1"/>
          <c:showCatName val="0"/>
          <c:showSerName val="0"/>
          <c:showPercent val="0"/>
          <c:showBubbleSize val="0"/>
        </c:dLbls>
        <c:gapWidth val="90"/>
        <c:overlap val="-27"/>
        <c:axId val="198279584"/>
        <c:axId val="198277288"/>
      </c:barChart>
      <c:catAx>
        <c:axId val="19827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pPr>
            <a:endParaRPr lang="en-US"/>
          </a:p>
        </c:txPr>
        <c:crossAx val="198277288"/>
        <c:crosses val="autoZero"/>
        <c:auto val="1"/>
        <c:lblAlgn val="ctr"/>
        <c:lblOffset val="100"/>
        <c:noMultiLvlLbl val="0"/>
      </c:catAx>
      <c:valAx>
        <c:axId val="198277288"/>
        <c:scaling>
          <c:orientation val="minMax"/>
        </c:scaling>
        <c:delete val="1"/>
        <c:axPos val="l"/>
        <c:numFmt formatCode="General" sourceLinked="1"/>
        <c:majorTickMark val="none"/>
        <c:minorTickMark val="none"/>
        <c:tickLblPos val="nextTo"/>
        <c:crossAx val="198279584"/>
        <c:crosses val="autoZero"/>
        <c:crossBetween val="between"/>
      </c:valAx>
      <c:spPr>
        <a:noFill/>
        <a:ln>
          <a:noFill/>
        </a:ln>
        <a:effectLst/>
      </c:spPr>
    </c:plotArea>
    <c:plotVisOnly val="1"/>
    <c:dispBlanksAs val="gap"/>
    <c:showDLblsOverMax val="0"/>
  </c:chart>
  <c:spPr>
    <a:noFill/>
    <a:ln>
      <a:noFill/>
    </a:ln>
    <a:effectLst/>
  </c:spPr>
  <c:txPr>
    <a:bodyPr/>
    <a:lstStyle/>
    <a:p>
      <a:pPr>
        <a:lnSpc>
          <a:spcPct val="90000"/>
        </a:lnSpc>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8A9C-2E19-4296-A4A9-29E745E21296}" type="datetimeFigureOut">
              <a:rPr lang="en-US" smtClean="0"/>
              <a:t>9/20/2017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A60B8-B981-4FCD-99C4-794E3404C912}" type="slidenum">
              <a:rPr lang="en-US" smtClean="0"/>
              <a:t>‹#›</a:t>
            </a:fld>
            <a:endParaRPr lang="en-US"/>
          </a:p>
        </p:txBody>
      </p:sp>
    </p:spTree>
    <p:extLst>
      <p:ext uri="{BB962C8B-B14F-4D97-AF65-F5344CB8AC3E}">
        <p14:creationId xmlns:p14="http://schemas.microsoft.com/office/powerpoint/2010/main" val="325122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and </a:t>
            </a:r>
            <a:r>
              <a:rPr lang="en-US" sz="1200" kern="1200" dirty="0">
                <a:solidFill>
                  <a:schemeClr val="tx1"/>
                </a:solidFill>
                <a:effectLst/>
                <a:latin typeface="+mn-lt"/>
                <a:ea typeface="+mn-ea"/>
                <a:cs typeface="+mn-cs"/>
              </a:rPr>
              <a:t>set expectations that this presentation is designed to discuss the role of Azure as the cloud computing platform for a business’s digital transformation.)</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C472B-0BE7-420F-A37B-44BBF15E79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1476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endParaRPr 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35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47569-1ADF-46D9-9588-10257AC178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5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Talking Points</a:t>
            </a:r>
          </a:p>
          <a:p>
            <a:endParaRPr lang="en-US" dirty="0"/>
          </a:p>
          <a:p>
            <a:pPr marL="171450" indent="-171450">
              <a:buFont typeface="Arial" panose="020B0604020202020204" pitchFamily="34" charset="0"/>
              <a:buChar char="•"/>
            </a:pPr>
            <a:r>
              <a:rPr lang="en-US" dirty="0"/>
              <a:t>The Open Source V-Team</a:t>
            </a:r>
            <a:r>
              <a:rPr lang="en-US" baseline="0" dirty="0"/>
              <a:t> in OCP is a comprised of a team of industry veterans with deep Open Source skills around application development, data platform, operating system and cloud infrastructure and DevOps.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Feel free to reach out to us at “ocpopen@microsoft.com” if we can assist with positioning or accelerating Open Source opportunities with your partners.</a:t>
            </a: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967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1" dirty="0"/>
              <a:t>(Adjust</a:t>
            </a:r>
            <a:r>
              <a:rPr lang="en-US" b="1" baseline="0" dirty="0"/>
              <a:t> timing to Audience)</a:t>
            </a:r>
          </a:p>
          <a:p>
            <a:endParaRPr lang="en-US" b="1" dirty="0"/>
          </a:p>
          <a:p>
            <a:r>
              <a:rPr lang="en-US" b="1" dirty="0"/>
              <a:t>Slide Objective:</a:t>
            </a:r>
            <a:r>
              <a:rPr lang="en-US" b="1" baseline="0" dirty="0"/>
              <a:t> </a:t>
            </a:r>
            <a:r>
              <a:rPr lang="en-US" b="0" dirty="0"/>
              <a:t>Explain</a:t>
            </a:r>
            <a:r>
              <a:rPr lang="en-US" b="0" baseline="0" dirty="0"/>
              <a:t> the commonly accepted cloud computing models (</a:t>
            </a:r>
            <a:r>
              <a:rPr lang="en-US" b="0" baseline="0" dirty="0" err="1"/>
              <a:t>IaaS</a:t>
            </a:r>
            <a:r>
              <a:rPr lang="en-US" b="0" baseline="0" dirty="0"/>
              <a:t>, PaaS, and SaaS) in </a:t>
            </a:r>
            <a:r>
              <a:rPr lang="en-US" b="1" baseline="0" dirty="0"/>
              <a:t>terms of an IT Pro’s responsibilities.</a:t>
            </a:r>
          </a:p>
          <a:p>
            <a:endParaRPr lang="en-US" b="1" dirty="0"/>
          </a:p>
          <a:p>
            <a:r>
              <a:rPr lang="en-US" b="1" dirty="0"/>
              <a:t>Key</a:t>
            </a:r>
            <a:r>
              <a:rPr lang="en-US" b="1" baseline="0" dirty="0"/>
              <a:t> Talking Points:</a:t>
            </a:r>
          </a:p>
          <a:p>
            <a:r>
              <a:rPr lang="en-US" b="0" baseline="0" dirty="0"/>
              <a:t>When considering these cloud computing models, skilled IT Pros are needed to manage the components of each model that are unique to an organization:</a:t>
            </a:r>
          </a:p>
          <a:p>
            <a:endParaRPr lang="en-US" b="0" baseline="0" dirty="0"/>
          </a:p>
          <a:p>
            <a:pPr marL="285750" indent="-285750">
              <a:buFont typeface="Arial" panose="020B0604020202020204" pitchFamily="34" charset="0"/>
              <a:buChar char="•"/>
            </a:pPr>
            <a:r>
              <a:rPr lang="en-US" b="1" baseline="0" dirty="0"/>
              <a:t>(CLICK) </a:t>
            </a:r>
            <a:r>
              <a:rPr lang="en-US" b="0" baseline="0" dirty="0"/>
              <a:t>Infrastructure as a Service: While the cloud vendor manages the physical hardware fabric for raw compute, networking and storage capacity, </a:t>
            </a:r>
            <a:r>
              <a:rPr lang="en-US" b="1" baseline="0" dirty="0"/>
              <a:t>(CLICK) </a:t>
            </a:r>
            <a:r>
              <a:rPr lang="en-US" b="0" baseline="0" dirty="0"/>
              <a:t>IT Pros provision </a:t>
            </a:r>
            <a:r>
              <a:rPr lang="en-US" b="0" baseline="0" dirty="0" err="1"/>
              <a:t>IaaS</a:t>
            </a:r>
            <a:r>
              <a:rPr lang="en-US" b="0" baseline="0" dirty="0"/>
              <a:t> for their organizational needs and </a:t>
            </a:r>
            <a:r>
              <a:rPr lang="en-US" b="1" baseline="0" dirty="0"/>
              <a:t>(CLICK) </a:t>
            </a:r>
            <a:r>
              <a:rPr lang="en-US" b="0" baseline="0" dirty="0"/>
              <a:t>continue to manage each provisioned virtual machine in a manner that is very similar to on-premises workloads.</a:t>
            </a:r>
          </a:p>
          <a:p>
            <a:pPr marL="0" indent="0">
              <a:buFont typeface="Arial" panose="020B0604020202020204" pitchFamily="34" charset="0"/>
              <a:buNone/>
            </a:pPr>
            <a:endParaRPr lang="en-US" b="0" baseline="0" dirty="0"/>
          </a:p>
          <a:p>
            <a:pPr marL="285750" indent="-285750">
              <a:buFont typeface="Arial" panose="020B0604020202020204" pitchFamily="34" charset="0"/>
              <a:buChar char="•"/>
            </a:pPr>
            <a:r>
              <a:rPr lang="en-US" b="1" baseline="0" dirty="0"/>
              <a:t>(CLICK) </a:t>
            </a:r>
            <a:r>
              <a:rPr lang="en-US" b="0" baseline="0" dirty="0"/>
              <a:t>Platform as a Service: In </a:t>
            </a:r>
            <a:r>
              <a:rPr lang="en-US" b="0" baseline="0" dirty="0" err="1"/>
              <a:t>PaaS</a:t>
            </a:r>
            <a:r>
              <a:rPr lang="en-US" b="0" baseline="0" dirty="0"/>
              <a:t>, the cloud platform vendor provisions and manages a consistent runtime environment upon which applications can be developed.  </a:t>
            </a:r>
            <a:r>
              <a:rPr lang="en-US" b="1" baseline="0" dirty="0"/>
              <a:t>(CLICK) </a:t>
            </a:r>
            <a:r>
              <a:rPr lang="en-US" b="0" baseline="0" dirty="0"/>
              <a:t>IT Pros are needed in deploying and monitoring these applications, as well as managing access and protection of data.</a:t>
            </a:r>
          </a:p>
          <a:p>
            <a:pPr marL="0" indent="0">
              <a:buFont typeface="Arial" panose="020B0604020202020204" pitchFamily="34" charset="0"/>
              <a:buNone/>
            </a:pPr>
            <a:endParaRPr lang="en-US" b="0" baseline="0" dirty="0"/>
          </a:p>
          <a:p>
            <a:pPr marL="285750" indent="-285750">
              <a:buFont typeface="Arial" panose="020B0604020202020204" pitchFamily="34" charset="0"/>
              <a:buChar char="•"/>
            </a:pPr>
            <a:r>
              <a:rPr lang="en-US" b="1" baseline="0" dirty="0"/>
              <a:t>(CLICK) </a:t>
            </a:r>
            <a:r>
              <a:rPr lang="en-US" b="0" baseline="0" dirty="0"/>
              <a:t>Software as a Service: In SaaS, an organization is consuming an entire packaged application that is being delivered via the cloud. </a:t>
            </a:r>
            <a:r>
              <a:rPr lang="en-US" b="1" baseline="0" dirty="0"/>
              <a:t>(CLICK</a:t>
            </a:r>
            <a:r>
              <a:rPr lang="en-US" b="0" baseline="0" dirty="0"/>
              <a:t>) IT Pros are needed to manage access to these applications and the underlying data.</a:t>
            </a:r>
          </a:p>
          <a:p>
            <a:pPr marL="285750" indent="-285750">
              <a:buFont typeface="Arial" panose="020B0604020202020204" pitchFamily="34" charset="0"/>
              <a:buChar char="•"/>
            </a:pPr>
            <a:endParaRPr lang="en-US" b="0" baseline="0" dirty="0"/>
          </a:p>
          <a:p>
            <a:pPr marL="0" indent="0">
              <a:buFont typeface="Arial" panose="020B0604020202020204" pitchFamily="34" charset="0"/>
              <a:buNone/>
            </a:pPr>
            <a:r>
              <a:rPr lang="en-US" b="0" baseline="0" dirty="0"/>
              <a:t>By choosing the best cloud computing model for each application need, depending on whether your organization needs to host, develop or consume an application, IT Pros can gain significant time-savings when managing applications that can then be applied to time investments in new strategic projects for an organization.</a:t>
            </a:r>
          </a:p>
          <a:p>
            <a:pPr marL="0" indent="0">
              <a:buFont typeface="Arial" panose="020B0604020202020204" pitchFamily="34" charset="0"/>
              <a:buNone/>
            </a:pPr>
            <a:endParaRPr lang="en-US" b="0" baseline="0" dirty="0"/>
          </a:p>
          <a:p>
            <a:pPr marL="285750" indent="-285750">
              <a:buFont typeface="Arial" panose="020B0604020202020204" pitchFamily="34" charset="0"/>
              <a:buChar cha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62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5551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Server &amp; Tools Business</a:t>
            </a:r>
          </a:p>
        </p:txBody>
      </p:sp>
      <p:sp>
        <p:nvSpPr>
          <p:cNvPr id="5" name="Footer Placeholder 4"/>
          <p:cNvSpPr>
            <a:spLocks noGrp="1"/>
          </p:cNvSpPr>
          <p:nvPr>
            <p:ph type="ftr" sz="quarter" idx="11"/>
          </p:nvPr>
        </p:nvSpPr>
        <p:spPr/>
        <p:txBody>
          <a:bodyPr/>
          <a:lstStyle/>
          <a:p>
            <a:pPr marL="0" marR="0" lvl="0" indent="0" algn="l" defTabSz="93131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131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For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555132" rtl="0" eaLnBrk="1" fontAlgn="auto" latinLnBrk="0" hangingPunct="1">
              <a:lnSpc>
                <a:spcPct val="100000"/>
              </a:lnSpc>
              <a:spcBef>
                <a:spcPts val="0"/>
              </a:spcBef>
              <a:spcAft>
                <a:spcPts val="0"/>
              </a:spcAft>
              <a:buClrTx/>
              <a:buSzTx/>
              <a:buFontTx/>
              <a:buNone/>
              <a:tabLst/>
              <a:defRPr/>
            </a:pPr>
            <a:fld id="{543DBCA7-C42C-4C18-94AE-23B6FC70D1A9}"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55132" rtl="0" eaLnBrk="1" fontAlgn="auto" latinLnBrk="0" hangingPunct="1">
                <a:lnSpc>
                  <a:spcPct val="100000"/>
                </a:lnSpc>
                <a:spcBef>
                  <a:spcPts val="0"/>
                </a:spcBef>
                <a:spcAft>
                  <a:spcPts val="0"/>
                </a:spcAft>
                <a:buClrTx/>
                <a:buSzTx/>
                <a:buFontTx/>
                <a:buNone/>
                <a:tabLst/>
                <a:defRPr/>
              </a:pPr>
              <a:t>9/20/2017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55513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5513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59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A60B8-B981-4FCD-99C4-794E3404C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77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2813" rtl="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EC0EFBC5-EFC8-4C83-8EB1-BF3F69A97706}" type="datetime8">
              <a:rPr kumimoji="0" lang="en-US" altLang="en-US" sz="1800" b="0" i="0" u="none" strike="noStrike" kern="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9/20/2017 12:30 PM</a:t>
            </a:fld>
            <a:endParaRPr kumimoji="0" lang="en-US" altLang="en-US" sz="18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843FFF4-B3C3-4CAC-852D-FD5D209A36F7}" type="slidenum">
              <a:rPr kumimoji="0" lang="en-US" altLang="en-US" sz="1800" b="0" i="0" u="none" strike="noStrike" kern="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altLang="en-US" sz="1800" b="0" i="0" u="none" strike="noStrike" kern="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1959122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20</a:t>
            </a:fld>
            <a:endParaRPr lang="en-US"/>
          </a:p>
        </p:txBody>
      </p:sp>
    </p:spTree>
    <p:extLst>
      <p:ext uri="{BB962C8B-B14F-4D97-AF65-F5344CB8AC3E}">
        <p14:creationId xmlns:p14="http://schemas.microsoft.com/office/powerpoint/2010/main" val="270736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22</a:t>
            </a:fld>
            <a:endParaRPr lang="en-US"/>
          </a:p>
        </p:txBody>
      </p:sp>
    </p:spTree>
    <p:extLst>
      <p:ext uri="{BB962C8B-B14F-4D97-AF65-F5344CB8AC3E}">
        <p14:creationId xmlns:p14="http://schemas.microsoft.com/office/powerpoint/2010/main" val="3043292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A60B8-B981-4FCD-99C4-794E3404C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15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4</a:t>
            </a:fld>
            <a:endParaRPr lang="en-US"/>
          </a:p>
        </p:txBody>
      </p:sp>
    </p:spTree>
    <p:extLst>
      <p:ext uri="{BB962C8B-B14F-4D97-AF65-F5344CB8AC3E}">
        <p14:creationId xmlns:p14="http://schemas.microsoft.com/office/powerpoint/2010/main" val="9999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egoe UI" pitchFamily="34" charset="0"/>
                <a:ea typeface="+mn-ea"/>
                <a:cs typeface="+mn-cs"/>
              </a:rPr>
              <a:t>Build 2012</a:t>
            </a:r>
          </a:p>
        </p:txBody>
      </p:sp>
      <p:sp>
        <p:nvSpPr>
          <p:cNvPr id="5" name="Footer Placeholder 4"/>
          <p:cNvSpPr>
            <a:spLocks noGrp="1"/>
          </p:cNvSpPr>
          <p:nvPr>
            <p:ph type="ftr" sz="quarter" idx="11"/>
          </p:nvPr>
        </p:nvSpPr>
        <p:spPr/>
        <p:txBody>
          <a:bodyPr/>
          <a:lstStyle/>
          <a:p>
            <a:pPr marL="0" marR="0" lvl="0" indent="0" algn="l" defTabSz="95065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5065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7AD1C-003C-4A34-B7D1-A23411517614}"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9/20/2017</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5690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4015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A60B8-B981-4FCD-99C4-794E3404C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730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A60B8-B981-4FCD-99C4-794E3404C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912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world of digital transformation – every business is a digital business and the importance of technology as a driver for business value has never been greater and it goes along with this that when an outage occurs the impact has also never been greater.</a:t>
            </a:r>
          </a:p>
          <a:p>
            <a:r>
              <a:rPr lang="en-US" dirty="0"/>
              <a:t>-There are the direct costs often measured in lost sales during the time period of the outage.  Certainly last year wasn’t great for the aviation industry and many of us experienced this challenge directly.  While aviation is highly visible it certainly wasn’t the only industry affected.  Another example recently was the </a:t>
            </a:r>
            <a:r>
              <a:rPr lang="en-US" dirty="0" err="1"/>
              <a:t>githab</a:t>
            </a:r>
            <a:r>
              <a:rPr lang="en-US" dirty="0"/>
              <a:t> outage which</a:t>
            </a:r>
            <a:r>
              <a:rPr lang="en-US" baseline="0" dirty="0"/>
              <a:t> was caused by human error – an admin executed </a:t>
            </a:r>
            <a:r>
              <a:rPr lang="en-US" baseline="0" dirty="0" err="1"/>
              <a:t>rm</a:t>
            </a:r>
            <a:r>
              <a:rPr lang="en-US" baseline="0" dirty="0"/>
              <a:t> –</a:t>
            </a:r>
            <a:r>
              <a:rPr lang="en-US" baseline="0" dirty="0" err="1"/>
              <a:t>rf</a:t>
            </a:r>
            <a:r>
              <a:rPr lang="en-US" baseline="0" dirty="0"/>
              <a:t> which deletes all your files – and as such is the finest Linux compression known with no available decompression command.  </a:t>
            </a:r>
            <a:endParaRPr lang="en-US" dirty="0"/>
          </a:p>
          <a:p>
            <a:r>
              <a:rPr lang="en-US" dirty="0"/>
              <a:t>-Beyond the direct costs are the indirect costs such as the impact to your overall brand which can be both greater and further reaching.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-In IT we sign up for the charter of keeping the lights on and unfortunately its our roles that often bear the brunt of these challenges when things go wrong so we need to be plan-</a:t>
            </a:r>
            <a:r>
              <a:rPr lang="en-US" dirty="0" err="1"/>
              <a:t>ful</a:t>
            </a:r>
            <a:r>
              <a:rPr lang="en-US" dirty="0"/>
              <a:t> to ensure they don’t.  </a:t>
            </a:r>
          </a:p>
        </p:txBody>
      </p:sp>
      <p:sp>
        <p:nvSpPr>
          <p:cNvPr id="4" name="Header Placeholder 3"/>
          <p:cNvSpPr>
            <a:spLocks noGrp="1"/>
          </p:cNvSpPr>
          <p:nvPr>
            <p:ph type="hdr" sz="quarter" idx="10"/>
          </p:nvPr>
        </p:nvSpPr>
        <p:spPr/>
        <p:txBody>
          <a:bodyPr/>
          <a:lstStyle/>
          <a:p>
            <a:r>
              <a:rPr lang="en-US" dirty="0"/>
              <a:t>S4, Solution Specialist Sales Summit</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9/20/2017 12:30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424579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Site Recovery is positioned by Gartner as a Magic Quadrant Leader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gradFill>
                  <a:gsLst>
                    <a:gs pos="2917">
                      <a:schemeClr val="tx1"/>
                    </a:gs>
                    <a:gs pos="30000">
                      <a:schemeClr val="tx1"/>
                    </a:gs>
                  </a:gsLst>
                  <a:lin ang="5400000" scaled="0"/>
                </a:gradFill>
              </a:rPr>
              <a:t>Source: Gartner’s Magic Quadrant for Disaster Recovery as a Service (2016) https://www.gartner.com/doc/reprints?ct=160617&amp;id=1-39NNEX2&amp;st=sb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gradFill>
                <a:gsLst>
                  <a:gs pos="2917">
                    <a:schemeClr val="tx1"/>
                  </a:gs>
                  <a:gs pos="3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gradFill>
                <a:gsLst>
                  <a:gs pos="2917">
                    <a:schemeClr val="tx1"/>
                  </a:gs>
                  <a:gs pos="30000">
                    <a:schemeClr val="tx1"/>
                  </a:gs>
                </a:gsLst>
                <a:lin ang="5400000" scaled="0"/>
              </a:gradFill>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9/20/2017 12:30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479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0156"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504B3C87-3D8D-4CFE-9DF8-ACB5F82F8CF7}"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9/20/2017 12:30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9672FC2E-5954-4E65-BEEE-BF75C4846817}"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2879280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9/20/2017 12:30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231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BCE35-70B6-4E38-8C6A-86D0FF39E58D}" type="slidenum">
              <a:rPr kumimoji="0" lang="en-GB"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80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5</a:t>
            </a:fld>
            <a:endParaRPr lang="en-US"/>
          </a:p>
        </p:txBody>
      </p:sp>
    </p:spTree>
    <p:extLst>
      <p:ext uri="{BB962C8B-B14F-4D97-AF65-F5344CB8AC3E}">
        <p14:creationId xmlns:p14="http://schemas.microsoft.com/office/powerpoint/2010/main" val="92418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5A948F5-61D4-4EAD-B67A-13DA0853C9F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218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7</a:t>
            </a:fld>
            <a:endParaRPr lang="en-US"/>
          </a:p>
        </p:txBody>
      </p:sp>
    </p:spTree>
    <p:extLst>
      <p:ext uri="{BB962C8B-B14F-4D97-AF65-F5344CB8AC3E}">
        <p14:creationId xmlns:p14="http://schemas.microsoft.com/office/powerpoint/2010/main" val="95453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8</a:t>
            </a:fld>
            <a:endParaRPr lang="en-US"/>
          </a:p>
        </p:txBody>
      </p:sp>
    </p:spTree>
    <p:extLst>
      <p:ext uri="{BB962C8B-B14F-4D97-AF65-F5344CB8AC3E}">
        <p14:creationId xmlns:p14="http://schemas.microsoft.com/office/powerpoint/2010/main" val="274885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7565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Rio 2016 Olympics largest live cloud-delivered event in history</a:t>
            </a:r>
          </a:p>
          <a:p>
            <a:r>
              <a:rPr lang="en-US" dirty="0"/>
              <a:t>Sochi Olympics USA/Canada Hockey largest live cloud-delivered event</a:t>
            </a:r>
          </a:p>
          <a:p>
            <a:r>
              <a:rPr lang="en-US" dirty="0"/>
              <a:t>2.1 Million simultaneous users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A60B8-B981-4FCD-99C4-794E3404C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3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Rio 2016 Olympics largest live cloud-delivered event in history</a:t>
            </a:r>
          </a:p>
          <a:p>
            <a:r>
              <a:rPr lang="en-US" dirty="0"/>
              <a:t>Sochi Olympics USA/Canada Hockey largest live cloud-delivered event</a:t>
            </a:r>
          </a:p>
          <a:p>
            <a:r>
              <a:rPr lang="en-US" dirty="0"/>
              <a:t>2.1 Million simultaneous users</a:t>
            </a:r>
          </a:p>
          <a:p>
            <a:endParaRPr lang="en-US" dirty="0"/>
          </a:p>
        </p:txBody>
      </p:sp>
      <p:sp>
        <p:nvSpPr>
          <p:cNvPr id="4" name="Slide Number Placeholder 3"/>
          <p:cNvSpPr>
            <a:spLocks noGrp="1"/>
          </p:cNvSpPr>
          <p:nvPr>
            <p:ph type="sldNum" sz="quarter" idx="10"/>
          </p:nvPr>
        </p:nvSpPr>
        <p:spPr/>
        <p:txBody>
          <a:bodyPr/>
          <a:lstStyle/>
          <a:p>
            <a:fld id="{544A60B8-B981-4FCD-99C4-794E3404C912}" type="slidenum">
              <a:rPr lang="en-US" smtClean="0"/>
              <a:t>11</a:t>
            </a:fld>
            <a:endParaRPr lang="en-US"/>
          </a:p>
        </p:txBody>
      </p:sp>
    </p:spTree>
    <p:extLst>
      <p:ext uri="{BB962C8B-B14F-4D97-AF65-F5344CB8AC3E}">
        <p14:creationId xmlns:p14="http://schemas.microsoft.com/office/powerpoint/2010/main" val="242134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19.xml"/><Relationship Id="rId4"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19.xml"/><Relationship Id="rId4" Type="http://schemas.openxmlformats.org/officeDocument/2006/relationships/image" Target="../media/image14.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1.xml"/><Relationship Id="rId4" Type="http://schemas.microsoft.com/office/2007/relationships/hdphoto" Target="../media/hdphoto3.wdp"/></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2.xml"/><Relationship Id="rId4" Type="http://schemas.microsoft.com/office/2007/relationships/hdphoto" Target="../media/hdphoto3.wdp"/></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5.xml"/><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762000"/>
          </a:xfrm>
          <a:prstGeom prst="rect">
            <a:avLst/>
          </a:prstGeom>
        </p:spPr>
        <p:txBody>
          <a:bodyPr/>
          <a:lstStyle>
            <a:lvl1pPr>
              <a:defRPr sz="4800">
                <a:solidFill>
                  <a:schemeClr val="tx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59348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FE254E-BB81-442E-971E-651B6DCAA1A7}" type="datetimeFigureOut">
              <a:rPr kumimoji="0" lang="en-GB" sz="18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20/09/2017</a:t>
            </a:fld>
            <a:endParaRPr kumimoji="0" lang="en-GB" sz="18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B06763-0E04-4E34-B495-754EDD122674}" type="slidenum">
              <a:rPr kumimoji="0" lang="en-GB" sz="18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3727405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CCD45C-56D3-4F40-BEFE-B045659DBF30}"/>
              </a:ext>
            </a:extLst>
          </p:cNvPr>
          <p:cNvPicPr>
            <a:picLocks noChangeAspect="1"/>
          </p:cNvPicPr>
          <p:nvPr userDrawn="1"/>
        </p:nvPicPr>
        <p:blipFill rotWithShape="1">
          <a:blip r:embed="rId2"/>
          <a:srcRect t="11928" b="29440"/>
          <a:stretch/>
        </p:blipFill>
        <p:spPr>
          <a:xfrm>
            <a:off x="0" y="2084186"/>
            <a:ext cx="12191377" cy="4773814"/>
          </a:xfrm>
          <a:prstGeom prst="rect">
            <a:avLst/>
          </a:prstGeom>
        </p:spPr>
      </p:pic>
      <p:sp>
        <p:nvSpPr>
          <p:cNvPr id="12" name="Rectangle 11">
            <a:extLst>
              <a:ext uri="{FF2B5EF4-FFF2-40B4-BE49-F238E27FC236}">
                <a16:creationId xmlns:a16="http://schemas.microsoft.com/office/drawing/2014/main" id="{34D91B72-AEC2-4C16-B8CD-27EE7F3523BD}"/>
              </a:ext>
            </a:extLst>
          </p:cNvPr>
          <p:cNvSpPr/>
          <p:nvPr userDrawn="1"/>
        </p:nvSpPr>
        <p:spPr bwMode="white">
          <a:xfrm>
            <a:off x="-1" y="2084187"/>
            <a:ext cx="12192000" cy="2779281"/>
          </a:xfrm>
          <a:prstGeom prst="rect">
            <a:avLst/>
          </a:prstGeom>
          <a:gradFill flip="none" rotWithShape="1">
            <a:gsLst>
              <a:gs pos="14000">
                <a:schemeClr val="bg2"/>
              </a:gs>
              <a:gs pos="100000">
                <a:schemeClr val="bg2">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3"/>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6" name="TextBox 5">
            <a:extLst>
              <a:ext uri="{FF2B5EF4-FFF2-40B4-BE49-F238E27FC236}">
                <a16:creationId xmlns:a16="http://schemas.microsoft.com/office/drawing/2014/main" id="{ABF52D10-365A-4892-8E7D-15488AA0B475}"/>
              </a:ext>
            </a:extLst>
          </p:cNvPr>
          <p:cNvSpPr txBox="1"/>
          <p:nvPr userDrawn="1"/>
        </p:nvSpPr>
        <p:spPr>
          <a:xfrm>
            <a:off x="269302" y="2446109"/>
            <a:ext cx="6454189" cy="669927"/>
          </a:xfrm>
          <a:prstGeom prst="rect">
            <a:avLst/>
          </a:prstGeom>
          <a:noFill/>
        </p:spPr>
        <p:txBody>
          <a:bodyPr wrap="square" lIns="179285" tIns="143428" rIns="179285" bIns="143428" rtlCol="0">
            <a:spAutoFit/>
          </a:bodyPr>
          <a:lstStyle/>
          <a:p>
            <a:pPr>
              <a:lnSpc>
                <a:spcPct val="90000"/>
              </a:lnSpc>
              <a:spcAft>
                <a:spcPts val="588"/>
              </a:spcAft>
            </a:pPr>
            <a:r>
              <a:rPr lang="en-US" sz="2745" spc="-39" baseline="0">
                <a:gradFill>
                  <a:gsLst>
                    <a:gs pos="2917">
                      <a:schemeClr val="tx1"/>
                    </a:gs>
                    <a:gs pos="30000">
                      <a:schemeClr val="tx1"/>
                    </a:gs>
                  </a:gsLst>
                  <a:lin ang="5400000" scaled="0"/>
                </a:gradFill>
              </a:rPr>
              <a:t>US Public Sector FY18</a:t>
            </a:r>
            <a:r>
              <a:rPr lang="en-US" sz="2745" kern="1200" spc="1176" baseline="0">
                <a:gradFill>
                  <a:gsLst>
                    <a:gs pos="2917">
                      <a:schemeClr val="tx1"/>
                    </a:gs>
                    <a:gs pos="30000">
                      <a:schemeClr val="tx1"/>
                    </a:gs>
                  </a:gsLst>
                  <a:lin ang="5400000" scaled="0"/>
                </a:gradFill>
                <a:latin typeface="+mn-lt"/>
                <a:ea typeface="+mn-ea"/>
                <a:cs typeface="+mn-cs"/>
              </a:rPr>
              <a:t> </a:t>
            </a:r>
            <a:r>
              <a:rPr lang="en-US" sz="2745" spc="-39" baseline="0">
                <a:gradFill>
                  <a:gsLst>
                    <a:gs pos="88235">
                      <a:schemeClr val="tx1">
                        <a:alpha val="25000"/>
                      </a:schemeClr>
                    </a:gs>
                    <a:gs pos="68627">
                      <a:schemeClr val="tx1">
                        <a:alpha val="25000"/>
                      </a:schemeClr>
                    </a:gs>
                  </a:gsLst>
                  <a:lin ang="5400000" scaled="0"/>
                </a:gradFill>
              </a:rPr>
              <a:t>|</a:t>
            </a:r>
            <a:r>
              <a:rPr lang="en-US" sz="2745" spc="1176" baseline="0">
                <a:gradFill>
                  <a:gsLst>
                    <a:gs pos="2917">
                      <a:schemeClr val="tx1"/>
                    </a:gs>
                    <a:gs pos="30000">
                      <a:schemeClr val="tx1"/>
                    </a:gs>
                  </a:gsLst>
                  <a:lin ang="5400000" scaled="0"/>
                </a:gradFill>
              </a:rPr>
              <a:t> </a:t>
            </a:r>
            <a:r>
              <a:rPr lang="en-US" sz="2745" spc="-39" baseline="0">
                <a:gradFill>
                  <a:gsLst>
                    <a:gs pos="2917">
                      <a:schemeClr val="tx1"/>
                    </a:gs>
                    <a:gs pos="30000">
                      <a:schemeClr val="tx1"/>
                    </a:gs>
                  </a:gsLst>
                  <a:lin ang="5400000" scaled="0"/>
                </a:gradFill>
              </a:rPr>
              <a:t>Kickoff and ISU</a:t>
            </a:r>
          </a:p>
        </p:txBody>
      </p:sp>
      <p:sp>
        <p:nvSpPr>
          <p:cNvPr id="13" name="TextBox 12">
            <a:extLst>
              <a:ext uri="{FF2B5EF4-FFF2-40B4-BE49-F238E27FC236}">
                <a16:creationId xmlns:a16="http://schemas.microsoft.com/office/drawing/2014/main" id="{9AA9E9B3-E1A9-4856-A1DB-78D61DE14AAD}"/>
              </a:ext>
            </a:extLst>
          </p:cNvPr>
          <p:cNvSpPr txBox="1"/>
          <p:nvPr userDrawn="1"/>
        </p:nvSpPr>
        <p:spPr>
          <a:xfrm>
            <a:off x="269302" y="2984034"/>
            <a:ext cx="6454189" cy="893237"/>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392"/>
              </a:spcBef>
              <a:spcAft>
                <a:spcPts val="0"/>
              </a:spcAft>
              <a:buClrTx/>
              <a:buSzPct val="90000"/>
              <a:buFont typeface="Arial" pitchFamily="34" charset="0"/>
              <a:buNone/>
              <a:tabLst/>
              <a:defRPr/>
            </a:pPr>
            <a:r>
              <a:rPr lang="en-US" sz="1961" kern="1200" spc="0" baseline="0">
                <a:gradFill>
                  <a:gsLst>
                    <a:gs pos="91000">
                      <a:schemeClr val="tx1"/>
                    </a:gs>
                    <a:gs pos="0">
                      <a:schemeClr val="tx1"/>
                    </a:gs>
                  </a:gsLst>
                  <a:lin ang="5400000" scaled="0"/>
                </a:gradFill>
                <a:latin typeface="+mn-lt"/>
                <a:ea typeface="+mn-ea"/>
                <a:cs typeface="+mn-cs"/>
              </a:rPr>
              <a:t>July 31 – August 3, 2017</a:t>
            </a:r>
            <a:endParaRPr lang="en-US" sz="1961" kern="1200" spc="588" baseline="0">
              <a:gradFill>
                <a:gsLst>
                  <a:gs pos="91000">
                    <a:schemeClr val="tx1"/>
                  </a:gs>
                  <a:gs pos="0">
                    <a:schemeClr val="tx1"/>
                  </a:gs>
                </a:gsLst>
                <a:lin ang="5400000" scaled="0"/>
              </a:gradFill>
              <a:latin typeface="+mn-lt"/>
              <a:ea typeface="+mn-ea"/>
              <a:cs typeface="+mn-cs"/>
            </a:endParaRPr>
          </a:p>
          <a:p>
            <a:pPr marL="0" marR="0" lvl="0" indent="0" algn="l" defTabSz="914367" rtl="0" eaLnBrk="1" fontAlgn="auto" latinLnBrk="0" hangingPunct="1">
              <a:lnSpc>
                <a:spcPct val="90000"/>
              </a:lnSpc>
              <a:spcBef>
                <a:spcPts val="392"/>
              </a:spcBef>
              <a:spcAft>
                <a:spcPts val="0"/>
              </a:spcAft>
              <a:buClrTx/>
              <a:buSzPct val="90000"/>
              <a:buFont typeface="Arial" pitchFamily="34" charset="0"/>
              <a:buNone/>
              <a:tabLst/>
              <a:defRPr/>
            </a:pPr>
            <a:r>
              <a:rPr lang="en-US" sz="1961" kern="1200" spc="0" baseline="0">
                <a:gradFill>
                  <a:gsLst>
                    <a:gs pos="91000">
                      <a:schemeClr val="tx1"/>
                    </a:gs>
                    <a:gs pos="0">
                      <a:schemeClr val="tx1"/>
                    </a:gs>
                  </a:gsLst>
                  <a:lin ang="5400000" scaled="0"/>
                </a:gradFill>
                <a:latin typeface="+mn-lt"/>
                <a:ea typeface="+mn-ea"/>
                <a:cs typeface="+mn-cs"/>
              </a:rPr>
              <a:t>Seattle, WA</a:t>
            </a:r>
          </a:p>
        </p:txBody>
      </p:sp>
      <p:pic>
        <p:nvPicPr>
          <p:cNvPr id="3" name="Picture 2">
            <a:extLst>
              <a:ext uri="{FF2B5EF4-FFF2-40B4-BE49-F238E27FC236}">
                <a16:creationId xmlns:a16="http://schemas.microsoft.com/office/drawing/2014/main" id="{13EBE05C-F38E-4685-8CC8-142871D9CC74}"/>
              </a:ext>
            </a:extLst>
          </p:cNvPr>
          <p:cNvPicPr>
            <a:picLocks noChangeAspect="1"/>
          </p:cNvPicPr>
          <p:nvPr userDrawn="1"/>
        </p:nvPicPr>
        <p:blipFill rotWithShape="1">
          <a:blip r:embed="rId4"/>
          <a:srcRect l="2856" t="19722" b="19722"/>
          <a:stretch/>
        </p:blipFill>
        <p:spPr bwMode="invGray">
          <a:xfrm>
            <a:off x="0" y="1374713"/>
            <a:ext cx="7014525" cy="813323"/>
          </a:xfrm>
          <a:prstGeom prst="rect">
            <a:avLst/>
          </a:prstGeom>
          <a:noFill/>
          <a:ln w="55000" cap="flat" cmpd="thickThin" algn="ctr">
            <a:noFill/>
            <a:prstDash val="solid"/>
            <a:headEnd type="none" w="med" len="med"/>
            <a:tailEnd type="none" w="med" len="med"/>
          </a:ln>
          <a:effectLst/>
        </p:spPr>
      </p:pic>
    </p:spTree>
    <p:extLst>
      <p:ext uri="{BB962C8B-B14F-4D97-AF65-F5344CB8AC3E}">
        <p14:creationId xmlns:p14="http://schemas.microsoft.com/office/powerpoint/2010/main" val="245258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18F93B-2E95-411D-9E12-728AD7108B21}"/>
              </a:ext>
            </a:extLst>
          </p:cNvPr>
          <p:cNvPicPr>
            <a:picLocks noChangeAspect="1"/>
          </p:cNvPicPr>
          <p:nvPr userDrawn="1"/>
        </p:nvPicPr>
        <p:blipFill rotWithShape="1">
          <a:blip r:embed="rId2">
            <a:alphaModFix amt="35000"/>
          </a:blip>
          <a:srcRect t="11928" b="29440"/>
          <a:stretch/>
        </p:blipFill>
        <p:spPr>
          <a:xfrm>
            <a:off x="623" y="2084186"/>
            <a:ext cx="12191377" cy="4773814"/>
          </a:xfrm>
          <a:prstGeom prst="rect">
            <a:avLst/>
          </a:prstGeom>
          <a:blipFill dpi="0" rotWithShape="1">
            <a:blip r:embed="rId3">
              <a:alphaModFix amt="35000"/>
            </a:blip>
            <a:srcRect/>
            <a:stretch>
              <a:fillRect/>
            </a:stretch>
          </a:blipFill>
          <a:ln w="55000" cap="flat" cmpd="thickThin" algn="ctr">
            <a:noFill/>
            <a:prstDash val="solid"/>
            <a:headEnd type="none" w="med" len="med"/>
            <a:tailEnd type="none" w="med" len="med"/>
          </a:ln>
          <a:effectLst/>
        </p:spPr>
      </p:pic>
      <p:sp>
        <p:nvSpPr>
          <p:cNvPr id="4" name="Rectangle 3">
            <a:extLst>
              <a:ext uri="{FF2B5EF4-FFF2-40B4-BE49-F238E27FC236}">
                <a16:creationId xmlns:a16="http://schemas.microsoft.com/office/drawing/2014/main" id="{5A8C6B1D-B88D-4E2A-B9E7-7DC256634F9B}"/>
              </a:ext>
            </a:extLst>
          </p:cNvPr>
          <p:cNvSpPr/>
          <p:nvPr userDrawn="1"/>
        </p:nvSpPr>
        <p:spPr bwMode="white">
          <a:xfrm>
            <a:off x="-1" y="2084186"/>
            <a:ext cx="12192000" cy="3127153"/>
          </a:xfrm>
          <a:prstGeom prst="rect">
            <a:avLst/>
          </a:prstGeom>
          <a:gradFill flip="none" rotWithShape="1">
            <a:gsLst>
              <a:gs pos="2000">
                <a:schemeClr val="bg2"/>
              </a:gs>
              <a:gs pos="100000">
                <a:schemeClr val="bg2">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userDrawn="1">
            <p:ph type="title" hasCustomPrompt="1"/>
          </p:nvPr>
        </p:nvSpPr>
        <p:spPr>
          <a:xfrm>
            <a:off x="269302" y="1187644"/>
            <a:ext cx="8964185" cy="1793090"/>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userDrawn="1">
            <p:ph type="body" sz="quarter" idx="12" hasCustomPrompt="1"/>
          </p:nvPr>
        </p:nvSpPr>
        <p:spPr>
          <a:xfrm>
            <a:off x="269301" y="2982031"/>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4"/>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2371614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53761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12549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65353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18999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490844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44684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98966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334406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616126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002691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27814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48071982"/>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47147571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835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2532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43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68502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668761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1438420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8892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11751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898493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446238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2" y="2109543"/>
            <a:ext cx="10240453" cy="997196"/>
          </a:xfrm>
        </p:spPr>
        <p:txBody>
          <a:bodyPr anchor="b" anchorCtr="0"/>
          <a:lstStyle>
            <a:lvl1pPr>
              <a:defRPr sz="7200"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52" y="3425828"/>
            <a:ext cx="10240453" cy="498599"/>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49"/>
          <a:stretch/>
        </p:blipFill>
        <p:spPr bwMode="black">
          <a:xfrm>
            <a:off x="8065449" y="4971035"/>
            <a:ext cx="3610483" cy="1399032"/>
          </a:xfrm>
          <a:prstGeom prst="rect">
            <a:avLst/>
          </a:prstGeom>
        </p:spPr>
      </p:pic>
    </p:spTree>
    <p:extLst>
      <p:ext uri="{BB962C8B-B14F-4D97-AF65-F5344CB8AC3E}">
        <p14:creationId xmlns:p14="http://schemas.microsoft.com/office/powerpoint/2010/main" val="2589837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6"/>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18"/>
          <a:stretch/>
        </p:blipFill>
        <p:spPr bwMode="black">
          <a:xfrm>
            <a:off x="10405498" y="6153596"/>
            <a:ext cx="1422249" cy="548640"/>
          </a:xfrm>
          <a:prstGeom prst="rect">
            <a:avLst/>
          </a:prstGeom>
        </p:spPr>
      </p:pic>
    </p:spTree>
    <p:extLst>
      <p:ext uri="{BB962C8B-B14F-4D97-AF65-F5344CB8AC3E}">
        <p14:creationId xmlns:p14="http://schemas.microsoft.com/office/powerpoint/2010/main" val="40612974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6"/>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70577878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6"/>
            <a:ext cx="10240453" cy="461665"/>
          </a:xfrm>
        </p:spPr>
        <p:txBody>
          <a:bodyPr>
            <a:noAutofit/>
          </a:bodyPr>
          <a:lstStyle>
            <a:lvl1pPr marL="0" indent="0" algn="l">
              <a:lnSpc>
                <a:spcPct val="90000"/>
              </a:lnSpc>
              <a:spcBef>
                <a:spcPts val="0"/>
              </a:spcBef>
              <a:buNone/>
              <a:defRPr lang="en-US" sz="3600" kern="1200" spc="-71" baseline="0" dirty="0">
                <a:gradFill>
                  <a:gsLst>
                    <a:gs pos="2083">
                      <a:schemeClr val="bg2"/>
                    </a:gs>
                    <a:gs pos="99000">
                      <a:schemeClr val="bg2"/>
                    </a:gs>
                  </a:gsLst>
                  <a:lin ang="5400000" scaled="0"/>
                </a:gradFill>
                <a:latin typeface="+mj-lt"/>
                <a:ea typeface="+mn-ea"/>
                <a:cs typeface="+mn-cs"/>
              </a:defRPr>
            </a:lvl1pPr>
            <a:lvl2pPr marL="457169" indent="0" algn="ctr">
              <a:buNone/>
              <a:defRPr>
                <a:solidFill>
                  <a:schemeClr val="tx1">
                    <a:tint val="75000"/>
                  </a:schemeClr>
                </a:solidFill>
              </a:defRPr>
            </a:lvl2pPr>
            <a:lvl3pPr marL="914338" indent="0" algn="ctr">
              <a:buNone/>
              <a:defRPr>
                <a:solidFill>
                  <a:schemeClr val="tx1">
                    <a:tint val="75000"/>
                  </a:schemeClr>
                </a:solidFill>
              </a:defRPr>
            </a:lvl3pPr>
            <a:lvl4pPr marL="1371507" indent="0" algn="ctr">
              <a:buNone/>
              <a:defRPr>
                <a:solidFill>
                  <a:schemeClr val="tx1">
                    <a:tint val="75000"/>
                  </a:schemeClr>
                </a:solidFill>
              </a:defRPr>
            </a:lvl4pPr>
            <a:lvl5pPr marL="1828677" indent="0" algn="ctr">
              <a:buNone/>
              <a:defRPr>
                <a:solidFill>
                  <a:schemeClr val="tx1">
                    <a:tint val="75000"/>
                  </a:schemeClr>
                </a:solidFill>
              </a:defRPr>
            </a:lvl5pPr>
            <a:lvl6pPr marL="2285846" indent="0" algn="ctr">
              <a:buNone/>
              <a:defRPr>
                <a:solidFill>
                  <a:schemeClr val="tx1">
                    <a:tint val="75000"/>
                  </a:schemeClr>
                </a:solidFill>
              </a:defRPr>
            </a:lvl6pPr>
            <a:lvl7pPr marL="2743014" indent="0" algn="ctr">
              <a:buNone/>
              <a:defRPr>
                <a:solidFill>
                  <a:schemeClr val="tx1">
                    <a:tint val="75000"/>
                  </a:schemeClr>
                </a:solidFill>
              </a:defRPr>
            </a:lvl7pPr>
            <a:lvl8pPr marL="3200185" indent="0" algn="ctr">
              <a:buNone/>
              <a:defRPr>
                <a:solidFill>
                  <a:schemeClr val="tx1">
                    <a:tint val="75000"/>
                  </a:schemeClr>
                </a:solidFill>
              </a:defRPr>
            </a:lvl8pPr>
            <a:lvl9pPr marL="3657354" indent="0" algn="ctr">
              <a:buNone/>
              <a:defRPr>
                <a:solidFill>
                  <a:schemeClr val="tx1">
                    <a:tint val="75000"/>
                  </a:schemeClr>
                </a:solidFill>
              </a:defRPr>
            </a:lvl9pPr>
          </a:lstStyle>
          <a:p>
            <a:pPr marL="0" marR="0" lvl="0" indent="0" algn="l" defTabSz="914338"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73396" y="2739679"/>
            <a:ext cx="10248393"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73392" y="1447800"/>
            <a:ext cx="10240453" cy="914096"/>
          </a:xfrm>
        </p:spPr>
        <p:txBody>
          <a:bodyPr wrap="square" anchor="b">
            <a:noAutofit/>
          </a:bodyPr>
          <a:lstStyle>
            <a:lvl1pPr marL="0" indent="0">
              <a:buNone/>
              <a:defRPr sz="6667" spc="-151"/>
            </a:lvl1pPr>
          </a:lstStyle>
          <a:p>
            <a:pPr lvl="0"/>
            <a:r>
              <a:rPr lang="en-US" dirty="0"/>
              <a:t>Click to edit Master text styles</a:t>
            </a:r>
          </a:p>
        </p:txBody>
      </p:sp>
      <p:sp>
        <p:nvSpPr>
          <p:cNvPr id="8" name="TextBox 7"/>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2404001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803"/>
            <a:ext cx="11151917" cy="1975927"/>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68" indent="0">
              <a:buNone/>
              <a:defRPr sz="2000">
                <a:gradFill>
                  <a:gsLst>
                    <a:gs pos="100000">
                      <a:schemeClr val="bg2"/>
                    </a:gs>
                    <a:gs pos="6000">
                      <a:schemeClr val="bg2"/>
                    </a:gs>
                  </a:gsLst>
                  <a:lin ang="5400000" scaled="0"/>
                </a:gradFill>
              </a:defRPr>
            </a:lvl3pPr>
            <a:lvl4pPr marL="457189" indent="0">
              <a:buNone/>
              <a:defRPr sz="2000">
                <a:gradFill>
                  <a:gsLst>
                    <a:gs pos="100000">
                      <a:schemeClr val="bg2"/>
                    </a:gs>
                    <a:gs pos="6000">
                      <a:schemeClr val="bg2"/>
                    </a:gs>
                  </a:gsLst>
                  <a:lin ang="5400000" scaled="0"/>
                </a:gradFill>
              </a:defRPr>
            </a:lvl4pPr>
            <a:lvl5pPr marL="693720"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
        <p:nvSpPr>
          <p:cNvPr id="8" name="TextBox 7"/>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170508087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803"/>
            <a:ext cx="11151917" cy="1975927"/>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68" indent="0">
              <a:buNone/>
              <a:defRPr sz="2000">
                <a:gradFill>
                  <a:gsLst>
                    <a:gs pos="100000">
                      <a:schemeClr val="bg2"/>
                    </a:gs>
                    <a:gs pos="0">
                      <a:schemeClr val="bg2"/>
                    </a:gs>
                  </a:gsLst>
                  <a:lin ang="5400000" scaled="0"/>
                </a:gradFill>
              </a:defRPr>
            </a:lvl3pPr>
            <a:lvl4pPr marL="457189" indent="0">
              <a:buNone/>
              <a:defRPr sz="2000">
                <a:gradFill>
                  <a:gsLst>
                    <a:gs pos="100000">
                      <a:schemeClr val="bg2"/>
                    </a:gs>
                    <a:gs pos="0">
                      <a:schemeClr val="bg2"/>
                    </a:gs>
                  </a:gsLst>
                  <a:lin ang="5400000" scaled="0"/>
                </a:gradFill>
              </a:defRPr>
            </a:lvl4pPr>
            <a:lvl5pPr marL="693720"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7352"/>
          <a:stretch/>
        </p:blipFill>
        <p:spPr>
          <a:xfrm>
            <a:off x="10429251" y="6153596"/>
            <a:ext cx="1398492" cy="548640"/>
          </a:xfrm>
          <a:prstGeom prst="rect">
            <a:avLst/>
          </a:prstGeom>
        </p:spPr>
      </p:pic>
      <p:sp>
        <p:nvSpPr>
          <p:cNvPr id="8" name="TextBox 7"/>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391310099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5"/>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56" indent="-284156">
              <a:buFont typeface="Wingdings" pitchFamily="2" charset="2"/>
              <a:buChar char=""/>
              <a:defRPr sz="4000"/>
            </a:lvl1pPr>
            <a:lvl2pPr marL="517512" indent="-233357">
              <a:buFont typeface="Wingdings" pitchFamily="2" charset="2"/>
              <a:buChar char=""/>
              <a:defRPr>
                <a:latin typeface="+mn-lt"/>
              </a:defRPr>
            </a:lvl2pPr>
            <a:lvl3pPr marL="741343" indent="-223832">
              <a:buFont typeface="Wingdings" pitchFamily="2" charset="2"/>
              <a:buChar char=""/>
              <a:tabLst/>
              <a:defRPr>
                <a:latin typeface="+mn-lt"/>
              </a:defRPr>
            </a:lvl3pPr>
            <a:lvl4pPr marL="914374" indent="-173033">
              <a:buFont typeface="Wingdings" pitchFamily="2" charset="2"/>
              <a:buChar char=""/>
              <a:defRPr>
                <a:latin typeface="+mn-lt"/>
              </a:defRPr>
            </a:lvl4pPr>
            <a:lvl5pPr marL="1087409" indent="-173033">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7352"/>
          <a:stretch/>
        </p:blipFill>
        <p:spPr>
          <a:xfrm>
            <a:off x="10429251" y="6153596"/>
            <a:ext cx="1398492" cy="548640"/>
          </a:xfrm>
          <a:prstGeom prst="rect">
            <a:avLst/>
          </a:prstGeom>
        </p:spPr>
      </p:pic>
      <p:sp>
        <p:nvSpPr>
          <p:cNvPr id="8" name="TextBox 7"/>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39344303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431364286"/>
      </p:ext>
    </p:extLst>
  </p:cSld>
  <p:clrMapOvr>
    <a:masterClrMapping/>
  </p:clrMapOvr>
  <p:transition spd="slow">
    <p:cove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8" y="1447802"/>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57" indent="0">
              <a:buNone/>
              <a:defRPr sz="2000"/>
            </a:lvl3pPr>
            <a:lvl4pPr marL="457189" indent="0">
              <a:buNone/>
              <a:defRPr sz="2000"/>
            </a:lvl4pPr>
            <a:lvl5pPr marL="69372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4" y="1447802"/>
            <a:ext cx="5396365" cy="2462213"/>
          </a:xfrm>
        </p:spPr>
        <p:txBody>
          <a:bodyPr/>
          <a:lstStyle>
            <a:lvl1pPr marL="0" indent="0">
              <a:spcBef>
                <a:spcPts val="1200"/>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176"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250">
                      <a:schemeClr val="bg2"/>
                    </a:gs>
                    <a:gs pos="100000">
                      <a:schemeClr val="bg2"/>
                    </a:gs>
                  </a:gsLst>
                  <a:lin ang="5400000" scaled="0"/>
                </a:gradFill>
                <a:latin typeface="+mn-lt"/>
                <a:ea typeface="+mn-ea"/>
                <a:cs typeface="+mn-cs"/>
              </a:defRPr>
            </a:lvl2pPr>
            <a:lvl3pPr marL="233357"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250">
                      <a:schemeClr val="bg2"/>
                    </a:gs>
                    <a:gs pos="100000">
                      <a:schemeClr val="bg2"/>
                    </a:gs>
                  </a:gsLst>
                  <a:lin ang="5400000" scaled="0"/>
                </a:gradFill>
                <a:latin typeface="+mn-lt"/>
                <a:ea typeface="+mn-ea"/>
                <a:cs typeface="+mn-cs"/>
              </a:defRPr>
            </a:lvl3pPr>
            <a:lvl4pPr marL="460362"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250">
                      <a:schemeClr val="bg2"/>
                    </a:gs>
                    <a:gs pos="100000">
                      <a:schemeClr val="bg2"/>
                    </a:gs>
                  </a:gsLst>
                  <a:lin ang="5400000" scaled="0"/>
                </a:gradFill>
                <a:latin typeface="+mn-lt"/>
                <a:ea typeface="+mn-ea"/>
                <a:cs typeface="+mn-cs"/>
              </a:defRPr>
            </a:lvl4pPr>
            <a:lvl5pPr marL="687369"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352"/>
          <a:stretch/>
        </p:blipFill>
        <p:spPr>
          <a:xfrm>
            <a:off x="10429251" y="6153596"/>
            <a:ext cx="1398492" cy="548640"/>
          </a:xfrm>
          <a:prstGeom prst="rect">
            <a:avLst/>
          </a:prstGeom>
        </p:spPr>
      </p:pic>
      <p:sp>
        <p:nvSpPr>
          <p:cNvPr id="10" name="TextBox 9"/>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38130488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8" y="1447802"/>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57" indent="0">
              <a:buNone/>
              <a:defRPr sz="2000">
                <a:gradFill>
                  <a:gsLst>
                    <a:gs pos="1000">
                      <a:schemeClr val="bg2"/>
                    </a:gs>
                    <a:gs pos="98000">
                      <a:schemeClr val="bg2"/>
                    </a:gs>
                  </a:gsLst>
                  <a:lin ang="5400000" scaled="0"/>
                </a:gradFill>
              </a:defRPr>
            </a:lvl3pPr>
            <a:lvl4pPr marL="457189" indent="0">
              <a:buNone/>
              <a:defRPr sz="2000">
                <a:gradFill>
                  <a:gsLst>
                    <a:gs pos="1000">
                      <a:schemeClr val="bg2"/>
                    </a:gs>
                    <a:gs pos="98000">
                      <a:schemeClr val="bg2"/>
                    </a:gs>
                  </a:gsLst>
                  <a:lin ang="5400000" scaled="0"/>
                </a:gradFill>
              </a:defRPr>
            </a:lvl4pPr>
            <a:lvl5pPr marL="693720"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4" y="1447802"/>
            <a:ext cx="5396365" cy="2462213"/>
          </a:xfrm>
        </p:spPr>
        <p:txBody>
          <a:bodyPr/>
          <a:lstStyle>
            <a:lvl1pPr marL="0" indent="0">
              <a:spcBef>
                <a:spcPts val="1200"/>
              </a:spcBef>
              <a:buNone/>
              <a:defRPr lang="en-US" sz="4000" kern="1200" spc="-71" baseline="0" dirty="0" smtClean="0">
                <a:gradFill>
                  <a:gsLst>
                    <a:gs pos="1000">
                      <a:schemeClr val="bg2"/>
                    </a:gs>
                    <a:gs pos="98000">
                      <a:schemeClr val="bg2"/>
                    </a:gs>
                  </a:gsLst>
                  <a:lin ang="5400000" scaled="0"/>
                </a:gradFill>
                <a:latin typeface="+mj-lt"/>
                <a:ea typeface="+mn-ea"/>
                <a:cs typeface="+mn-cs"/>
              </a:defRPr>
            </a:lvl1pPr>
            <a:lvl2pPr marL="3176"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000">
                      <a:schemeClr val="bg2"/>
                    </a:gs>
                    <a:gs pos="98000">
                      <a:schemeClr val="bg2"/>
                    </a:gs>
                  </a:gsLst>
                  <a:lin ang="5400000" scaled="0"/>
                </a:gradFill>
                <a:latin typeface="+mn-lt"/>
                <a:ea typeface="+mn-ea"/>
                <a:cs typeface="+mn-cs"/>
              </a:defRPr>
            </a:lvl2pPr>
            <a:lvl3pPr marL="233357"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000">
                      <a:schemeClr val="bg2"/>
                    </a:gs>
                    <a:gs pos="98000">
                      <a:schemeClr val="bg2"/>
                    </a:gs>
                  </a:gsLst>
                  <a:lin ang="5400000" scaled="0"/>
                </a:gradFill>
                <a:latin typeface="+mn-lt"/>
                <a:ea typeface="+mn-ea"/>
                <a:cs typeface="+mn-cs"/>
              </a:defRPr>
            </a:lvl3pPr>
            <a:lvl4pPr marL="460362"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smtClean="0">
                <a:gradFill>
                  <a:gsLst>
                    <a:gs pos="1000">
                      <a:schemeClr val="bg2"/>
                    </a:gs>
                    <a:gs pos="98000">
                      <a:schemeClr val="bg2"/>
                    </a:gs>
                  </a:gsLst>
                  <a:lin ang="5400000" scaled="0"/>
                </a:gradFill>
                <a:latin typeface="+mn-lt"/>
                <a:ea typeface="+mn-ea"/>
                <a:cs typeface="+mn-cs"/>
              </a:defRPr>
            </a:lvl4pPr>
            <a:lvl5pPr marL="687369" marR="0" indent="0" algn="l" defTabSz="914338" rtl="0" eaLnBrk="1" fontAlgn="auto" latinLnBrk="0" hangingPunct="1">
              <a:lnSpc>
                <a:spcPct val="90000"/>
              </a:lnSpc>
              <a:spcBef>
                <a:spcPct val="20000"/>
              </a:spcBef>
              <a:spcAft>
                <a:spcPts val="0"/>
              </a:spcAft>
              <a:buClrTx/>
              <a:buSzPct val="90000"/>
              <a:buFont typeface="Arial" pitchFamily="34" charset="0"/>
              <a:buNone/>
              <a:tabLst/>
              <a:defRPr lang="en-US" sz="200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38"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18"/>
          <a:stretch/>
        </p:blipFill>
        <p:spPr>
          <a:xfrm>
            <a:off x="10405498" y="6153596"/>
            <a:ext cx="1422249" cy="548640"/>
          </a:xfrm>
          <a:prstGeom prst="rect">
            <a:avLst/>
          </a:prstGeom>
        </p:spPr>
      </p:pic>
      <p:sp>
        <p:nvSpPr>
          <p:cNvPr id="10" name="TextBox 9"/>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197490490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0838" y="1447800"/>
            <a:ext cx="5396365" cy="2351413"/>
          </a:xfrm>
        </p:spPr>
        <p:txBody>
          <a:bodyPr>
            <a:spAutoFit/>
          </a:bodyPr>
          <a:lstStyle>
            <a:lvl1pPr marL="292091" indent="-292091">
              <a:spcBef>
                <a:spcPts val="1200"/>
              </a:spcBef>
              <a:buClr>
                <a:schemeClr val="bg2"/>
              </a:buClr>
              <a:buSzPct val="100000"/>
              <a:buFont typeface="Wingdings" pitchFamily="2" charset="2"/>
              <a:buChar char=""/>
              <a:defRPr lang="en-US" sz="3600" kern="1200" spc="-71" baseline="0" dirty="0" smtClean="0">
                <a:gradFill>
                  <a:gsLst>
                    <a:gs pos="1250">
                      <a:schemeClr val="bg2"/>
                    </a:gs>
                    <a:gs pos="100000">
                      <a:schemeClr val="bg2"/>
                    </a:gs>
                  </a:gsLst>
                  <a:lin ang="5400000" scaled="0"/>
                </a:gradFill>
                <a:latin typeface="+mj-lt"/>
                <a:ea typeface="+mn-ea"/>
                <a:cs typeface="+mn-cs"/>
              </a:defRPr>
            </a:lvl1pPr>
            <a:lvl2pPr marL="520686" indent="-228594">
              <a:defRPr sz="2000"/>
            </a:lvl2pPr>
            <a:lvl3pPr marL="685783" indent="-165096">
              <a:tabLst/>
              <a:defRPr sz="2000"/>
            </a:lvl3pPr>
            <a:lvl4pPr marL="863576" indent="-177796">
              <a:defRPr/>
            </a:lvl4pPr>
            <a:lvl5pPr marL="1028672" indent="-16509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4" y="1447802"/>
            <a:ext cx="5396365" cy="2720745"/>
          </a:xfrm>
        </p:spPr>
        <p:txBody>
          <a:bodyPr>
            <a:spAutoFit/>
          </a:bodyPr>
          <a:lstStyle>
            <a:lvl1pPr marL="339716" indent="-339716">
              <a:spcBef>
                <a:spcPts val="1200"/>
              </a:spcBef>
              <a:buClr>
                <a:schemeClr val="bg2"/>
              </a:buClr>
              <a:buFont typeface="Arial" pitchFamily="34" charset="0"/>
              <a:buChar char="•"/>
              <a:defRPr lang="en-US" sz="3600" kern="1200" spc="-71" baseline="0" dirty="0" smtClean="0">
                <a:gradFill>
                  <a:gsLst>
                    <a:gs pos="1250">
                      <a:schemeClr val="bg2"/>
                    </a:gs>
                    <a:gs pos="100000">
                      <a:schemeClr val="bg2"/>
                    </a:gs>
                  </a:gsLst>
                  <a:lin ang="5400000" scaled="0"/>
                </a:gradFill>
                <a:latin typeface="+mj-lt"/>
                <a:ea typeface="+mn-ea"/>
                <a:cs typeface="+mn-cs"/>
              </a:defRPr>
            </a:lvl1pPr>
            <a:lvl2pPr marL="634983" indent="-34289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576" indent="-34289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672" indent="-34289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467" indent="-34289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091" marR="0" lvl="0" indent="-292091" algn="l" defTabSz="914338"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091" marR="0" lvl="1" indent="-292091" algn="l" defTabSz="914338"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091" marR="0" lvl="2" indent="-292091" algn="l" defTabSz="914338"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091" marR="0" lvl="3" indent="-292091" algn="l" defTabSz="914338"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091" marR="0" lvl="4" indent="-292091" algn="l" defTabSz="914338"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
        <p:nvSpPr>
          <p:cNvPr id="9" name="TextBox 8"/>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326738518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2"/>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89765" y="1681909"/>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
        <p:nvSpPr>
          <p:cNvPr id="8" name="TextBox 7"/>
          <p:cNvSpPr txBox="1"/>
          <p:nvPr userDrawn="1"/>
        </p:nvSpPr>
        <p:spPr>
          <a:xfrm>
            <a:off x="0" y="6492543"/>
            <a:ext cx="12192000"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2221213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18"/>
          <a:stretch/>
        </p:blipFill>
        <p:spPr>
          <a:xfrm>
            <a:off x="10405498" y="6153596"/>
            <a:ext cx="1422249" cy="548640"/>
          </a:xfrm>
          <a:prstGeom prst="rect">
            <a:avLst/>
          </a:prstGeom>
        </p:spPr>
      </p:pic>
      <p:sp>
        <p:nvSpPr>
          <p:cNvPr id="3" name="Text Placeholder 2"/>
          <p:cNvSpPr>
            <a:spLocks noGrp="1"/>
          </p:cNvSpPr>
          <p:nvPr>
            <p:ph type="body" idx="1" hasCustomPrompt="1"/>
          </p:nvPr>
        </p:nvSpPr>
        <p:spPr>
          <a:xfrm>
            <a:off x="520835" y="1447802"/>
            <a:ext cx="5434948" cy="117844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10"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20839" y="2734991"/>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sp>
        <p:nvSpPr>
          <p:cNvPr id="8" name="Picture Placeholder 3"/>
          <p:cNvSpPr>
            <a:spLocks noGrp="1"/>
          </p:cNvSpPr>
          <p:nvPr>
            <p:ph type="pic" sz="quarter" idx="14" hasCustomPrompt="1"/>
          </p:nvPr>
        </p:nvSpPr>
        <p:spPr>
          <a:xfrm>
            <a:off x="6210334" y="0"/>
            <a:ext cx="5981669" cy="6858000"/>
          </a:xfrm>
        </p:spPr>
        <p:txBody>
          <a:bodyPr lIns="137159" anchor="ctr"/>
          <a:lstStyle>
            <a:lvl1pPr marL="0" indent="0" algn="l">
              <a:buNone/>
              <a:defRPr/>
            </a:lvl1pPr>
          </a:lstStyle>
          <a:p>
            <a:r>
              <a:rPr lang="en-US" dirty="0"/>
              <a:t>Click to insert photo.</a:t>
            </a:r>
          </a:p>
        </p:txBody>
      </p:sp>
      <p:sp>
        <p:nvSpPr>
          <p:cNvPr id="11" name="TextBox 10"/>
          <p:cNvSpPr txBox="1"/>
          <p:nvPr userDrawn="1"/>
        </p:nvSpPr>
        <p:spPr>
          <a:xfrm>
            <a:off x="0" y="6492543"/>
            <a:ext cx="6223032" cy="164212"/>
          </a:xfrm>
          <a:prstGeom prst="rect">
            <a:avLst/>
          </a:prstGeom>
          <a:noFill/>
        </p:spPr>
        <p:txBody>
          <a:bodyPr wrap="square" lIns="0" tIns="0" rIns="0" bIns="0" rtlCol="0">
            <a:spAutoFit/>
          </a:bodyPr>
          <a:lstStyle/>
          <a:p>
            <a:pPr algn="ct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686330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1" y="1447802"/>
            <a:ext cx="5434948" cy="117844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9" name="Content Placeholder 5"/>
          <p:cNvSpPr>
            <a:spLocks noGrp="1"/>
          </p:cNvSpPr>
          <p:nvPr>
            <p:ph sz="quarter" idx="13"/>
          </p:nvPr>
        </p:nvSpPr>
        <p:spPr>
          <a:xfrm>
            <a:off x="6219714" y="2734991"/>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sp>
        <p:nvSpPr>
          <p:cNvPr id="4" name="Picture Placeholder 3"/>
          <p:cNvSpPr>
            <a:spLocks noGrp="1"/>
          </p:cNvSpPr>
          <p:nvPr>
            <p:ph type="pic" sz="quarter" idx="14" hasCustomPrompt="1"/>
          </p:nvPr>
        </p:nvSpPr>
        <p:spPr>
          <a:xfrm>
            <a:off x="3" y="0"/>
            <a:ext cx="5981669" cy="6858000"/>
          </a:xfrm>
        </p:spPr>
        <p:txBody>
          <a:bodyPr lIns="137159" anchor="ctr"/>
          <a:lstStyle>
            <a:lvl1pPr marL="0" indent="0" algn="l">
              <a:buNone/>
              <a:defRPr/>
            </a:lvl1pPr>
          </a:lstStyle>
          <a:p>
            <a:r>
              <a:rPr lang="en-US" dirty="0"/>
              <a:t>Click to insert photo.</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
        <p:nvSpPr>
          <p:cNvPr id="7" name="TextBox 6"/>
          <p:cNvSpPr txBox="1"/>
          <p:nvPr userDrawn="1"/>
        </p:nvSpPr>
        <p:spPr>
          <a:xfrm>
            <a:off x="5968971" y="6492543"/>
            <a:ext cx="6223032" cy="164212"/>
          </a:xfrm>
          <a:prstGeom prst="rect">
            <a:avLst/>
          </a:prstGeom>
          <a:noFill/>
        </p:spPr>
        <p:txBody>
          <a:bodyPr wrap="square" lIns="0" tIns="0" rIns="0" bIns="0" rtlCol="0">
            <a:spAutoFit/>
          </a:bodyPr>
          <a:lstStyle/>
          <a:p>
            <a:pPr defTabSz="914338"/>
            <a:r>
              <a:rPr lang="en-US" sz="1067" b="1" dirty="0">
                <a:solidFill>
                  <a:srgbClr val="797A7D"/>
                </a:solidFill>
              </a:rPr>
              <a:t>      </a:t>
            </a:r>
            <a:r>
              <a:rPr lang="en-US" sz="1067" dirty="0">
                <a:solidFill>
                  <a:srgbClr val="797A7D"/>
                </a:solidFill>
              </a:rPr>
              <a:t>Copyright© Microsoft Corporation </a:t>
            </a:r>
          </a:p>
        </p:txBody>
      </p:sp>
    </p:spTree>
    <p:extLst>
      <p:ext uri="{BB962C8B-B14F-4D97-AF65-F5344CB8AC3E}">
        <p14:creationId xmlns:p14="http://schemas.microsoft.com/office/powerpoint/2010/main" val="788032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4" y="0"/>
            <a:ext cx="598802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1" tIns="45721" rIns="45721" bIns="45721" numCol="1" spcCol="0" rtlCol="0" fromWordArt="0" anchor="ctr" anchorCtr="0" forceAA="0" compatLnSpc="1">
            <a:prstTxWarp prst="textNoShape">
              <a:avLst/>
            </a:prstTxWarp>
            <a:noAutofit/>
          </a:bodyPr>
          <a:lstStyle/>
          <a:p>
            <a:pPr algn="ctr" defTabSz="914074" fontAlgn="base">
              <a:spcBef>
                <a:spcPct val="0"/>
              </a:spcBef>
              <a:spcAft>
                <a:spcPct val="0"/>
              </a:spcAft>
            </a:pPr>
            <a:endParaRPr lang="en-US" sz="2267"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8" y="1447802"/>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89765" y="1681909"/>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
        <p:nvSpPr>
          <p:cNvPr id="10" name="TextBox 9"/>
          <p:cNvSpPr txBox="1"/>
          <p:nvPr userDrawn="1"/>
        </p:nvSpPr>
        <p:spPr>
          <a:xfrm>
            <a:off x="0" y="6492543"/>
            <a:ext cx="5978499" cy="164212"/>
          </a:xfrm>
          <a:prstGeom prst="rect">
            <a:avLst/>
          </a:prstGeom>
          <a:noFill/>
        </p:spPr>
        <p:txBody>
          <a:bodyPr wrap="square" lIns="0" tIns="0" rIns="0" bIns="0" rtlCol="0">
            <a:spAutoFit/>
          </a:bodyPr>
          <a:lstStyle/>
          <a:p>
            <a:pPr algn="ctr" defTabSz="914338"/>
            <a:r>
              <a:rPr lang="en-US" sz="1067" b="1" dirty="0">
                <a:solidFill>
                  <a:srgbClr val="FFFFFF"/>
                </a:solidFill>
              </a:rPr>
              <a:t>                </a:t>
            </a:r>
            <a:r>
              <a:rPr lang="en-US" sz="1067" dirty="0">
                <a:solidFill>
                  <a:srgbClr val="FFFFFF"/>
                </a:solidFill>
              </a:rPr>
              <a:t>Copyright© Microsoft Corporation </a:t>
            </a:r>
          </a:p>
        </p:txBody>
      </p:sp>
    </p:spTree>
    <p:extLst>
      <p:ext uri="{BB962C8B-B14F-4D97-AF65-F5344CB8AC3E}">
        <p14:creationId xmlns:p14="http://schemas.microsoft.com/office/powerpoint/2010/main" val="40076274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352"/>
          <a:stretch/>
        </p:blipFill>
        <p:spPr>
          <a:xfrm>
            <a:off x="10429251" y="6153596"/>
            <a:ext cx="1398492" cy="548640"/>
          </a:xfrm>
          <a:prstGeom prst="rect">
            <a:avLst/>
          </a:prstGeom>
        </p:spPr>
      </p:pic>
      <p:sp>
        <p:nvSpPr>
          <p:cNvPr id="7" name="Rectangle 6"/>
          <p:cNvSpPr/>
          <p:nvPr userDrawn="1"/>
        </p:nvSpPr>
        <p:spPr bwMode="white">
          <a:xfrm>
            <a:off x="0"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1" tIns="45721" rIns="45721" bIns="45721" numCol="1" spcCol="0" rtlCol="0" fromWordArt="0" anchor="ctr" anchorCtr="0" forceAA="0" compatLnSpc="1">
            <a:prstTxWarp prst="textNoShape">
              <a:avLst/>
            </a:prstTxWarp>
            <a:noAutofit/>
          </a:bodyPr>
          <a:lstStyle/>
          <a:p>
            <a:pPr algn="ctr" defTabSz="914074" fontAlgn="base">
              <a:spcBef>
                <a:spcPct val="0"/>
              </a:spcBef>
              <a:spcAft>
                <a:spcPct val="0"/>
              </a:spcAft>
            </a:pPr>
            <a:endParaRPr lang="en-US" sz="2267"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2"/>
            <a:ext cx="5434948" cy="117844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9" name="Content Placeholder 5"/>
          <p:cNvSpPr>
            <a:spLocks noGrp="1"/>
          </p:cNvSpPr>
          <p:nvPr>
            <p:ph sz="quarter" idx="13"/>
          </p:nvPr>
        </p:nvSpPr>
        <p:spPr>
          <a:xfrm>
            <a:off x="520839" y="2734991"/>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sp>
        <p:nvSpPr>
          <p:cNvPr id="10" name="Picture Placeholder 3"/>
          <p:cNvSpPr>
            <a:spLocks noGrp="1"/>
          </p:cNvSpPr>
          <p:nvPr>
            <p:ph type="pic" sz="quarter" idx="14" hasCustomPrompt="1"/>
          </p:nvPr>
        </p:nvSpPr>
        <p:spPr>
          <a:xfrm>
            <a:off x="6210334" y="0"/>
            <a:ext cx="5981669" cy="6858000"/>
          </a:xfrm>
        </p:spPr>
        <p:txBody>
          <a:bodyPr lIns="137159" anchor="ctr"/>
          <a:lstStyle>
            <a:lvl1pPr marL="0" indent="0" algn="l">
              <a:buNone/>
              <a:defRPr/>
            </a:lvl1pPr>
          </a:lstStyle>
          <a:p>
            <a:r>
              <a:rPr lang="en-US" dirty="0"/>
              <a:t>Click to insert photo.</a:t>
            </a:r>
          </a:p>
        </p:txBody>
      </p:sp>
      <p:sp>
        <p:nvSpPr>
          <p:cNvPr id="14" name="TextBox 13"/>
          <p:cNvSpPr txBox="1"/>
          <p:nvPr userDrawn="1"/>
        </p:nvSpPr>
        <p:spPr>
          <a:xfrm>
            <a:off x="0" y="6492543"/>
            <a:ext cx="6223032" cy="164212"/>
          </a:xfrm>
          <a:prstGeom prst="rect">
            <a:avLst/>
          </a:prstGeom>
          <a:noFill/>
        </p:spPr>
        <p:txBody>
          <a:bodyPr wrap="square" lIns="0" tIns="0" rIns="0" bIns="0" rtlCol="0">
            <a:spAutoFit/>
          </a:bodyPr>
          <a:lstStyle/>
          <a:p>
            <a:pPr algn="ctr" defTabSz="914338"/>
            <a:r>
              <a:rPr lang="en-US" sz="1067" b="1" dirty="0">
                <a:solidFill>
                  <a:srgbClr val="FFFFFF"/>
                </a:solidFill>
              </a:rPr>
              <a:t>                </a:t>
            </a:r>
            <a:r>
              <a:rPr lang="en-US" sz="1067" dirty="0">
                <a:solidFill>
                  <a:srgbClr val="FFFFFF"/>
                </a:solidFill>
              </a:rPr>
              <a:t>Copyright© Microsoft Corporation </a:t>
            </a:r>
          </a:p>
        </p:txBody>
      </p:sp>
    </p:spTree>
    <p:extLst>
      <p:ext uri="{BB962C8B-B14F-4D97-AF65-F5344CB8AC3E}">
        <p14:creationId xmlns:p14="http://schemas.microsoft.com/office/powerpoint/2010/main" val="4149354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71"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1" tIns="45721" rIns="45721" bIns="45721" numCol="1" spcCol="0" rtlCol="0" fromWordArt="0" anchor="ctr" anchorCtr="0" forceAA="0" compatLnSpc="1">
            <a:prstTxWarp prst="textNoShape">
              <a:avLst/>
            </a:prstTxWarp>
            <a:noAutofit/>
          </a:bodyPr>
          <a:lstStyle/>
          <a:p>
            <a:pPr algn="ctr" defTabSz="914074" fontAlgn="base">
              <a:spcBef>
                <a:spcPct val="0"/>
              </a:spcBef>
              <a:spcAft>
                <a:spcPct val="0"/>
              </a:spcAft>
            </a:pPr>
            <a:endParaRPr lang="en-US" sz="2267"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1" y="1447802"/>
            <a:ext cx="5434948" cy="117844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7" indent="0">
              <a:buNone/>
              <a:defRPr sz="2667" b="1"/>
            </a:lvl2pPr>
            <a:lvl3pPr marL="1218954" indent="0">
              <a:buNone/>
              <a:defRPr sz="2400" b="1"/>
            </a:lvl3pPr>
            <a:lvl4pPr marL="1828430" indent="0">
              <a:buNone/>
              <a:defRPr sz="2133" b="1"/>
            </a:lvl4pPr>
            <a:lvl5pPr marL="2437907" indent="0">
              <a:buNone/>
              <a:defRPr sz="2133" b="1"/>
            </a:lvl5pPr>
            <a:lvl6pPr marL="3047384" indent="0">
              <a:buNone/>
              <a:defRPr sz="2133" b="1"/>
            </a:lvl6pPr>
            <a:lvl7pPr marL="3656861" indent="0">
              <a:buNone/>
              <a:defRPr sz="2133" b="1"/>
            </a:lvl7pPr>
            <a:lvl8pPr marL="4266336" indent="0">
              <a:buNone/>
              <a:defRPr sz="2133" b="1"/>
            </a:lvl8pPr>
            <a:lvl9pPr marL="4875814" indent="0">
              <a:buNone/>
              <a:defRPr sz="2133" b="1"/>
            </a:lvl9pPr>
          </a:lstStyle>
          <a:p>
            <a:pPr lvl="0"/>
            <a:r>
              <a:rPr lang="en-US" dirty="0"/>
              <a:t>Click to edit Master text styles.</a:t>
            </a:r>
          </a:p>
        </p:txBody>
      </p:sp>
      <p:sp>
        <p:nvSpPr>
          <p:cNvPr id="9" name="Content Placeholder 5"/>
          <p:cNvSpPr>
            <a:spLocks noGrp="1"/>
          </p:cNvSpPr>
          <p:nvPr>
            <p:ph sz="quarter" idx="13"/>
          </p:nvPr>
        </p:nvSpPr>
        <p:spPr>
          <a:xfrm>
            <a:off x="6219714" y="2734991"/>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14" indent="-380922">
              <a:defRPr lang="en-US" sz="2133" kern="1200" dirty="0" smtClean="0">
                <a:solidFill>
                  <a:schemeClr val="bg2">
                    <a:lumMod val="50000"/>
                  </a:schemeClr>
                </a:solidFill>
                <a:latin typeface="+mn-lt"/>
                <a:ea typeface="+mn-ea"/>
                <a:cs typeface="Arial" pitchFamily="34" charset="0"/>
              </a:defRPr>
            </a:lvl2pPr>
            <a:lvl3pPr marL="914214" indent="-228554">
              <a:defRPr lang="en-US" sz="1867" kern="1200" dirty="0" smtClean="0">
                <a:solidFill>
                  <a:schemeClr val="bg2">
                    <a:lumMod val="50000"/>
                  </a:schemeClr>
                </a:solidFill>
                <a:latin typeface="+mn-lt"/>
                <a:ea typeface="+mn-ea"/>
                <a:cs typeface="Arial" pitchFamily="34" charset="0"/>
              </a:defRPr>
            </a:lvl3pPr>
            <a:lvl4pPr marL="1218954" indent="-228554">
              <a:defRPr lang="en-US" sz="1600" kern="1200" dirty="0" smtClean="0">
                <a:solidFill>
                  <a:schemeClr val="bg2">
                    <a:lumMod val="50000"/>
                  </a:schemeClr>
                </a:solidFill>
                <a:latin typeface="+mn-lt"/>
                <a:ea typeface="+mn-ea"/>
                <a:cs typeface="Arial" pitchFamily="34" charset="0"/>
              </a:defRPr>
            </a:lvl4pPr>
            <a:lvl5pPr marL="1447508" indent="-228554">
              <a:defRPr lang="en-US" sz="1600" kern="1200" dirty="0">
                <a:solidFill>
                  <a:schemeClr val="bg2">
                    <a:lumMod val="50000"/>
                  </a:schemeClr>
                </a:solidFill>
                <a:latin typeface="+mn-lt"/>
                <a:ea typeface="+mn-ea"/>
                <a:cs typeface="Arial" pitchFamily="34" charset="0"/>
              </a:defRPr>
            </a:lvl5pPr>
            <a:lvl6pPr>
              <a:defRPr sz="2133"/>
            </a:lvl6pPr>
            <a:lvl7pPr>
              <a:defRPr sz="2133"/>
            </a:lvl7pPr>
            <a:lvl8pPr>
              <a:defRPr sz="2133"/>
            </a:lvl8pPr>
            <a:lvl9pPr>
              <a:defRPr sz="2133"/>
            </a:lvl9pPr>
          </a:lstStyle>
          <a:p>
            <a:pPr lvl="0"/>
            <a:r>
              <a:rPr lang="en-US"/>
              <a:t>Click to edit Master text styles</a:t>
            </a:r>
          </a:p>
        </p:txBody>
      </p:sp>
      <p:sp>
        <p:nvSpPr>
          <p:cNvPr id="4" name="Picture Placeholder 3"/>
          <p:cNvSpPr>
            <a:spLocks noGrp="1"/>
          </p:cNvSpPr>
          <p:nvPr>
            <p:ph type="pic" sz="quarter" idx="14" hasCustomPrompt="1"/>
          </p:nvPr>
        </p:nvSpPr>
        <p:spPr>
          <a:xfrm>
            <a:off x="3" y="0"/>
            <a:ext cx="5981669" cy="6858000"/>
          </a:xfrm>
        </p:spPr>
        <p:txBody>
          <a:bodyPr lIns="137159" anchor="ctr"/>
          <a:lstStyle>
            <a:lvl1pPr marL="0" indent="0" algn="l">
              <a:buNone/>
              <a:defRPr/>
            </a:lvl1pPr>
          </a:lstStyle>
          <a:p>
            <a:r>
              <a:rPr lang="en-US" dirty="0"/>
              <a:t>Click to insert photo.</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18"/>
          <a:stretch/>
        </p:blipFill>
        <p:spPr bwMode="black">
          <a:xfrm>
            <a:off x="10405498" y="6153596"/>
            <a:ext cx="1422249" cy="548640"/>
          </a:xfrm>
          <a:prstGeom prst="rect">
            <a:avLst/>
          </a:prstGeom>
        </p:spPr>
      </p:pic>
      <p:sp>
        <p:nvSpPr>
          <p:cNvPr id="11" name="TextBox 10"/>
          <p:cNvSpPr txBox="1"/>
          <p:nvPr userDrawn="1"/>
        </p:nvSpPr>
        <p:spPr>
          <a:xfrm>
            <a:off x="5968971" y="6492543"/>
            <a:ext cx="6223032" cy="164212"/>
          </a:xfrm>
          <a:prstGeom prst="rect">
            <a:avLst/>
          </a:prstGeom>
          <a:noFill/>
        </p:spPr>
        <p:txBody>
          <a:bodyPr wrap="square" lIns="0" tIns="0" rIns="0" bIns="0" rtlCol="0">
            <a:spAutoFit/>
          </a:bodyPr>
          <a:lstStyle/>
          <a:p>
            <a:pPr defTabSz="914338"/>
            <a:r>
              <a:rPr lang="en-US" sz="1067" b="1" dirty="0">
                <a:solidFill>
                  <a:srgbClr val="FFFFFF"/>
                </a:solidFill>
              </a:rPr>
              <a:t>      </a:t>
            </a:r>
            <a:r>
              <a:rPr lang="en-US" sz="1067" dirty="0">
                <a:solidFill>
                  <a:srgbClr val="FFFFFF"/>
                </a:solidFill>
              </a:rPr>
              <a:t>Copyright© Microsoft Corporation </a:t>
            </a:r>
          </a:p>
        </p:txBody>
      </p:sp>
    </p:spTree>
    <p:extLst>
      <p:ext uri="{BB962C8B-B14F-4D97-AF65-F5344CB8AC3E}">
        <p14:creationId xmlns:p14="http://schemas.microsoft.com/office/powerpoint/2010/main" val="31717205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2"/>
            <a:ext cx="12192000" cy="51244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1" tIns="45721" rIns="45721" bIns="45721" numCol="1" spcCol="0" rtlCol="0" fromWordArt="0" anchor="ctr" anchorCtr="0" forceAA="0" compatLnSpc="1">
            <a:prstTxWarp prst="textNoShape">
              <a:avLst/>
            </a:prstTxWarp>
            <a:noAutofit/>
          </a:bodyPr>
          <a:lstStyle/>
          <a:p>
            <a:pPr algn="ctr" defTabSz="914074" fontAlgn="base">
              <a:spcBef>
                <a:spcPct val="0"/>
              </a:spcBef>
              <a:spcAft>
                <a:spcPct val="0"/>
              </a:spcAft>
            </a:pPr>
            <a:endParaRPr lang="en-US" sz="2267"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9" y="1358056"/>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9" y="6399557"/>
            <a:ext cx="560832" cy="219456"/>
          </a:xfrm>
          <a:prstGeom prst="rect">
            <a:avLst/>
          </a:prstGeom>
        </p:spPr>
        <p:txBody>
          <a:bodyPr lIns="91424" tIns="45712" rIns="91424" bIns="45712" anchor="ctr"/>
          <a:lstStyle>
            <a:lvl1pPr algn="l">
              <a:defRPr sz="1600">
                <a:gradFill>
                  <a:gsLst>
                    <a:gs pos="100000">
                      <a:schemeClr val="bg2"/>
                    </a:gs>
                    <a:gs pos="0">
                      <a:schemeClr val="bg2"/>
                    </a:gs>
                  </a:gsLst>
                  <a:lin ang="5400000" scaled="0"/>
                </a:gradFill>
              </a:defRPr>
            </a:lvl1pPr>
          </a:lstStyle>
          <a:p>
            <a:pPr defTabSz="914338"/>
            <a:fld id="{727B4C2D-45E2-4621-8491-2995EB46A674}" type="slidenum">
              <a:rPr lang="en-US" smtClean="0">
                <a:gradFill>
                  <a:gsLst>
                    <a:gs pos="100000">
                      <a:srgbClr val="797A7D"/>
                    </a:gs>
                    <a:gs pos="0">
                      <a:srgbClr val="797A7D"/>
                    </a:gs>
                  </a:gsLst>
                  <a:lin ang="5400000" scaled="0"/>
                </a:gradFill>
              </a:rPr>
              <a:pPr defTabSz="914338"/>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839" y="4343405"/>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735"/>
          <a:stretch/>
        </p:blipFill>
        <p:spPr>
          <a:xfrm>
            <a:off x="10417373" y="6153596"/>
            <a:ext cx="1410371" cy="548640"/>
          </a:xfrm>
          <a:prstGeom prst="rect">
            <a:avLst/>
          </a:prstGeom>
        </p:spPr>
      </p:pic>
    </p:spTree>
    <p:extLst>
      <p:ext uri="{BB962C8B-B14F-4D97-AF65-F5344CB8AC3E}">
        <p14:creationId xmlns:p14="http://schemas.microsoft.com/office/powerpoint/2010/main" val="62593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533718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75387149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p:nvPr userDrawn="1"/>
        </p:nvSpPr>
        <p:spPr>
          <a:xfrm>
            <a:off x="3598414" y="6543211"/>
            <a:ext cx="4995175" cy="164212"/>
          </a:xfrm>
          <a:prstGeom prst="rect">
            <a:avLst/>
          </a:prstGeom>
          <a:noFill/>
        </p:spPr>
        <p:txBody>
          <a:bodyPr wrap="square" lIns="0" tIns="0" rIns="0" bIns="0" rtlCol="0">
            <a:spAutoFit/>
          </a:bodyPr>
          <a:lstStyle/>
          <a:p>
            <a:pPr algn="ctr" defTabSz="914338"/>
            <a:r>
              <a:rPr lang="en-US" sz="1067" b="1" dirty="0">
                <a:gradFill>
                  <a:gsLst>
                    <a:gs pos="2917">
                      <a:srgbClr val="797A7D"/>
                    </a:gs>
                    <a:gs pos="95000">
                      <a:srgbClr val="797A7D"/>
                    </a:gs>
                  </a:gsLst>
                  <a:lin ang="5400000" scaled="0"/>
                </a:gradFill>
              </a:rPr>
              <a:t> </a:t>
            </a:r>
            <a:r>
              <a:rPr lang="en-US" sz="1067" dirty="0">
                <a:gradFill>
                  <a:gsLst>
                    <a:gs pos="2917">
                      <a:srgbClr val="797A7D"/>
                    </a:gs>
                    <a:gs pos="95000">
                      <a:srgbClr val="797A7D"/>
                    </a:gs>
                  </a:gsLst>
                  <a:lin ang="5400000" scaled="0"/>
                </a:gradFill>
              </a:rPr>
              <a:t>Copyright© Microsoft Corporation </a:t>
            </a:r>
          </a:p>
        </p:txBody>
      </p:sp>
    </p:spTree>
    <p:extLst>
      <p:ext uri="{BB962C8B-B14F-4D97-AF65-F5344CB8AC3E}">
        <p14:creationId xmlns:p14="http://schemas.microsoft.com/office/powerpoint/2010/main" val="198389848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0" y="1155942"/>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1" tIns="45721" rIns="45721" bIns="45721" numCol="1" spcCol="0" rtlCol="0" fromWordArt="0" anchor="ctr" anchorCtr="0" forceAA="0" compatLnSpc="1">
            <a:prstTxWarp prst="textNoShape">
              <a:avLst/>
            </a:prstTxWarp>
            <a:noAutofit/>
          </a:bodyPr>
          <a:lstStyle/>
          <a:p>
            <a:pPr algn="ctr" defTabSz="914074" fontAlgn="base">
              <a:spcBef>
                <a:spcPct val="0"/>
              </a:spcBef>
              <a:spcAft>
                <a:spcPct val="0"/>
              </a:spcAft>
            </a:pPr>
            <a:endParaRPr lang="en-US" sz="1867"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6" y="1447803"/>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7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60"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3598414" y="6543211"/>
            <a:ext cx="4995175" cy="164212"/>
          </a:xfrm>
          <a:prstGeom prst="rect">
            <a:avLst/>
          </a:prstGeom>
          <a:noFill/>
        </p:spPr>
        <p:txBody>
          <a:bodyPr wrap="square" lIns="0" tIns="0" rIns="0" bIns="0" rtlCol="0">
            <a:spAutoFit/>
          </a:bodyPr>
          <a:lstStyle/>
          <a:p>
            <a:pPr algn="ctr" defTabSz="914338"/>
            <a:r>
              <a:rPr lang="en-US" sz="1067" b="1" dirty="0">
                <a:gradFill>
                  <a:gsLst>
                    <a:gs pos="2917">
                      <a:srgbClr val="797A7D"/>
                    </a:gs>
                    <a:gs pos="95000">
                      <a:srgbClr val="797A7D"/>
                    </a:gs>
                  </a:gsLst>
                  <a:lin ang="5400000" scaled="0"/>
                </a:gradFill>
              </a:rPr>
              <a:t> </a:t>
            </a:r>
            <a:r>
              <a:rPr lang="en-US" sz="1067" dirty="0">
                <a:gradFill>
                  <a:gsLst>
                    <a:gs pos="2917">
                      <a:srgbClr val="797A7D"/>
                    </a:gs>
                    <a:gs pos="95000">
                      <a:srgbClr val="797A7D"/>
                    </a:gs>
                  </a:gsLst>
                  <a:lin ang="5400000" scaled="0"/>
                </a:gradFill>
              </a:rPr>
              <a:t>Copyright© Microsoft Corporation </a:t>
            </a:r>
          </a:p>
        </p:txBody>
      </p:sp>
    </p:spTree>
    <p:extLst>
      <p:ext uri="{BB962C8B-B14F-4D97-AF65-F5344CB8AC3E}">
        <p14:creationId xmlns:p14="http://schemas.microsoft.com/office/powerpoint/2010/main" val="57943033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9" y="228600"/>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90" indent="-34289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32" indent="-28574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374" indent="-28574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969" indent="-22859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563" indent="-22859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5" y="6238880"/>
            <a:ext cx="12192001" cy="619125"/>
          </a:xfrm>
          <a:prstGeom prst="rect">
            <a:avLst/>
          </a:prstGeom>
          <a:solidFill>
            <a:srgbClr val="FFFF99"/>
          </a:solidFill>
        </p:spPr>
        <p:txBody>
          <a:bodyPr wrap="square" lIns="114296" tIns="57147" rIns="114296" bIns="57147" anchor="b" anchorCtr="0">
            <a:noAutofit/>
          </a:bodyPr>
          <a:lstStyle>
            <a:lvl1pPr algn="r">
              <a:buFont typeface="Arial" pitchFamily="34" charset="0"/>
              <a:buNone/>
              <a:defRPr sz="36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88209171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8" y="1768476"/>
            <a:ext cx="11231365"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pic>
        <p:nvPicPr>
          <p:cNvPr id="7"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5" cy="314448"/>
          </a:xfrm>
          <a:prstGeom prst="rect">
            <a:avLst/>
          </a:prstGeom>
          <a:noFill/>
          <a:ln>
            <a:noFill/>
          </a:ln>
        </p:spPr>
      </p:pic>
      <p:sp>
        <p:nvSpPr>
          <p:cNvPr id="9" name="Text Placeholder 8"/>
          <p:cNvSpPr>
            <a:spLocks noGrp="1"/>
          </p:cNvSpPr>
          <p:nvPr>
            <p:ph type="body" sz="quarter" idx="11" hasCustomPrompt="1"/>
          </p:nvPr>
        </p:nvSpPr>
        <p:spPr>
          <a:xfrm>
            <a:off x="512897" y="3219166"/>
            <a:ext cx="7515595" cy="443199"/>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187357764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8" indent="0">
              <a:buNone/>
              <a:defRPr sz="2700" b="1"/>
            </a:lvl2pPr>
            <a:lvl3pPr marL="1218956" indent="0">
              <a:buNone/>
              <a:defRPr sz="2400" b="1"/>
            </a:lvl3pPr>
            <a:lvl4pPr marL="1828434" indent="0">
              <a:buNone/>
              <a:defRPr sz="2100" b="1"/>
            </a:lvl4pPr>
            <a:lvl5pPr marL="2437912" indent="0">
              <a:buNone/>
              <a:defRPr sz="2100" b="1"/>
            </a:lvl5pPr>
            <a:lvl6pPr marL="3047390" indent="0">
              <a:buNone/>
              <a:defRPr sz="2100" b="1"/>
            </a:lvl6pPr>
            <a:lvl7pPr marL="3656869" indent="0">
              <a:buNone/>
              <a:defRPr sz="2100" b="1"/>
            </a:lvl7pPr>
            <a:lvl8pPr marL="4266347" indent="0">
              <a:buNone/>
              <a:defRPr sz="2100" b="1"/>
            </a:lvl8pPr>
            <a:lvl9pPr marL="4875825"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7" y="2734986"/>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17" indent="-380924">
              <a:defRPr lang="en-US" sz="2100" kern="1200" dirty="0" smtClean="0">
                <a:solidFill>
                  <a:schemeClr val="bg2">
                    <a:lumMod val="50000"/>
                  </a:schemeClr>
                </a:solidFill>
                <a:latin typeface="+mn-lt"/>
                <a:ea typeface="+mn-ea"/>
                <a:cs typeface="Arial" pitchFamily="34" charset="0"/>
              </a:defRPr>
            </a:lvl2pPr>
            <a:lvl3pPr marL="914217" indent="-228554">
              <a:defRPr lang="en-US" sz="1900" kern="1200" dirty="0" smtClean="0">
                <a:solidFill>
                  <a:schemeClr val="bg2">
                    <a:lumMod val="50000"/>
                  </a:schemeClr>
                </a:solidFill>
                <a:latin typeface="+mn-lt"/>
                <a:ea typeface="+mn-ea"/>
                <a:cs typeface="Arial" pitchFamily="34" charset="0"/>
              </a:defRPr>
            </a:lvl3pPr>
            <a:lvl4pPr marL="1218956" indent="-228554">
              <a:defRPr lang="en-US" sz="1600" kern="1200" dirty="0" smtClean="0">
                <a:solidFill>
                  <a:schemeClr val="bg2">
                    <a:lumMod val="50000"/>
                  </a:schemeClr>
                </a:solidFill>
                <a:latin typeface="+mn-lt"/>
                <a:ea typeface="+mn-ea"/>
                <a:cs typeface="Arial" pitchFamily="34" charset="0"/>
              </a:defRPr>
            </a:lvl4pPr>
            <a:lvl5pPr marL="1447510" indent="-2285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6" y="6021143"/>
            <a:ext cx="1763728" cy="813816"/>
          </a:xfrm>
          <a:prstGeom prst="rect">
            <a:avLst/>
          </a:prstGeom>
        </p:spPr>
      </p:pic>
    </p:spTree>
    <p:extLst>
      <p:ext uri="{BB962C8B-B14F-4D97-AF65-F5344CB8AC3E}">
        <p14:creationId xmlns:p14="http://schemas.microsoft.com/office/powerpoint/2010/main" val="29592857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8" indent="0">
              <a:buNone/>
              <a:defRPr sz="2700" b="1"/>
            </a:lvl2pPr>
            <a:lvl3pPr marL="1218956" indent="0">
              <a:buNone/>
              <a:defRPr sz="2400" b="1"/>
            </a:lvl3pPr>
            <a:lvl4pPr marL="1828434" indent="0">
              <a:buNone/>
              <a:defRPr sz="2100" b="1"/>
            </a:lvl4pPr>
            <a:lvl5pPr marL="2437912" indent="0">
              <a:buNone/>
              <a:defRPr sz="2100" b="1"/>
            </a:lvl5pPr>
            <a:lvl6pPr marL="3047390" indent="0">
              <a:buNone/>
              <a:defRPr sz="2100" b="1"/>
            </a:lvl6pPr>
            <a:lvl7pPr marL="3656869" indent="0">
              <a:buNone/>
              <a:defRPr sz="2100" b="1"/>
            </a:lvl7pPr>
            <a:lvl8pPr marL="4266347" indent="0">
              <a:buNone/>
              <a:defRPr sz="2100" b="1"/>
            </a:lvl8pPr>
            <a:lvl9pPr marL="4875825"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7" y="2734986"/>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17" indent="-380924">
              <a:defRPr lang="en-US" sz="2100" kern="1200" dirty="0" smtClean="0">
                <a:solidFill>
                  <a:schemeClr val="bg2">
                    <a:lumMod val="50000"/>
                  </a:schemeClr>
                </a:solidFill>
                <a:latin typeface="+mn-lt"/>
                <a:ea typeface="+mn-ea"/>
                <a:cs typeface="Arial" pitchFamily="34" charset="0"/>
              </a:defRPr>
            </a:lvl2pPr>
            <a:lvl3pPr marL="914217" indent="-228554">
              <a:defRPr lang="en-US" sz="1900" kern="1200" dirty="0" smtClean="0">
                <a:solidFill>
                  <a:schemeClr val="bg2">
                    <a:lumMod val="50000"/>
                  </a:schemeClr>
                </a:solidFill>
                <a:latin typeface="+mn-lt"/>
                <a:ea typeface="+mn-ea"/>
                <a:cs typeface="Arial" pitchFamily="34" charset="0"/>
              </a:defRPr>
            </a:lvl3pPr>
            <a:lvl4pPr marL="1218956" indent="-228554">
              <a:defRPr lang="en-US" sz="1600" kern="1200" dirty="0" smtClean="0">
                <a:solidFill>
                  <a:schemeClr val="bg2">
                    <a:lumMod val="50000"/>
                  </a:schemeClr>
                </a:solidFill>
                <a:latin typeface="+mn-lt"/>
                <a:ea typeface="+mn-ea"/>
                <a:cs typeface="Arial" pitchFamily="34" charset="0"/>
              </a:defRPr>
            </a:lvl4pPr>
            <a:lvl5pPr marL="1447510" indent="-2285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13314879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21068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lank Slide Cyan">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0309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59794"/>
            <a:ext cx="8964247" cy="1075884"/>
          </a:xfrm>
        </p:spPr>
        <p:txBody>
          <a:bodyPr lIns="146304" tIns="91440" rIns="146304" bIns="91440"/>
          <a:lstStyle>
            <a:lvl1pPr>
              <a:lnSpc>
                <a:spcPts val="6176"/>
              </a:lnSpc>
              <a:defRPr sz="5687" baseline="0">
                <a:solidFill>
                  <a:schemeClr val="accent2"/>
                </a:solidFill>
              </a:defRPr>
            </a:lvl1pPr>
          </a:lstStyle>
          <a:p>
            <a:r>
              <a:rPr lang="en-US"/>
              <a:t>Lorem ipsum dolor sit.</a:t>
            </a:r>
          </a:p>
        </p:txBody>
      </p:sp>
      <p:sp>
        <p:nvSpPr>
          <p:cNvPr id="3" name="Footer Placeholder 2"/>
          <p:cNvSpPr>
            <a:spLocks noGrp="1"/>
          </p:cNvSpPr>
          <p:nvPr>
            <p:ph type="ftr" sz="quarter" idx="10"/>
          </p:nvPr>
        </p:nvSpPr>
        <p:spPr>
          <a:xfrm>
            <a:off x="4165600" y="6356352"/>
            <a:ext cx="3860800" cy="365125"/>
          </a:xfrm>
          <a:prstGeom prst="rect">
            <a:avLst/>
          </a:prstGeom>
        </p:spPr>
        <p:txBody>
          <a:bodyPr/>
          <a:lstStyle/>
          <a:p>
            <a:r>
              <a:rPr lang="en-US" dirty="0">
                <a:solidFill>
                  <a:srgbClr val="505050">
                    <a:tint val="75000"/>
                  </a:srgbClr>
                </a:solidFill>
              </a:rPr>
              <a:t>Microsoft Confidential</a:t>
            </a:r>
          </a:p>
        </p:txBody>
      </p:sp>
      <p:sp>
        <p:nvSpPr>
          <p:cNvPr id="4" name="Slide Number Placeholder 3"/>
          <p:cNvSpPr>
            <a:spLocks noGrp="1"/>
          </p:cNvSpPr>
          <p:nvPr>
            <p:ph type="sldNum" sz="quarter" idx="11"/>
          </p:nvPr>
        </p:nvSpPr>
        <p:spPr>
          <a:xfrm>
            <a:off x="8737600" y="6356352"/>
            <a:ext cx="2844800" cy="365125"/>
          </a:xfrm>
          <a:prstGeom prst="rect">
            <a:avLst/>
          </a:prstGeom>
        </p:spPr>
        <p:txBody>
          <a:bodyPr/>
          <a:lstStyle/>
          <a:p>
            <a:fld id="{27258FFF-F925-446B-8502-81C933981705}" type="slidenum">
              <a:rPr lang="en-US">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55043237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p>
        </p:txBody>
      </p:sp>
      <p:sp>
        <p:nvSpPr>
          <p:cNvPr id="3" name="TextBox 7"/>
          <p:cNvSpPr txBox="1"/>
          <p:nvPr userDrawn="1"/>
        </p:nvSpPr>
        <p:spPr bwMode="white">
          <a:xfrm>
            <a:off x="4244628" y="6566924"/>
            <a:ext cx="3702745"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89524666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336269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7171398"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4773829"/>
            <a:ext cx="7171397"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7604953" y="298255"/>
            <a:ext cx="4322760" cy="6275864"/>
          </a:xfrm>
          <a:prstGeom prst="rect">
            <a:avLst/>
          </a:prstGeom>
        </p:spPr>
      </p:pic>
      <p:sp>
        <p:nvSpPr>
          <p:cNvPr id="8"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896350" rtl="0" eaLnBrk="1" latinLnBrk="0" hangingPunct="1"/>
            <a:r>
              <a:rPr lang="en-US" sz="1029" b="0" kern="1200" spc="147"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432018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1024153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gradFill>
                  <a:gsLst>
                    <a:gs pos="2920">
                      <a:schemeClr val="tx2"/>
                    </a:gs>
                    <a:gs pos="39000">
                      <a:schemeClr val="tx2"/>
                    </a:gs>
                  </a:gsLst>
                  <a:lin ang="5400000" scaled="0"/>
                </a:gradFill>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a:extLst>
              <a:ext uri="{FF2B5EF4-FFF2-40B4-BE49-F238E27FC236}">
                <a16:creationId xmlns:a16="http://schemas.microsoft.com/office/drawing/2014/main" id="{1BF72CD1-E16D-4B49-8D76-2658D3187AED}"/>
              </a:ext>
            </a:extLst>
          </p:cNvPr>
          <p:cNvSpPr txBox="1"/>
          <p:nvPr userDrawn="1"/>
        </p:nvSpPr>
        <p:spPr bwMode="white">
          <a:xfrm>
            <a:off x="4331207" y="6699571"/>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79757687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841723"/>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841723"/>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8965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a:t>
            </a:r>
            <a:r>
              <a:rPr lang="en-US" sz="686" baseline="0" dirty="0">
                <a:gradFill>
                  <a:gsLst>
                    <a:gs pos="0">
                      <a:schemeClr val="tx1"/>
                    </a:gs>
                    <a:gs pos="100000">
                      <a:schemeClr val="tx1"/>
                    </a:gs>
                  </a:gsLst>
                  <a:lin ang="5400000" scaled="0"/>
                </a:gradFill>
                <a:cs typeface="Segoe UI" pitchFamily="34" charset="0"/>
              </a:rPr>
              <a:t> </a:t>
            </a:r>
            <a:r>
              <a:rPr lang="en-US" sz="686" dirty="0">
                <a:gradFill>
                  <a:gsLst>
                    <a:gs pos="0">
                      <a:schemeClr val="tx1"/>
                    </a:gs>
                    <a:gs pos="100000">
                      <a:schemeClr val="tx1"/>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411764997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150450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6760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rgbClr val="0072C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ltGray">
          <a:xfrm>
            <a:off x="267683" y="2084173"/>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239" y="4146244"/>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471251"/>
            <a:ext cx="1522404" cy="326167"/>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7551" y="4950224"/>
            <a:ext cx="11276899" cy="1415713"/>
          </a:xfrm>
          <a:prstGeom prst="rect">
            <a:avLst/>
          </a:prstGeom>
        </p:spPr>
      </p:pic>
    </p:spTree>
    <p:extLst>
      <p:ext uri="{BB962C8B-B14F-4D97-AF65-F5344CB8AC3E}">
        <p14:creationId xmlns:p14="http://schemas.microsoft.com/office/powerpoint/2010/main" val="383595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471251"/>
            <a:ext cx="1522404" cy="326167"/>
          </a:xfrm>
          <a:prstGeom prst="rect">
            <a:avLst/>
          </a:prstGeom>
        </p:spPr>
      </p:pic>
      <p:sp>
        <p:nvSpPr>
          <p:cNvPr id="6" name="Freeform 5"/>
          <p:cNvSpPr>
            <a:spLocks noChangeAspect="1" noEditPoints="1"/>
          </p:cNvSpPr>
          <p:nvPr userDrawn="1"/>
        </p:nvSpPr>
        <p:spPr bwMode="auto">
          <a:xfrm>
            <a:off x="-342355" y="5928340"/>
            <a:ext cx="12876710" cy="1816774"/>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3215890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59615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83138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accent2"/>
                    </a:gs>
                    <a:gs pos="100000">
                      <a:schemeClr val="accent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405114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1652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accent2"/>
                    </a:gs>
                    <a:gs pos="100000">
                      <a:schemeClr val="accent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1847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33253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accent2"/>
                    </a:gs>
                    <a:gs pos="100000">
                      <a:schemeClr val="accent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accent2"/>
                    </a:gs>
                    <a:gs pos="0">
                      <a:schemeClr val="accent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366522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862588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accent2"/>
                    </a:gs>
                    <a:gs pos="100000">
                      <a:schemeClr val="accent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accent2"/>
                    </a:gs>
                    <a:gs pos="100000">
                      <a:schemeClr val="accent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8757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33937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Centered Text">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3"/>
            <a:ext cx="2844800" cy="365125"/>
          </a:xfrm>
          <a:prstGeom prst="rect">
            <a:avLst/>
          </a:prstGeom>
        </p:spPr>
        <p:txBody>
          <a:bodyPr/>
          <a:lstStyle/>
          <a:p>
            <a:fld id="{FD5DACB9-5D84-4CE7-9B4B-05AD977395C1}" type="datetimeFigureOut">
              <a:rPr lang="en-US" smtClean="0">
                <a:solidFill>
                  <a:prstClr val="black">
                    <a:tint val="75000"/>
                  </a:prstClr>
                </a:solidFill>
              </a:rPr>
              <a:pPr/>
              <a:t>9/20/2017</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3"/>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fld id="{CCEEC192-A182-4281-BB3C-80D5823A9BAE}"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08001" y="457200"/>
            <a:ext cx="11176000" cy="5562600"/>
          </a:xfrm>
        </p:spPr>
        <p:txBody>
          <a:bodyPr anchor="ctr" anchorCtr="0">
            <a:normAutofit/>
          </a:bodyPr>
          <a:lstStyle>
            <a:lvl1pPr algn="ctr">
              <a:buNone/>
              <a:defRPr sz="5900" baseline="0">
                <a:latin typeface="+mj-lt"/>
              </a:defRPr>
            </a:lvl1pPr>
            <a:lvl2pPr algn="ctr">
              <a:defRPr baseline="0">
                <a:latin typeface="+mj-lt"/>
              </a:defRPr>
            </a:lvl2pPr>
            <a:lvl3pPr algn="ctr">
              <a:defRPr baseline="0">
                <a:latin typeface="+mj-lt"/>
              </a:defRPr>
            </a:lvl3pPr>
            <a:lvl4pPr algn="ctr">
              <a:defRPr baseline="0">
                <a:latin typeface="+mj-lt"/>
              </a:defRPr>
            </a:lvl4pPr>
            <a:lvl5pPr algn="ctr">
              <a:defRPr baseline="0">
                <a:latin typeface="+mj-lt"/>
              </a:defRPr>
            </a:lvl5pPr>
          </a:lstStyle>
          <a:p>
            <a:pPr lvl="0"/>
            <a:r>
              <a:rPr lang="en-US" dirty="0"/>
              <a:t>Click to edit Master text styles</a:t>
            </a:r>
          </a:p>
        </p:txBody>
      </p:sp>
    </p:spTree>
    <p:extLst>
      <p:ext uri="{BB962C8B-B14F-4D97-AF65-F5344CB8AC3E}">
        <p14:creationId xmlns:p14="http://schemas.microsoft.com/office/powerpoint/2010/main" val="91577726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93196663"/>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rgbClr val="0072C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ltGray">
          <a:xfrm>
            <a:off x="267683" y="2084173"/>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239" y="4146244"/>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471251"/>
            <a:ext cx="1522404" cy="326167"/>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7551" y="4950224"/>
            <a:ext cx="11276899" cy="1415713"/>
          </a:xfrm>
          <a:prstGeom prst="rect">
            <a:avLst/>
          </a:prstGeom>
        </p:spPr>
      </p:pic>
    </p:spTree>
    <p:extLst>
      <p:ext uri="{BB962C8B-B14F-4D97-AF65-F5344CB8AC3E}">
        <p14:creationId xmlns:p14="http://schemas.microsoft.com/office/powerpoint/2010/main" val="19958517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471251"/>
            <a:ext cx="1522404" cy="326167"/>
          </a:xfrm>
          <a:prstGeom prst="rect">
            <a:avLst/>
          </a:prstGeom>
        </p:spPr>
      </p:pic>
      <p:sp>
        <p:nvSpPr>
          <p:cNvPr id="6" name="Freeform 5"/>
          <p:cNvSpPr>
            <a:spLocks noChangeAspect="1" noEditPoints="1"/>
          </p:cNvSpPr>
          <p:nvPr userDrawn="1"/>
        </p:nvSpPr>
        <p:spPr bwMode="auto">
          <a:xfrm>
            <a:off x="-342355" y="5928340"/>
            <a:ext cx="12876710" cy="1816774"/>
          </a:xfrm>
          <a:custGeom>
            <a:avLst/>
            <a:gdLst>
              <a:gd name="T0" fmla="*/ 1088 w 2202"/>
              <a:gd name="T1" fmla="*/ 0 h 277"/>
              <a:gd name="T2" fmla="*/ 261 w 2202"/>
              <a:gd name="T3" fmla="*/ 273 h 277"/>
              <a:gd name="T4" fmla="*/ 560 w 2202"/>
              <a:gd name="T5" fmla="*/ 241 h 277"/>
              <a:gd name="T6" fmla="*/ 886 w 2202"/>
              <a:gd name="T7" fmla="*/ 185 h 277"/>
              <a:gd name="T8" fmla="*/ 1315 w 2202"/>
              <a:gd name="T9" fmla="*/ 185 h 277"/>
              <a:gd name="T10" fmla="*/ 1642 w 2202"/>
              <a:gd name="T11" fmla="*/ 241 h 277"/>
              <a:gd name="T12" fmla="*/ 1941 w 2202"/>
              <a:gd name="T13" fmla="*/ 273 h 277"/>
              <a:gd name="T14" fmla="*/ 248 w 2202"/>
              <a:gd name="T15" fmla="*/ 238 h 277"/>
              <a:gd name="T16" fmla="*/ 258 w 2202"/>
              <a:gd name="T17" fmla="*/ 231 h 277"/>
              <a:gd name="T18" fmla="*/ 246 w 2202"/>
              <a:gd name="T19" fmla="*/ 120 h 277"/>
              <a:gd name="T20" fmla="*/ 158 w 2202"/>
              <a:gd name="T21" fmla="*/ 95 h 277"/>
              <a:gd name="T22" fmla="*/ 294 w 2202"/>
              <a:gd name="T23" fmla="*/ 74 h 277"/>
              <a:gd name="T24" fmla="*/ 294 w 2202"/>
              <a:gd name="T25" fmla="*/ 99 h 277"/>
              <a:gd name="T26" fmla="*/ 293 w 2202"/>
              <a:gd name="T27" fmla="*/ 184 h 277"/>
              <a:gd name="T28" fmla="*/ 351 w 2202"/>
              <a:gd name="T29" fmla="*/ 174 h 277"/>
              <a:gd name="T30" fmla="*/ 410 w 2202"/>
              <a:gd name="T31" fmla="*/ 129 h 277"/>
              <a:gd name="T32" fmla="*/ 402 w 2202"/>
              <a:gd name="T33" fmla="*/ 186 h 277"/>
              <a:gd name="T34" fmla="*/ 535 w 2202"/>
              <a:gd name="T35" fmla="*/ 151 h 277"/>
              <a:gd name="T36" fmla="*/ 492 w 2202"/>
              <a:gd name="T37" fmla="*/ 102 h 277"/>
              <a:gd name="T38" fmla="*/ 569 w 2202"/>
              <a:gd name="T39" fmla="*/ 71 h 277"/>
              <a:gd name="T40" fmla="*/ 558 w 2202"/>
              <a:gd name="T41" fmla="*/ 78 h 277"/>
              <a:gd name="T42" fmla="*/ 697 w 2202"/>
              <a:gd name="T43" fmla="*/ 153 h 277"/>
              <a:gd name="T44" fmla="*/ 764 w 2202"/>
              <a:gd name="T45" fmla="*/ 166 h 277"/>
              <a:gd name="T46" fmla="*/ 811 w 2202"/>
              <a:gd name="T47" fmla="*/ 101 h 277"/>
              <a:gd name="T48" fmla="*/ 700 w 2202"/>
              <a:gd name="T49" fmla="*/ 125 h 277"/>
              <a:gd name="T50" fmla="*/ 811 w 2202"/>
              <a:gd name="T51" fmla="*/ 101 h 277"/>
              <a:gd name="T52" fmla="*/ 846 w 2202"/>
              <a:gd name="T53" fmla="*/ 101 h 277"/>
              <a:gd name="T54" fmla="*/ 846 w 2202"/>
              <a:gd name="T55" fmla="*/ 171 h 277"/>
              <a:gd name="T56" fmla="*/ 879 w 2202"/>
              <a:gd name="T57" fmla="*/ 152 h 277"/>
              <a:gd name="T58" fmla="*/ 1020 w 2202"/>
              <a:gd name="T59" fmla="*/ 64 h 277"/>
              <a:gd name="T60" fmla="*/ 934 w 2202"/>
              <a:gd name="T61" fmla="*/ 151 h 277"/>
              <a:gd name="T62" fmla="*/ 1112 w 2202"/>
              <a:gd name="T63" fmla="*/ 172 h 277"/>
              <a:gd name="T64" fmla="*/ 1125 w 2202"/>
              <a:gd name="T65" fmla="*/ 183 h 277"/>
              <a:gd name="T66" fmla="*/ 1355 w 2202"/>
              <a:gd name="T67" fmla="*/ 171 h 277"/>
              <a:gd name="T68" fmla="*/ 1299 w 2202"/>
              <a:gd name="T69" fmla="*/ 146 h 277"/>
              <a:gd name="T70" fmla="*/ 1368 w 2202"/>
              <a:gd name="T71" fmla="*/ 92 h 277"/>
              <a:gd name="T72" fmla="*/ 1368 w 2202"/>
              <a:gd name="T73" fmla="*/ 41 h 277"/>
              <a:gd name="T74" fmla="*/ 1403 w 2202"/>
              <a:gd name="T75" fmla="*/ 164 h 277"/>
              <a:gd name="T76" fmla="*/ 1435 w 2202"/>
              <a:gd name="T77" fmla="*/ 131 h 277"/>
              <a:gd name="T78" fmla="*/ 1618 w 2202"/>
              <a:gd name="T79" fmla="*/ 43 h 277"/>
              <a:gd name="T80" fmla="*/ 1643 w 2202"/>
              <a:gd name="T81" fmla="*/ 204 h 277"/>
              <a:gd name="T82" fmla="*/ 1643 w 2202"/>
              <a:gd name="T83" fmla="*/ 152 h 277"/>
              <a:gd name="T84" fmla="*/ 1555 w 2202"/>
              <a:gd name="T85" fmla="*/ 119 h 277"/>
              <a:gd name="T86" fmla="*/ 1677 w 2202"/>
              <a:gd name="T87" fmla="*/ 77 h 277"/>
              <a:gd name="T88" fmla="*/ 1666 w 2202"/>
              <a:gd name="T89" fmla="*/ 81 h 277"/>
              <a:gd name="T90" fmla="*/ 1734 w 2202"/>
              <a:gd name="T91" fmla="*/ 132 h 277"/>
              <a:gd name="T92" fmla="*/ 1921 w 2202"/>
              <a:gd name="T93" fmla="*/ 230 h 277"/>
              <a:gd name="T94" fmla="*/ 1921 w 2202"/>
              <a:gd name="T95" fmla="*/ 195 h 277"/>
              <a:gd name="T96" fmla="*/ 1827 w 2202"/>
              <a:gd name="T97" fmla="*/ 168 h 277"/>
              <a:gd name="T98" fmla="*/ 1921 w 2202"/>
              <a:gd name="T99" fmla="*/ 144 h 277"/>
              <a:gd name="T100" fmla="*/ 1686 w 2202"/>
              <a:gd name="T101" fmla="*/ 57 h 277"/>
              <a:gd name="T102" fmla="*/ 1956 w 2202"/>
              <a:gd name="T103" fmla="*/ 80 h 277"/>
              <a:gd name="T104" fmla="*/ 1943 w 2202"/>
              <a:gd name="T105" fmla="*/ 134 h 277"/>
              <a:gd name="T106" fmla="*/ 1943 w 2202"/>
              <a:gd name="T107" fmla="*/ 140 h 277"/>
              <a:gd name="T108" fmla="*/ 1955 w 2202"/>
              <a:gd name="T109" fmla="*/ 1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2" h="277">
                <a:moveTo>
                  <a:pt x="2199" y="107"/>
                </a:moveTo>
                <a:cubicBezTo>
                  <a:pt x="2197" y="100"/>
                  <a:pt x="2190" y="93"/>
                  <a:pt x="2182" y="92"/>
                </a:cubicBezTo>
                <a:cubicBezTo>
                  <a:pt x="1829" y="31"/>
                  <a:pt x="1471" y="1"/>
                  <a:pt x="1114" y="0"/>
                </a:cubicBezTo>
                <a:cubicBezTo>
                  <a:pt x="1107" y="0"/>
                  <a:pt x="1101" y="0"/>
                  <a:pt x="1101" y="0"/>
                </a:cubicBezTo>
                <a:cubicBezTo>
                  <a:pt x="1101" y="0"/>
                  <a:pt x="1095" y="0"/>
                  <a:pt x="1088" y="0"/>
                </a:cubicBezTo>
                <a:cubicBezTo>
                  <a:pt x="730" y="1"/>
                  <a:pt x="373" y="31"/>
                  <a:pt x="19" y="92"/>
                </a:cubicBezTo>
                <a:cubicBezTo>
                  <a:pt x="12" y="93"/>
                  <a:pt x="5" y="100"/>
                  <a:pt x="3" y="107"/>
                </a:cubicBezTo>
                <a:cubicBezTo>
                  <a:pt x="2" y="108"/>
                  <a:pt x="2" y="109"/>
                  <a:pt x="2" y="110"/>
                </a:cubicBezTo>
                <a:cubicBezTo>
                  <a:pt x="0" y="117"/>
                  <a:pt x="3" y="126"/>
                  <a:pt x="9" y="129"/>
                </a:cubicBezTo>
                <a:cubicBezTo>
                  <a:pt x="92" y="175"/>
                  <a:pt x="176" y="224"/>
                  <a:pt x="261" y="273"/>
                </a:cubicBezTo>
                <a:cubicBezTo>
                  <a:pt x="266" y="277"/>
                  <a:pt x="276" y="276"/>
                  <a:pt x="282" y="271"/>
                </a:cubicBezTo>
                <a:cubicBezTo>
                  <a:pt x="307" y="250"/>
                  <a:pt x="332" y="230"/>
                  <a:pt x="357" y="210"/>
                </a:cubicBezTo>
                <a:cubicBezTo>
                  <a:pt x="362" y="205"/>
                  <a:pt x="373" y="203"/>
                  <a:pt x="379" y="204"/>
                </a:cubicBezTo>
                <a:cubicBezTo>
                  <a:pt x="431" y="217"/>
                  <a:pt x="483" y="229"/>
                  <a:pt x="535" y="243"/>
                </a:cubicBezTo>
                <a:cubicBezTo>
                  <a:pt x="542" y="245"/>
                  <a:pt x="553" y="244"/>
                  <a:pt x="560" y="241"/>
                </a:cubicBezTo>
                <a:cubicBezTo>
                  <a:pt x="612" y="218"/>
                  <a:pt x="664" y="196"/>
                  <a:pt x="717" y="175"/>
                </a:cubicBezTo>
                <a:cubicBezTo>
                  <a:pt x="724" y="172"/>
                  <a:pt x="734" y="173"/>
                  <a:pt x="740" y="177"/>
                </a:cubicBezTo>
                <a:cubicBezTo>
                  <a:pt x="764" y="192"/>
                  <a:pt x="788" y="208"/>
                  <a:pt x="812" y="223"/>
                </a:cubicBezTo>
                <a:cubicBezTo>
                  <a:pt x="818" y="227"/>
                  <a:pt x="827" y="227"/>
                  <a:pt x="833" y="222"/>
                </a:cubicBezTo>
                <a:cubicBezTo>
                  <a:pt x="851" y="210"/>
                  <a:pt x="868" y="197"/>
                  <a:pt x="886" y="185"/>
                </a:cubicBezTo>
                <a:cubicBezTo>
                  <a:pt x="892" y="181"/>
                  <a:pt x="903" y="178"/>
                  <a:pt x="910" y="179"/>
                </a:cubicBezTo>
                <a:cubicBezTo>
                  <a:pt x="969" y="188"/>
                  <a:pt x="1028" y="197"/>
                  <a:pt x="1088" y="208"/>
                </a:cubicBezTo>
                <a:cubicBezTo>
                  <a:pt x="1095" y="209"/>
                  <a:pt x="1107" y="209"/>
                  <a:pt x="1114" y="208"/>
                </a:cubicBezTo>
                <a:cubicBezTo>
                  <a:pt x="1173" y="197"/>
                  <a:pt x="1232" y="188"/>
                  <a:pt x="1292" y="179"/>
                </a:cubicBezTo>
                <a:cubicBezTo>
                  <a:pt x="1299" y="178"/>
                  <a:pt x="1309" y="181"/>
                  <a:pt x="1315" y="185"/>
                </a:cubicBezTo>
                <a:cubicBezTo>
                  <a:pt x="1333" y="197"/>
                  <a:pt x="1351" y="210"/>
                  <a:pt x="1368" y="222"/>
                </a:cubicBezTo>
                <a:cubicBezTo>
                  <a:pt x="1374" y="227"/>
                  <a:pt x="1384" y="227"/>
                  <a:pt x="1390" y="223"/>
                </a:cubicBezTo>
                <a:cubicBezTo>
                  <a:pt x="1414" y="208"/>
                  <a:pt x="1438" y="192"/>
                  <a:pt x="1462" y="177"/>
                </a:cubicBezTo>
                <a:cubicBezTo>
                  <a:pt x="1468" y="173"/>
                  <a:pt x="1478" y="172"/>
                  <a:pt x="1485" y="175"/>
                </a:cubicBezTo>
                <a:cubicBezTo>
                  <a:pt x="1537" y="196"/>
                  <a:pt x="1590" y="218"/>
                  <a:pt x="1642" y="241"/>
                </a:cubicBezTo>
                <a:cubicBezTo>
                  <a:pt x="1649" y="244"/>
                  <a:pt x="1660" y="245"/>
                  <a:pt x="1667" y="243"/>
                </a:cubicBezTo>
                <a:cubicBezTo>
                  <a:pt x="1719" y="229"/>
                  <a:pt x="1770" y="217"/>
                  <a:pt x="1822" y="204"/>
                </a:cubicBezTo>
                <a:cubicBezTo>
                  <a:pt x="1829" y="203"/>
                  <a:pt x="1839" y="205"/>
                  <a:pt x="1845" y="210"/>
                </a:cubicBezTo>
                <a:cubicBezTo>
                  <a:pt x="1870" y="230"/>
                  <a:pt x="1895" y="250"/>
                  <a:pt x="1920" y="271"/>
                </a:cubicBezTo>
                <a:cubicBezTo>
                  <a:pt x="1926" y="276"/>
                  <a:pt x="1935" y="277"/>
                  <a:pt x="1941" y="273"/>
                </a:cubicBezTo>
                <a:cubicBezTo>
                  <a:pt x="2025" y="224"/>
                  <a:pt x="2109" y="175"/>
                  <a:pt x="2193" y="129"/>
                </a:cubicBezTo>
                <a:cubicBezTo>
                  <a:pt x="2199" y="126"/>
                  <a:pt x="2202" y="117"/>
                  <a:pt x="2200" y="110"/>
                </a:cubicBezTo>
                <a:cubicBezTo>
                  <a:pt x="2199" y="109"/>
                  <a:pt x="2199" y="108"/>
                  <a:pt x="2199" y="107"/>
                </a:cubicBezTo>
                <a:close/>
                <a:moveTo>
                  <a:pt x="258" y="231"/>
                </a:moveTo>
                <a:cubicBezTo>
                  <a:pt x="258" y="238"/>
                  <a:pt x="254" y="241"/>
                  <a:pt x="248" y="238"/>
                </a:cubicBezTo>
                <a:cubicBezTo>
                  <a:pt x="194" y="206"/>
                  <a:pt x="141" y="175"/>
                  <a:pt x="87" y="145"/>
                </a:cubicBezTo>
                <a:cubicBezTo>
                  <a:pt x="81" y="142"/>
                  <a:pt x="82" y="140"/>
                  <a:pt x="89" y="142"/>
                </a:cubicBezTo>
                <a:cubicBezTo>
                  <a:pt x="141" y="152"/>
                  <a:pt x="194" y="162"/>
                  <a:pt x="246" y="174"/>
                </a:cubicBezTo>
                <a:cubicBezTo>
                  <a:pt x="253" y="175"/>
                  <a:pt x="258" y="182"/>
                  <a:pt x="258" y="190"/>
                </a:cubicBezTo>
                <a:cubicBezTo>
                  <a:pt x="258" y="203"/>
                  <a:pt x="258" y="217"/>
                  <a:pt x="258" y="231"/>
                </a:cubicBezTo>
                <a:close/>
                <a:moveTo>
                  <a:pt x="258" y="140"/>
                </a:moveTo>
                <a:cubicBezTo>
                  <a:pt x="258" y="147"/>
                  <a:pt x="253" y="151"/>
                  <a:pt x="246" y="150"/>
                </a:cubicBezTo>
                <a:cubicBezTo>
                  <a:pt x="196" y="139"/>
                  <a:pt x="145" y="129"/>
                  <a:pt x="95" y="119"/>
                </a:cubicBezTo>
                <a:cubicBezTo>
                  <a:pt x="88" y="117"/>
                  <a:pt x="88" y="116"/>
                  <a:pt x="95" y="117"/>
                </a:cubicBezTo>
                <a:cubicBezTo>
                  <a:pt x="145" y="117"/>
                  <a:pt x="195" y="118"/>
                  <a:pt x="246" y="120"/>
                </a:cubicBezTo>
                <a:cubicBezTo>
                  <a:pt x="253" y="121"/>
                  <a:pt x="258" y="127"/>
                  <a:pt x="258" y="134"/>
                </a:cubicBezTo>
                <a:cubicBezTo>
                  <a:pt x="258" y="136"/>
                  <a:pt x="258" y="138"/>
                  <a:pt x="258" y="140"/>
                </a:cubicBezTo>
                <a:close/>
                <a:moveTo>
                  <a:pt x="258" y="88"/>
                </a:moveTo>
                <a:cubicBezTo>
                  <a:pt x="258" y="93"/>
                  <a:pt x="253" y="97"/>
                  <a:pt x="246" y="97"/>
                </a:cubicBezTo>
                <a:cubicBezTo>
                  <a:pt x="216" y="96"/>
                  <a:pt x="187" y="95"/>
                  <a:pt x="158" y="95"/>
                </a:cubicBezTo>
                <a:cubicBezTo>
                  <a:pt x="151" y="94"/>
                  <a:pt x="151" y="93"/>
                  <a:pt x="158" y="92"/>
                </a:cubicBezTo>
                <a:cubicBezTo>
                  <a:pt x="187" y="88"/>
                  <a:pt x="216" y="84"/>
                  <a:pt x="245" y="80"/>
                </a:cubicBezTo>
                <a:cubicBezTo>
                  <a:pt x="253" y="79"/>
                  <a:pt x="258" y="83"/>
                  <a:pt x="258" y="88"/>
                </a:cubicBezTo>
                <a:close/>
                <a:moveTo>
                  <a:pt x="281" y="87"/>
                </a:moveTo>
                <a:cubicBezTo>
                  <a:pt x="281" y="81"/>
                  <a:pt x="287" y="75"/>
                  <a:pt x="294" y="74"/>
                </a:cubicBezTo>
                <a:cubicBezTo>
                  <a:pt x="367" y="64"/>
                  <a:pt x="440" y="56"/>
                  <a:pt x="513" y="50"/>
                </a:cubicBezTo>
                <a:cubicBezTo>
                  <a:pt x="520" y="49"/>
                  <a:pt x="521" y="52"/>
                  <a:pt x="515" y="57"/>
                </a:cubicBezTo>
                <a:cubicBezTo>
                  <a:pt x="497" y="71"/>
                  <a:pt x="479" y="85"/>
                  <a:pt x="460" y="100"/>
                </a:cubicBezTo>
                <a:cubicBezTo>
                  <a:pt x="454" y="104"/>
                  <a:pt x="444" y="108"/>
                  <a:pt x="437" y="107"/>
                </a:cubicBezTo>
                <a:cubicBezTo>
                  <a:pt x="389" y="104"/>
                  <a:pt x="341" y="101"/>
                  <a:pt x="294" y="99"/>
                </a:cubicBezTo>
                <a:cubicBezTo>
                  <a:pt x="287" y="99"/>
                  <a:pt x="281" y="94"/>
                  <a:pt x="281" y="87"/>
                </a:cubicBezTo>
                <a:close/>
                <a:moveTo>
                  <a:pt x="291" y="235"/>
                </a:moveTo>
                <a:cubicBezTo>
                  <a:pt x="286" y="240"/>
                  <a:pt x="281" y="238"/>
                  <a:pt x="281" y="230"/>
                </a:cubicBezTo>
                <a:cubicBezTo>
                  <a:pt x="281" y="218"/>
                  <a:pt x="281" y="207"/>
                  <a:pt x="281" y="195"/>
                </a:cubicBezTo>
                <a:cubicBezTo>
                  <a:pt x="281" y="187"/>
                  <a:pt x="286" y="183"/>
                  <a:pt x="293" y="184"/>
                </a:cubicBezTo>
                <a:cubicBezTo>
                  <a:pt x="305" y="187"/>
                  <a:pt x="316" y="190"/>
                  <a:pt x="328" y="192"/>
                </a:cubicBezTo>
                <a:cubicBezTo>
                  <a:pt x="335" y="194"/>
                  <a:pt x="335" y="199"/>
                  <a:pt x="330" y="204"/>
                </a:cubicBezTo>
                <a:cubicBezTo>
                  <a:pt x="317" y="214"/>
                  <a:pt x="304" y="224"/>
                  <a:pt x="291" y="235"/>
                </a:cubicBezTo>
                <a:close/>
                <a:moveTo>
                  <a:pt x="374" y="168"/>
                </a:moveTo>
                <a:cubicBezTo>
                  <a:pt x="368" y="173"/>
                  <a:pt x="358" y="175"/>
                  <a:pt x="351" y="174"/>
                </a:cubicBezTo>
                <a:cubicBezTo>
                  <a:pt x="332" y="169"/>
                  <a:pt x="312" y="165"/>
                  <a:pt x="293" y="160"/>
                </a:cubicBezTo>
                <a:cubicBezTo>
                  <a:pt x="286" y="159"/>
                  <a:pt x="281" y="152"/>
                  <a:pt x="281" y="144"/>
                </a:cubicBezTo>
                <a:cubicBezTo>
                  <a:pt x="281" y="141"/>
                  <a:pt x="281" y="138"/>
                  <a:pt x="281" y="135"/>
                </a:cubicBezTo>
                <a:cubicBezTo>
                  <a:pt x="281" y="127"/>
                  <a:pt x="287" y="122"/>
                  <a:pt x="294" y="122"/>
                </a:cubicBezTo>
                <a:cubicBezTo>
                  <a:pt x="332" y="124"/>
                  <a:pt x="371" y="126"/>
                  <a:pt x="410" y="129"/>
                </a:cubicBezTo>
                <a:cubicBezTo>
                  <a:pt x="417" y="129"/>
                  <a:pt x="418" y="133"/>
                  <a:pt x="412" y="138"/>
                </a:cubicBezTo>
                <a:cubicBezTo>
                  <a:pt x="399" y="148"/>
                  <a:pt x="387" y="158"/>
                  <a:pt x="374" y="168"/>
                </a:cubicBezTo>
                <a:close/>
                <a:moveTo>
                  <a:pt x="535" y="206"/>
                </a:moveTo>
                <a:cubicBezTo>
                  <a:pt x="535" y="213"/>
                  <a:pt x="530" y="218"/>
                  <a:pt x="523" y="216"/>
                </a:cubicBezTo>
                <a:cubicBezTo>
                  <a:pt x="483" y="206"/>
                  <a:pt x="442" y="195"/>
                  <a:pt x="402" y="186"/>
                </a:cubicBezTo>
                <a:cubicBezTo>
                  <a:pt x="395" y="184"/>
                  <a:pt x="395" y="179"/>
                  <a:pt x="401" y="174"/>
                </a:cubicBezTo>
                <a:cubicBezTo>
                  <a:pt x="415" y="163"/>
                  <a:pt x="430" y="151"/>
                  <a:pt x="444" y="140"/>
                </a:cubicBezTo>
                <a:cubicBezTo>
                  <a:pt x="450" y="135"/>
                  <a:pt x="461" y="132"/>
                  <a:pt x="468" y="132"/>
                </a:cubicBezTo>
                <a:cubicBezTo>
                  <a:pt x="486" y="134"/>
                  <a:pt x="504" y="135"/>
                  <a:pt x="523" y="137"/>
                </a:cubicBezTo>
                <a:cubicBezTo>
                  <a:pt x="530" y="137"/>
                  <a:pt x="535" y="143"/>
                  <a:pt x="535" y="151"/>
                </a:cubicBezTo>
                <a:cubicBezTo>
                  <a:pt x="535" y="169"/>
                  <a:pt x="535" y="188"/>
                  <a:pt x="535" y="206"/>
                </a:cubicBezTo>
                <a:close/>
                <a:moveTo>
                  <a:pt x="535" y="101"/>
                </a:moveTo>
                <a:cubicBezTo>
                  <a:pt x="535" y="109"/>
                  <a:pt x="530" y="114"/>
                  <a:pt x="523" y="113"/>
                </a:cubicBezTo>
                <a:cubicBezTo>
                  <a:pt x="513" y="113"/>
                  <a:pt x="504" y="112"/>
                  <a:pt x="494" y="111"/>
                </a:cubicBezTo>
                <a:cubicBezTo>
                  <a:pt x="487" y="111"/>
                  <a:pt x="486" y="107"/>
                  <a:pt x="492" y="102"/>
                </a:cubicBezTo>
                <a:cubicBezTo>
                  <a:pt x="503" y="94"/>
                  <a:pt x="514" y="85"/>
                  <a:pt x="525" y="77"/>
                </a:cubicBezTo>
                <a:cubicBezTo>
                  <a:pt x="531" y="72"/>
                  <a:pt x="535" y="74"/>
                  <a:pt x="535" y="81"/>
                </a:cubicBezTo>
                <a:cubicBezTo>
                  <a:pt x="535" y="88"/>
                  <a:pt x="535" y="95"/>
                  <a:pt x="535" y="101"/>
                </a:cubicBezTo>
                <a:close/>
                <a:moveTo>
                  <a:pt x="558" y="78"/>
                </a:moveTo>
                <a:cubicBezTo>
                  <a:pt x="558" y="71"/>
                  <a:pt x="563" y="68"/>
                  <a:pt x="569" y="71"/>
                </a:cubicBezTo>
                <a:cubicBezTo>
                  <a:pt x="595" y="87"/>
                  <a:pt x="621" y="103"/>
                  <a:pt x="647" y="119"/>
                </a:cubicBezTo>
                <a:cubicBezTo>
                  <a:pt x="653" y="123"/>
                  <a:pt x="652" y="125"/>
                  <a:pt x="645" y="125"/>
                </a:cubicBezTo>
                <a:cubicBezTo>
                  <a:pt x="620" y="122"/>
                  <a:pt x="595" y="120"/>
                  <a:pt x="571" y="118"/>
                </a:cubicBezTo>
                <a:cubicBezTo>
                  <a:pt x="564" y="117"/>
                  <a:pt x="558" y="111"/>
                  <a:pt x="558" y="104"/>
                </a:cubicBezTo>
                <a:cubicBezTo>
                  <a:pt x="558" y="95"/>
                  <a:pt x="558" y="86"/>
                  <a:pt x="558" y="78"/>
                </a:cubicBezTo>
                <a:close/>
                <a:moveTo>
                  <a:pt x="570" y="211"/>
                </a:moveTo>
                <a:cubicBezTo>
                  <a:pt x="564" y="214"/>
                  <a:pt x="558" y="211"/>
                  <a:pt x="558" y="204"/>
                </a:cubicBezTo>
                <a:cubicBezTo>
                  <a:pt x="558" y="187"/>
                  <a:pt x="558" y="170"/>
                  <a:pt x="558" y="152"/>
                </a:cubicBezTo>
                <a:cubicBezTo>
                  <a:pt x="558" y="145"/>
                  <a:pt x="564" y="140"/>
                  <a:pt x="571" y="141"/>
                </a:cubicBezTo>
                <a:cubicBezTo>
                  <a:pt x="613" y="144"/>
                  <a:pt x="655" y="148"/>
                  <a:pt x="697" y="153"/>
                </a:cubicBezTo>
                <a:cubicBezTo>
                  <a:pt x="704" y="153"/>
                  <a:pt x="704" y="156"/>
                  <a:pt x="697" y="159"/>
                </a:cubicBezTo>
                <a:cubicBezTo>
                  <a:pt x="655" y="176"/>
                  <a:pt x="613" y="194"/>
                  <a:pt x="570" y="211"/>
                </a:cubicBezTo>
                <a:close/>
                <a:moveTo>
                  <a:pt x="811" y="182"/>
                </a:moveTo>
                <a:cubicBezTo>
                  <a:pt x="811" y="190"/>
                  <a:pt x="806" y="192"/>
                  <a:pt x="800" y="189"/>
                </a:cubicBezTo>
                <a:cubicBezTo>
                  <a:pt x="788" y="181"/>
                  <a:pt x="776" y="173"/>
                  <a:pt x="764" y="166"/>
                </a:cubicBezTo>
                <a:cubicBezTo>
                  <a:pt x="758" y="162"/>
                  <a:pt x="759" y="160"/>
                  <a:pt x="766" y="161"/>
                </a:cubicBezTo>
                <a:cubicBezTo>
                  <a:pt x="777" y="162"/>
                  <a:pt x="787" y="163"/>
                  <a:pt x="798" y="164"/>
                </a:cubicBezTo>
                <a:cubicBezTo>
                  <a:pt x="805" y="165"/>
                  <a:pt x="811" y="172"/>
                  <a:pt x="811" y="179"/>
                </a:cubicBezTo>
                <a:cubicBezTo>
                  <a:pt x="811" y="180"/>
                  <a:pt x="811" y="181"/>
                  <a:pt x="811" y="182"/>
                </a:cubicBezTo>
                <a:close/>
                <a:moveTo>
                  <a:pt x="811" y="101"/>
                </a:moveTo>
                <a:cubicBezTo>
                  <a:pt x="811" y="108"/>
                  <a:pt x="805" y="116"/>
                  <a:pt x="799" y="119"/>
                </a:cubicBezTo>
                <a:cubicBezTo>
                  <a:pt x="788" y="123"/>
                  <a:pt x="777" y="127"/>
                  <a:pt x="766" y="131"/>
                </a:cubicBezTo>
                <a:cubicBezTo>
                  <a:pt x="760" y="134"/>
                  <a:pt x="748" y="136"/>
                  <a:pt x="741" y="135"/>
                </a:cubicBezTo>
                <a:cubicBezTo>
                  <a:pt x="735" y="134"/>
                  <a:pt x="729" y="133"/>
                  <a:pt x="723" y="133"/>
                </a:cubicBezTo>
                <a:cubicBezTo>
                  <a:pt x="716" y="132"/>
                  <a:pt x="705" y="128"/>
                  <a:pt x="700" y="125"/>
                </a:cubicBezTo>
                <a:cubicBezTo>
                  <a:pt x="660" y="100"/>
                  <a:pt x="621" y="75"/>
                  <a:pt x="581" y="51"/>
                </a:cubicBezTo>
                <a:cubicBezTo>
                  <a:pt x="575" y="47"/>
                  <a:pt x="576" y="44"/>
                  <a:pt x="583" y="43"/>
                </a:cubicBezTo>
                <a:cubicBezTo>
                  <a:pt x="655" y="38"/>
                  <a:pt x="726" y="33"/>
                  <a:pt x="798" y="30"/>
                </a:cubicBezTo>
                <a:cubicBezTo>
                  <a:pt x="805" y="29"/>
                  <a:pt x="811" y="35"/>
                  <a:pt x="811" y="42"/>
                </a:cubicBezTo>
                <a:cubicBezTo>
                  <a:pt x="811" y="62"/>
                  <a:pt x="811" y="81"/>
                  <a:pt x="811" y="101"/>
                </a:cubicBezTo>
                <a:close/>
                <a:moveTo>
                  <a:pt x="834" y="41"/>
                </a:moveTo>
                <a:cubicBezTo>
                  <a:pt x="834" y="34"/>
                  <a:pt x="839" y="28"/>
                  <a:pt x="847" y="28"/>
                </a:cubicBezTo>
                <a:cubicBezTo>
                  <a:pt x="914" y="25"/>
                  <a:pt x="981" y="23"/>
                  <a:pt x="1048" y="23"/>
                </a:cubicBezTo>
                <a:cubicBezTo>
                  <a:pt x="1055" y="23"/>
                  <a:pt x="1055" y="25"/>
                  <a:pt x="1049" y="27"/>
                </a:cubicBezTo>
                <a:cubicBezTo>
                  <a:pt x="981" y="50"/>
                  <a:pt x="913" y="75"/>
                  <a:pt x="846" y="101"/>
                </a:cubicBezTo>
                <a:cubicBezTo>
                  <a:pt x="839" y="103"/>
                  <a:pt x="834" y="100"/>
                  <a:pt x="834" y="92"/>
                </a:cubicBezTo>
                <a:cubicBezTo>
                  <a:pt x="834" y="75"/>
                  <a:pt x="834" y="58"/>
                  <a:pt x="834" y="41"/>
                </a:cubicBezTo>
                <a:close/>
                <a:moveTo>
                  <a:pt x="844" y="187"/>
                </a:moveTo>
                <a:cubicBezTo>
                  <a:pt x="838" y="191"/>
                  <a:pt x="833" y="189"/>
                  <a:pt x="833" y="182"/>
                </a:cubicBezTo>
                <a:cubicBezTo>
                  <a:pt x="833" y="175"/>
                  <a:pt x="839" y="170"/>
                  <a:pt x="846" y="171"/>
                </a:cubicBezTo>
                <a:cubicBezTo>
                  <a:pt x="848" y="171"/>
                  <a:pt x="849" y="171"/>
                  <a:pt x="851" y="171"/>
                </a:cubicBezTo>
                <a:cubicBezTo>
                  <a:pt x="858" y="172"/>
                  <a:pt x="859" y="176"/>
                  <a:pt x="853" y="181"/>
                </a:cubicBezTo>
                <a:cubicBezTo>
                  <a:pt x="850" y="183"/>
                  <a:pt x="847" y="185"/>
                  <a:pt x="844" y="187"/>
                </a:cubicBezTo>
                <a:close/>
                <a:moveTo>
                  <a:pt x="902" y="146"/>
                </a:moveTo>
                <a:cubicBezTo>
                  <a:pt x="896" y="150"/>
                  <a:pt x="886" y="153"/>
                  <a:pt x="879" y="152"/>
                </a:cubicBezTo>
                <a:cubicBezTo>
                  <a:pt x="868" y="151"/>
                  <a:pt x="857" y="149"/>
                  <a:pt x="846" y="148"/>
                </a:cubicBezTo>
                <a:cubicBezTo>
                  <a:pt x="839" y="147"/>
                  <a:pt x="834" y="142"/>
                  <a:pt x="834" y="138"/>
                </a:cubicBezTo>
                <a:cubicBezTo>
                  <a:pt x="834" y="133"/>
                  <a:pt x="839" y="127"/>
                  <a:pt x="846" y="125"/>
                </a:cubicBezTo>
                <a:cubicBezTo>
                  <a:pt x="903" y="103"/>
                  <a:pt x="961" y="82"/>
                  <a:pt x="1019" y="61"/>
                </a:cubicBezTo>
                <a:cubicBezTo>
                  <a:pt x="1025" y="59"/>
                  <a:pt x="1026" y="60"/>
                  <a:pt x="1020" y="64"/>
                </a:cubicBezTo>
                <a:cubicBezTo>
                  <a:pt x="981" y="91"/>
                  <a:pt x="942" y="119"/>
                  <a:pt x="902" y="146"/>
                </a:cubicBezTo>
                <a:close/>
                <a:moveTo>
                  <a:pt x="1089" y="172"/>
                </a:moveTo>
                <a:cubicBezTo>
                  <a:pt x="1089" y="179"/>
                  <a:pt x="1083" y="184"/>
                  <a:pt x="1076" y="183"/>
                </a:cubicBezTo>
                <a:cubicBezTo>
                  <a:pt x="1030" y="175"/>
                  <a:pt x="983" y="167"/>
                  <a:pt x="937" y="160"/>
                </a:cubicBezTo>
                <a:cubicBezTo>
                  <a:pt x="929" y="159"/>
                  <a:pt x="929" y="155"/>
                  <a:pt x="934" y="151"/>
                </a:cubicBezTo>
                <a:cubicBezTo>
                  <a:pt x="982" y="117"/>
                  <a:pt x="1030" y="84"/>
                  <a:pt x="1078" y="51"/>
                </a:cubicBezTo>
                <a:cubicBezTo>
                  <a:pt x="1084" y="47"/>
                  <a:pt x="1089" y="49"/>
                  <a:pt x="1089" y="57"/>
                </a:cubicBezTo>
                <a:cubicBezTo>
                  <a:pt x="1089" y="95"/>
                  <a:pt x="1089" y="133"/>
                  <a:pt x="1089" y="172"/>
                </a:cubicBezTo>
                <a:close/>
                <a:moveTo>
                  <a:pt x="1125" y="183"/>
                </a:moveTo>
                <a:cubicBezTo>
                  <a:pt x="1118" y="184"/>
                  <a:pt x="1112" y="179"/>
                  <a:pt x="1112" y="172"/>
                </a:cubicBezTo>
                <a:cubicBezTo>
                  <a:pt x="1112" y="133"/>
                  <a:pt x="1112" y="95"/>
                  <a:pt x="1112" y="57"/>
                </a:cubicBezTo>
                <a:cubicBezTo>
                  <a:pt x="1112" y="49"/>
                  <a:pt x="1117" y="47"/>
                  <a:pt x="1123" y="51"/>
                </a:cubicBezTo>
                <a:cubicBezTo>
                  <a:pt x="1171" y="84"/>
                  <a:pt x="1219" y="117"/>
                  <a:pt x="1267" y="151"/>
                </a:cubicBezTo>
                <a:cubicBezTo>
                  <a:pt x="1273" y="155"/>
                  <a:pt x="1272" y="159"/>
                  <a:pt x="1265" y="160"/>
                </a:cubicBezTo>
                <a:cubicBezTo>
                  <a:pt x="1218" y="167"/>
                  <a:pt x="1171" y="175"/>
                  <a:pt x="1125" y="183"/>
                </a:cubicBezTo>
                <a:close/>
                <a:moveTo>
                  <a:pt x="1368" y="182"/>
                </a:moveTo>
                <a:cubicBezTo>
                  <a:pt x="1368" y="189"/>
                  <a:pt x="1363" y="191"/>
                  <a:pt x="1357" y="187"/>
                </a:cubicBezTo>
                <a:cubicBezTo>
                  <a:pt x="1354" y="185"/>
                  <a:pt x="1351" y="183"/>
                  <a:pt x="1348" y="181"/>
                </a:cubicBezTo>
                <a:cubicBezTo>
                  <a:pt x="1342" y="176"/>
                  <a:pt x="1343" y="172"/>
                  <a:pt x="1350" y="171"/>
                </a:cubicBezTo>
                <a:cubicBezTo>
                  <a:pt x="1352" y="171"/>
                  <a:pt x="1353" y="171"/>
                  <a:pt x="1355" y="171"/>
                </a:cubicBezTo>
                <a:cubicBezTo>
                  <a:pt x="1362" y="170"/>
                  <a:pt x="1368" y="175"/>
                  <a:pt x="1368" y="182"/>
                </a:cubicBezTo>
                <a:close/>
                <a:moveTo>
                  <a:pt x="1368" y="138"/>
                </a:moveTo>
                <a:cubicBezTo>
                  <a:pt x="1368" y="142"/>
                  <a:pt x="1362" y="147"/>
                  <a:pt x="1355" y="148"/>
                </a:cubicBezTo>
                <a:cubicBezTo>
                  <a:pt x="1344" y="149"/>
                  <a:pt x="1333" y="151"/>
                  <a:pt x="1323" y="152"/>
                </a:cubicBezTo>
                <a:cubicBezTo>
                  <a:pt x="1316" y="153"/>
                  <a:pt x="1305" y="150"/>
                  <a:pt x="1299" y="146"/>
                </a:cubicBezTo>
                <a:cubicBezTo>
                  <a:pt x="1260" y="119"/>
                  <a:pt x="1220" y="91"/>
                  <a:pt x="1181" y="64"/>
                </a:cubicBezTo>
                <a:cubicBezTo>
                  <a:pt x="1175" y="60"/>
                  <a:pt x="1176" y="59"/>
                  <a:pt x="1183" y="61"/>
                </a:cubicBezTo>
                <a:cubicBezTo>
                  <a:pt x="1240" y="82"/>
                  <a:pt x="1298" y="103"/>
                  <a:pt x="1355" y="125"/>
                </a:cubicBezTo>
                <a:cubicBezTo>
                  <a:pt x="1362" y="127"/>
                  <a:pt x="1368" y="133"/>
                  <a:pt x="1368" y="138"/>
                </a:cubicBezTo>
                <a:close/>
                <a:moveTo>
                  <a:pt x="1368" y="92"/>
                </a:moveTo>
                <a:cubicBezTo>
                  <a:pt x="1368" y="100"/>
                  <a:pt x="1362" y="103"/>
                  <a:pt x="1355" y="101"/>
                </a:cubicBezTo>
                <a:cubicBezTo>
                  <a:pt x="1288" y="75"/>
                  <a:pt x="1220" y="50"/>
                  <a:pt x="1153" y="27"/>
                </a:cubicBezTo>
                <a:cubicBezTo>
                  <a:pt x="1146" y="25"/>
                  <a:pt x="1146" y="23"/>
                  <a:pt x="1154" y="23"/>
                </a:cubicBezTo>
                <a:cubicBezTo>
                  <a:pt x="1221" y="23"/>
                  <a:pt x="1288" y="25"/>
                  <a:pt x="1355" y="28"/>
                </a:cubicBezTo>
                <a:cubicBezTo>
                  <a:pt x="1362" y="28"/>
                  <a:pt x="1368" y="34"/>
                  <a:pt x="1368" y="41"/>
                </a:cubicBezTo>
                <a:cubicBezTo>
                  <a:pt x="1368" y="58"/>
                  <a:pt x="1368" y="75"/>
                  <a:pt x="1368" y="92"/>
                </a:cubicBezTo>
                <a:close/>
                <a:moveTo>
                  <a:pt x="1401" y="189"/>
                </a:moveTo>
                <a:cubicBezTo>
                  <a:pt x="1395" y="192"/>
                  <a:pt x="1390" y="190"/>
                  <a:pt x="1390" y="182"/>
                </a:cubicBezTo>
                <a:cubicBezTo>
                  <a:pt x="1390" y="181"/>
                  <a:pt x="1390" y="180"/>
                  <a:pt x="1390" y="179"/>
                </a:cubicBezTo>
                <a:cubicBezTo>
                  <a:pt x="1390" y="172"/>
                  <a:pt x="1396" y="165"/>
                  <a:pt x="1403" y="164"/>
                </a:cubicBezTo>
                <a:cubicBezTo>
                  <a:pt x="1414" y="163"/>
                  <a:pt x="1424" y="162"/>
                  <a:pt x="1435" y="161"/>
                </a:cubicBezTo>
                <a:cubicBezTo>
                  <a:pt x="1442" y="160"/>
                  <a:pt x="1443" y="162"/>
                  <a:pt x="1437" y="166"/>
                </a:cubicBezTo>
                <a:cubicBezTo>
                  <a:pt x="1425" y="173"/>
                  <a:pt x="1413" y="181"/>
                  <a:pt x="1401" y="189"/>
                </a:cubicBezTo>
                <a:close/>
                <a:moveTo>
                  <a:pt x="1460" y="135"/>
                </a:moveTo>
                <a:cubicBezTo>
                  <a:pt x="1453" y="136"/>
                  <a:pt x="1441" y="134"/>
                  <a:pt x="1435" y="131"/>
                </a:cubicBezTo>
                <a:cubicBezTo>
                  <a:pt x="1424" y="127"/>
                  <a:pt x="1413" y="123"/>
                  <a:pt x="1403" y="119"/>
                </a:cubicBezTo>
                <a:cubicBezTo>
                  <a:pt x="1396" y="116"/>
                  <a:pt x="1390" y="108"/>
                  <a:pt x="1390" y="101"/>
                </a:cubicBezTo>
                <a:cubicBezTo>
                  <a:pt x="1390" y="81"/>
                  <a:pt x="1390" y="62"/>
                  <a:pt x="1390" y="42"/>
                </a:cubicBezTo>
                <a:cubicBezTo>
                  <a:pt x="1390" y="35"/>
                  <a:pt x="1396" y="29"/>
                  <a:pt x="1403" y="30"/>
                </a:cubicBezTo>
                <a:cubicBezTo>
                  <a:pt x="1475" y="33"/>
                  <a:pt x="1546" y="38"/>
                  <a:pt x="1618" y="43"/>
                </a:cubicBezTo>
                <a:cubicBezTo>
                  <a:pt x="1625" y="44"/>
                  <a:pt x="1626" y="47"/>
                  <a:pt x="1620" y="51"/>
                </a:cubicBezTo>
                <a:cubicBezTo>
                  <a:pt x="1581" y="75"/>
                  <a:pt x="1541" y="100"/>
                  <a:pt x="1502" y="125"/>
                </a:cubicBezTo>
                <a:cubicBezTo>
                  <a:pt x="1496" y="128"/>
                  <a:pt x="1485" y="132"/>
                  <a:pt x="1478" y="133"/>
                </a:cubicBezTo>
                <a:cubicBezTo>
                  <a:pt x="1472" y="133"/>
                  <a:pt x="1466" y="134"/>
                  <a:pt x="1460" y="135"/>
                </a:cubicBezTo>
                <a:close/>
                <a:moveTo>
                  <a:pt x="1643" y="204"/>
                </a:moveTo>
                <a:cubicBezTo>
                  <a:pt x="1643" y="211"/>
                  <a:pt x="1638" y="214"/>
                  <a:pt x="1631" y="211"/>
                </a:cubicBezTo>
                <a:cubicBezTo>
                  <a:pt x="1589" y="194"/>
                  <a:pt x="1546" y="176"/>
                  <a:pt x="1504" y="159"/>
                </a:cubicBezTo>
                <a:cubicBezTo>
                  <a:pt x="1497" y="156"/>
                  <a:pt x="1498" y="153"/>
                  <a:pt x="1505" y="153"/>
                </a:cubicBezTo>
                <a:cubicBezTo>
                  <a:pt x="1547" y="148"/>
                  <a:pt x="1589" y="144"/>
                  <a:pt x="1630" y="141"/>
                </a:cubicBezTo>
                <a:cubicBezTo>
                  <a:pt x="1638" y="140"/>
                  <a:pt x="1643" y="145"/>
                  <a:pt x="1643" y="152"/>
                </a:cubicBezTo>
                <a:cubicBezTo>
                  <a:pt x="1643" y="170"/>
                  <a:pt x="1643" y="187"/>
                  <a:pt x="1643" y="204"/>
                </a:cubicBezTo>
                <a:close/>
                <a:moveTo>
                  <a:pt x="1643" y="104"/>
                </a:moveTo>
                <a:cubicBezTo>
                  <a:pt x="1643" y="111"/>
                  <a:pt x="1638" y="117"/>
                  <a:pt x="1630" y="118"/>
                </a:cubicBezTo>
                <a:cubicBezTo>
                  <a:pt x="1606" y="120"/>
                  <a:pt x="1581" y="122"/>
                  <a:pt x="1557" y="125"/>
                </a:cubicBezTo>
                <a:cubicBezTo>
                  <a:pt x="1550" y="125"/>
                  <a:pt x="1549" y="123"/>
                  <a:pt x="1555" y="119"/>
                </a:cubicBezTo>
                <a:cubicBezTo>
                  <a:pt x="1581" y="103"/>
                  <a:pt x="1607" y="87"/>
                  <a:pt x="1633" y="71"/>
                </a:cubicBezTo>
                <a:cubicBezTo>
                  <a:pt x="1638" y="68"/>
                  <a:pt x="1643" y="71"/>
                  <a:pt x="1643" y="78"/>
                </a:cubicBezTo>
                <a:cubicBezTo>
                  <a:pt x="1643" y="86"/>
                  <a:pt x="1643" y="95"/>
                  <a:pt x="1643" y="104"/>
                </a:cubicBezTo>
                <a:close/>
                <a:moveTo>
                  <a:pt x="1666" y="81"/>
                </a:moveTo>
                <a:cubicBezTo>
                  <a:pt x="1666" y="74"/>
                  <a:pt x="1671" y="72"/>
                  <a:pt x="1677" y="77"/>
                </a:cubicBezTo>
                <a:cubicBezTo>
                  <a:pt x="1687" y="85"/>
                  <a:pt x="1698" y="93"/>
                  <a:pt x="1709" y="102"/>
                </a:cubicBezTo>
                <a:cubicBezTo>
                  <a:pt x="1715" y="106"/>
                  <a:pt x="1714" y="111"/>
                  <a:pt x="1707" y="111"/>
                </a:cubicBezTo>
                <a:cubicBezTo>
                  <a:pt x="1697" y="112"/>
                  <a:pt x="1688" y="113"/>
                  <a:pt x="1679" y="113"/>
                </a:cubicBezTo>
                <a:cubicBezTo>
                  <a:pt x="1672" y="114"/>
                  <a:pt x="1666" y="109"/>
                  <a:pt x="1666" y="101"/>
                </a:cubicBezTo>
                <a:cubicBezTo>
                  <a:pt x="1666" y="95"/>
                  <a:pt x="1666" y="88"/>
                  <a:pt x="1666" y="81"/>
                </a:cubicBezTo>
                <a:close/>
                <a:moveTo>
                  <a:pt x="1678" y="216"/>
                </a:moveTo>
                <a:cubicBezTo>
                  <a:pt x="1671" y="218"/>
                  <a:pt x="1666" y="213"/>
                  <a:pt x="1666" y="206"/>
                </a:cubicBezTo>
                <a:cubicBezTo>
                  <a:pt x="1666" y="188"/>
                  <a:pt x="1666" y="169"/>
                  <a:pt x="1666" y="151"/>
                </a:cubicBezTo>
                <a:cubicBezTo>
                  <a:pt x="1666" y="143"/>
                  <a:pt x="1672" y="137"/>
                  <a:pt x="1679" y="137"/>
                </a:cubicBezTo>
                <a:cubicBezTo>
                  <a:pt x="1697" y="135"/>
                  <a:pt x="1715" y="134"/>
                  <a:pt x="1734" y="132"/>
                </a:cubicBezTo>
                <a:cubicBezTo>
                  <a:pt x="1741" y="132"/>
                  <a:pt x="1751" y="135"/>
                  <a:pt x="1757" y="140"/>
                </a:cubicBezTo>
                <a:cubicBezTo>
                  <a:pt x="1772" y="151"/>
                  <a:pt x="1786" y="163"/>
                  <a:pt x="1801" y="174"/>
                </a:cubicBezTo>
                <a:cubicBezTo>
                  <a:pt x="1806" y="179"/>
                  <a:pt x="1806" y="184"/>
                  <a:pt x="1799" y="186"/>
                </a:cubicBezTo>
                <a:cubicBezTo>
                  <a:pt x="1759" y="195"/>
                  <a:pt x="1718" y="206"/>
                  <a:pt x="1678" y="216"/>
                </a:cubicBezTo>
                <a:close/>
                <a:moveTo>
                  <a:pt x="1921" y="230"/>
                </a:moveTo>
                <a:cubicBezTo>
                  <a:pt x="1921" y="238"/>
                  <a:pt x="1916" y="240"/>
                  <a:pt x="1910" y="235"/>
                </a:cubicBezTo>
                <a:cubicBezTo>
                  <a:pt x="1897" y="224"/>
                  <a:pt x="1884" y="214"/>
                  <a:pt x="1871" y="204"/>
                </a:cubicBezTo>
                <a:cubicBezTo>
                  <a:pt x="1866" y="199"/>
                  <a:pt x="1866" y="194"/>
                  <a:pt x="1873" y="192"/>
                </a:cubicBezTo>
                <a:cubicBezTo>
                  <a:pt x="1885" y="190"/>
                  <a:pt x="1897" y="187"/>
                  <a:pt x="1908" y="184"/>
                </a:cubicBezTo>
                <a:cubicBezTo>
                  <a:pt x="1915" y="183"/>
                  <a:pt x="1921" y="187"/>
                  <a:pt x="1921" y="195"/>
                </a:cubicBezTo>
                <a:cubicBezTo>
                  <a:pt x="1921" y="207"/>
                  <a:pt x="1921" y="218"/>
                  <a:pt x="1921" y="230"/>
                </a:cubicBezTo>
                <a:close/>
                <a:moveTo>
                  <a:pt x="1921" y="144"/>
                </a:moveTo>
                <a:cubicBezTo>
                  <a:pt x="1921" y="152"/>
                  <a:pt x="1915" y="159"/>
                  <a:pt x="1908" y="160"/>
                </a:cubicBezTo>
                <a:cubicBezTo>
                  <a:pt x="1889" y="165"/>
                  <a:pt x="1869" y="169"/>
                  <a:pt x="1850" y="174"/>
                </a:cubicBezTo>
                <a:cubicBezTo>
                  <a:pt x="1843" y="175"/>
                  <a:pt x="1833" y="173"/>
                  <a:pt x="1827" y="168"/>
                </a:cubicBezTo>
                <a:cubicBezTo>
                  <a:pt x="1814" y="158"/>
                  <a:pt x="1802" y="148"/>
                  <a:pt x="1789" y="138"/>
                </a:cubicBezTo>
                <a:cubicBezTo>
                  <a:pt x="1783" y="133"/>
                  <a:pt x="1784" y="129"/>
                  <a:pt x="1791" y="128"/>
                </a:cubicBezTo>
                <a:cubicBezTo>
                  <a:pt x="1830" y="126"/>
                  <a:pt x="1869" y="124"/>
                  <a:pt x="1908" y="122"/>
                </a:cubicBezTo>
                <a:cubicBezTo>
                  <a:pt x="1915" y="122"/>
                  <a:pt x="1921" y="127"/>
                  <a:pt x="1921" y="135"/>
                </a:cubicBezTo>
                <a:cubicBezTo>
                  <a:pt x="1921" y="138"/>
                  <a:pt x="1921" y="141"/>
                  <a:pt x="1921" y="144"/>
                </a:cubicBezTo>
                <a:close/>
                <a:moveTo>
                  <a:pt x="1921" y="87"/>
                </a:moveTo>
                <a:cubicBezTo>
                  <a:pt x="1921" y="93"/>
                  <a:pt x="1915" y="99"/>
                  <a:pt x="1908" y="99"/>
                </a:cubicBezTo>
                <a:cubicBezTo>
                  <a:pt x="1860" y="101"/>
                  <a:pt x="1812" y="104"/>
                  <a:pt x="1764" y="107"/>
                </a:cubicBezTo>
                <a:cubicBezTo>
                  <a:pt x="1757" y="108"/>
                  <a:pt x="1747" y="104"/>
                  <a:pt x="1741" y="99"/>
                </a:cubicBezTo>
                <a:cubicBezTo>
                  <a:pt x="1723" y="85"/>
                  <a:pt x="1704" y="71"/>
                  <a:pt x="1686" y="57"/>
                </a:cubicBezTo>
                <a:cubicBezTo>
                  <a:pt x="1680" y="52"/>
                  <a:pt x="1681" y="49"/>
                  <a:pt x="1689" y="50"/>
                </a:cubicBezTo>
                <a:cubicBezTo>
                  <a:pt x="1762" y="56"/>
                  <a:pt x="1835" y="64"/>
                  <a:pt x="1908" y="74"/>
                </a:cubicBezTo>
                <a:cubicBezTo>
                  <a:pt x="1915" y="74"/>
                  <a:pt x="1921" y="81"/>
                  <a:pt x="1921" y="87"/>
                </a:cubicBezTo>
                <a:close/>
                <a:moveTo>
                  <a:pt x="1943" y="88"/>
                </a:moveTo>
                <a:cubicBezTo>
                  <a:pt x="1943" y="83"/>
                  <a:pt x="1949" y="79"/>
                  <a:pt x="1956" y="80"/>
                </a:cubicBezTo>
                <a:cubicBezTo>
                  <a:pt x="1985" y="84"/>
                  <a:pt x="2014" y="88"/>
                  <a:pt x="2043" y="92"/>
                </a:cubicBezTo>
                <a:cubicBezTo>
                  <a:pt x="2050" y="93"/>
                  <a:pt x="2050" y="94"/>
                  <a:pt x="2043" y="95"/>
                </a:cubicBezTo>
                <a:cubicBezTo>
                  <a:pt x="2014" y="95"/>
                  <a:pt x="1985" y="96"/>
                  <a:pt x="1956" y="97"/>
                </a:cubicBezTo>
                <a:cubicBezTo>
                  <a:pt x="1949" y="97"/>
                  <a:pt x="1943" y="93"/>
                  <a:pt x="1943" y="88"/>
                </a:cubicBezTo>
                <a:close/>
                <a:moveTo>
                  <a:pt x="1943" y="134"/>
                </a:moveTo>
                <a:cubicBezTo>
                  <a:pt x="1943" y="127"/>
                  <a:pt x="1949" y="121"/>
                  <a:pt x="1956" y="120"/>
                </a:cubicBezTo>
                <a:cubicBezTo>
                  <a:pt x="2006" y="118"/>
                  <a:pt x="2056" y="117"/>
                  <a:pt x="2106" y="116"/>
                </a:cubicBezTo>
                <a:cubicBezTo>
                  <a:pt x="2113" y="116"/>
                  <a:pt x="2113" y="117"/>
                  <a:pt x="2106" y="119"/>
                </a:cubicBezTo>
                <a:cubicBezTo>
                  <a:pt x="2056" y="128"/>
                  <a:pt x="2006" y="139"/>
                  <a:pt x="1955" y="150"/>
                </a:cubicBezTo>
                <a:cubicBezTo>
                  <a:pt x="1948" y="151"/>
                  <a:pt x="1943" y="147"/>
                  <a:pt x="1943" y="140"/>
                </a:cubicBezTo>
                <a:cubicBezTo>
                  <a:pt x="1943" y="138"/>
                  <a:pt x="1943" y="136"/>
                  <a:pt x="1943" y="134"/>
                </a:cubicBezTo>
                <a:close/>
                <a:moveTo>
                  <a:pt x="1953" y="238"/>
                </a:moveTo>
                <a:cubicBezTo>
                  <a:pt x="1948" y="241"/>
                  <a:pt x="1943" y="238"/>
                  <a:pt x="1943" y="231"/>
                </a:cubicBezTo>
                <a:cubicBezTo>
                  <a:pt x="1943" y="217"/>
                  <a:pt x="1943" y="203"/>
                  <a:pt x="1943" y="189"/>
                </a:cubicBezTo>
                <a:cubicBezTo>
                  <a:pt x="1943" y="182"/>
                  <a:pt x="1948" y="175"/>
                  <a:pt x="1955" y="174"/>
                </a:cubicBezTo>
                <a:cubicBezTo>
                  <a:pt x="2008" y="162"/>
                  <a:pt x="2060" y="152"/>
                  <a:pt x="2112" y="142"/>
                </a:cubicBezTo>
                <a:cubicBezTo>
                  <a:pt x="2119" y="140"/>
                  <a:pt x="2120" y="142"/>
                  <a:pt x="2114" y="145"/>
                </a:cubicBezTo>
                <a:cubicBezTo>
                  <a:pt x="2061" y="175"/>
                  <a:pt x="2007" y="206"/>
                  <a:pt x="1953" y="238"/>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3868051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954844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accent2"/>
                    </a:gs>
                    <a:gs pos="100000">
                      <a:schemeClr val="accent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170456"/>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030196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accent2"/>
                    </a:gs>
                    <a:gs pos="100000">
                      <a:schemeClr val="accent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20916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775857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accent2"/>
                    </a:gs>
                    <a:gs pos="100000">
                      <a:schemeClr val="accent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accent2"/>
                    </a:gs>
                    <a:gs pos="0">
                      <a:schemeClr val="accent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139563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89619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accent2"/>
                    </a:gs>
                    <a:gs pos="100000">
                      <a:schemeClr val="accent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accent2"/>
                    </a:gs>
                    <a:gs pos="100000">
                      <a:schemeClr val="accent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452739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92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9255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67352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20526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4893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with photo and til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7803" b="7803"/>
          <a:stretch/>
        </p:blipFill>
        <p:spPr>
          <a:xfrm>
            <a:off x="-1" y="0"/>
            <a:ext cx="12190271" cy="6858000"/>
          </a:xfrm>
          <a:prstGeom prst="rect">
            <a:avLst/>
          </a:prstGeom>
        </p:spPr>
      </p:pic>
      <p:sp>
        <p:nvSpPr>
          <p:cNvPr id="8" name="Rectangle 7"/>
          <p:cNvSpPr/>
          <p:nvPr/>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vert="horz" wrap="square" lIns="146304" tIns="91440" rIns="146304" bIns="91440" rtlCol="0" anchor="t" anchorCtr="0">
            <a:noAutofit/>
          </a:bodyPr>
          <a:lstStyle>
            <a:lvl1pPr>
              <a:defRPr lang="en-US" spc="-98"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4904">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649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838533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746" t="7803" b="7803"/>
          <a:stretch/>
        </p:blipFill>
        <p:spPr>
          <a:xfrm>
            <a:off x="5332731" y="0"/>
            <a:ext cx="6857539" cy="6858000"/>
          </a:xfrm>
          <a:prstGeom prst="rect">
            <a:avLst/>
          </a:prstGeom>
        </p:spPr>
      </p:pic>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836081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296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036598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942382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09615646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782270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203064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143916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96497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39020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288745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93104171"/>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32487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100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162123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3510679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87293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Walkin">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bwMode="auto">
          <a:xfrm>
            <a:off x="0" y="0"/>
            <a:ext cx="12192000" cy="6858000"/>
          </a:xfrm>
          <a:prstGeom prst="rect">
            <a:avLst/>
          </a:prstGeom>
          <a:gradFill flip="none" rotWithShape="1">
            <a:gsLst>
              <a:gs pos="13000">
                <a:srgbClr val="000000">
                  <a:alpha val="35000"/>
                  <a:lumMod val="0"/>
                </a:srgbClr>
              </a:gs>
              <a:gs pos="43000">
                <a:srgbClr val="000000">
                  <a:alpha val="59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Tree>
    <p:extLst>
      <p:ext uri="{BB962C8B-B14F-4D97-AF65-F5344CB8AC3E}">
        <p14:creationId xmlns:p14="http://schemas.microsoft.com/office/powerpoint/2010/main" val="3295167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902281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062993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7803" b="780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70515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742534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a:srcRect l="43746" t="7803" b="7803"/>
          <a:stretch/>
        </p:blipFill>
        <p:spPr>
          <a:xfrm>
            <a:off x="5332731" y="0"/>
            <a:ext cx="6857539" cy="6858000"/>
          </a:xfrm>
          <a:prstGeom prst="rect">
            <a:avLst/>
          </a:prstGeom>
        </p:spPr>
      </p:pic>
    </p:spTree>
    <p:extLst>
      <p:ext uri="{BB962C8B-B14F-4D97-AF65-F5344CB8AC3E}">
        <p14:creationId xmlns:p14="http://schemas.microsoft.com/office/powerpoint/2010/main" val="3637431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021703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756009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297172649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146761480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966615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70459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783186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mplate_36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031"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573712" y="259793"/>
            <a:ext cx="11005512" cy="1075884"/>
          </a:xfrm>
        </p:spPr>
        <p:txBody>
          <a:bodyPr lIns="0" tIns="91440" rIns="146304" bIns="91440"/>
          <a:lstStyle>
            <a:lvl1pPr>
              <a:lnSpc>
                <a:spcPts val="4804"/>
              </a:lnSpc>
              <a:defRPr sz="3529" baseline="0">
                <a:solidFill>
                  <a:srgbClr val="0078D7"/>
                </a:solidFill>
              </a:defRPr>
            </a:lvl1pPr>
          </a:lstStyle>
          <a:p>
            <a:r>
              <a:rPr lang="en-US" dirty="0"/>
              <a:t>Lorem ipsum dolor sit.</a:t>
            </a:r>
          </a:p>
        </p:txBody>
      </p:sp>
      <p:sp>
        <p:nvSpPr>
          <p:cNvPr id="9" name="Footer Placeholder 2"/>
          <p:cNvSpPr>
            <a:spLocks noGrp="1"/>
          </p:cNvSpPr>
          <p:nvPr>
            <p:ph type="ftr" sz="quarter" idx="3"/>
          </p:nvPr>
        </p:nvSpPr>
        <p:spPr>
          <a:xfrm>
            <a:off x="591642" y="6550312"/>
            <a:ext cx="2816465" cy="134483"/>
          </a:xfrm>
          <a:prstGeom prst="rect">
            <a:avLst/>
          </a:prstGeom>
        </p:spPr>
        <p:txBody>
          <a:bodyPr anchor="ctr"/>
          <a:lstStyle>
            <a:lvl1pPr algn="l">
              <a:defRPr sz="883">
                <a:solidFill>
                  <a:schemeClr val="tx2"/>
                </a:solidFill>
              </a:defRPr>
            </a:lvl1pPr>
          </a:lstStyle>
          <a:p>
            <a:r>
              <a:rPr lang="en-US"/>
              <a:t>Microsoft Confidential</a:t>
            </a:r>
          </a:p>
        </p:txBody>
      </p:sp>
      <p:sp>
        <p:nvSpPr>
          <p:cNvPr id="10" name="Slide Number Placeholder 3"/>
          <p:cNvSpPr>
            <a:spLocks noGrp="1"/>
          </p:cNvSpPr>
          <p:nvPr>
            <p:ph type="sldNum" sz="quarter" idx="4"/>
          </p:nvPr>
        </p:nvSpPr>
        <p:spPr>
          <a:xfrm>
            <a:off x="11083470" y="6550312"/>
            <a:ext cx="555596" cy="134483"/>
          </a:xfrm>
          <a:prstGeom prst="rect">
            <a:avLst/>
          </a:prstGeom>
        </p:spPr>
        <p:txBody>
          <a:bodyPr anchor="ctr"/>
          <a:lstStyle>
            <a:lvl1pPr algn="r">
              <a:defRPr sz="883">
                <a:solidFill>
                  <a:schemeClr val="tx2"/>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3731339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4134517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02892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325995881"/>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38406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68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20955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4007836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829657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51844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7803" b="7803"/>
          <a:stretch/>
        </p:blipFill>
        <p:spPr>
          <a:xfrm>
            <a:off x="-1" y="0"/>
            <a:ext cx="12190271" cy="6858000"/>
          </a:xfrm>
          <a:prstGeom prst="rect">
            <a:avLst/>
          </a:prstGeom>
        </p:spPr>
      </p:pic>
      <p:sp>
        <p:nvSpPr>
          <p:cNvPr id="8" name="Rectangle 7"/>
          <p:cNvSpPr/>
          <p:nvPr userDrawn="1"/>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vert="horz" wrap="square" lIns="146304" tIns="91440" rIns="146304" bIns="91440" rtlCol="0" anchor="t" anchorCtr="0">
            <a:noAutofit/>
          </a:bodyPr>
          <a:lstStyle>
            <a:lvl1pPr>
              <a:defRPr lang="en-US" spc="-98"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89172">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2927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0615967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27881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a:srcRect l="43746" t="7803" b="7803"/>
          <a:stretch/>
        </p:blipFill>
        <p:spPr>
          <a:xfrm>
            <a:off x="5332731" y="0"/>
            <a:ext cx="6857539" cy="6858000"/>
          </a:xfrm>
          <a:prstGeom prst="rect">
            <a:avLst/>
          </a:prstGeom>
        </p:spPr>
      </p:pic>
    </p:spTree>
    <p:extLst>
      <p:ext uri="{BB962C8B-B14F-4D97-AF65-F5344CB8AC3E}">
        <p14:creationId xmlns:p14="http://schemas.microsoft.com/office/powerpoint/2010/main" val="749807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650897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81406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61669627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1906559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9119738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350716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315616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4019406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455994" y="291102"/>
            <a:ext cx="11280012" cy="543190"/>
          </a:xfrm>
        </p:spPr>
        <p:txBody>
          <a:bodyPr lIns="0" tIns="0" rIns="0" bIns="0" anchor="t" anchorCtr="0"/>
          <a:lstStyle>
            <a:lvl1pPr>
              <a:defRPr sz="5098">
                <a:solidFill>
                  <a:schemeClr val="tx1"/>
                </a:solidFill>
              </a:defRPr>
            </a:lvl1pPr>
          </a:lstStyle>
          <a:p>
            <a:r>
              <a:rPr lang="en-US" dirty="0"/>
              <a:t>Click to edit Master title style</a:t>
            </a:r>
          </a:p>
        </p:txBody>
      </p:sp>
      <p:sp>
        <p:nvSpPr>
          <p:cNvPr id="8" name="Text Placeholder 7"/>
          <p:cNvSpPr>
            <a:spLocks noGrp="1"/>
          </p:cNvSpPr>
          <p:nvPr>
            <p:ph type="body" sz="quarter" idx="10"/>
          </p:nvPr>
        </p:nvSpPr>
        <p:spPr>
          <a:xfrm>
            <a:off x="455995" y="962438"/>
            <a:ext cx="8164314" cy="325911"/>
          </a:xfrm>
        </p:spPr>
        <p:txBody>
          <a:bodyPr lIns="0" tIns="0" rIns="0" bIns="0"/>
          <a:lstStyle>
            <a:lvl1pPr marL="0" indent="0" algn="l" defTabSz="914367" rtl="0" eaLnBrk="1" latinLnBrk="0" hangingPunct="1">
              <a:lnSpc>
                <a:spcPct val="90000"/>
              </a:lnSpc>
              <a:spcBef>
                <a:spcPct val="0"/>
              </a:spcBef>
              <a:buNone/>
              <a:defRPr lang="en-US" sz="2353" b="0" kern="1200" cap="none" spc="0" baseline="0" dirty="0" smtClean="0">
                <a:ln w="3175">
                  <a:noFill/>
                </a:ln>
                <a:solidFill>
                  <a:schemeClr val="tx1"/>
                </a:solidFill>
                <a:effectLst/>
                <a:latin typeface="+mj-lt"/>
                <a:ea typeface="+mn-ea"/>
                <a:cs typeface="Segoe UI" pitchFamily="34" charset="0"/>
              </a:defRPr>
            </a:lvl1pPr>
            <a:lvl2pPr marL="0" indent="0" algn="l" defTabSz="914367" rtl="0" eaLnBrk="1" latinLnBrk="0" hangingPunct="1">
              <a:lnSpc>
                <a:spcPct val="90000"/>
              </a:lnSpc>
              <a:spcBef>
                <a:spcPct val="0"/>
              </a:spcBef>
              <a:buNone/>
              <a:defRPr lang="en-US" sz="2353" b="0" kern="1200" cap="none" spc="0" baseline="0" dirty="0" smtClean="0">
                <a:ln w="3175">
                  <a:noFill/>
                </a:ln>
                <a:solidFill>
                  <a:schemeClr val="tx1"/>
                </a:solidFill>
                <a:effectLst/>
                <a:latin typeface="+mj-lt"/>
                <a:ea typeface="+mn-ea"/>
                <a:cs typeface="Segoe UI" pitchFamily="34" charset="0"/>
              </a:defRPr>
            </a:lvl2pPr>
            <a:lvl3pPr marL="0" indent="0" algn="l" defTabSz="914367" rtl="0" eaLnBrk="1" latinLnBrk="0" hangingPunct="1">
              <a:lnSpc>
                <a:spcPct val="90000"/>
              </a:lnSpc>
              <a:spcBef>
                <a:spcPct val="0"/>
              </a:spcBef>
              <a:buNone/>
              <a:defRPr lang="en-US" sz="2353" b="0" kern="1200" cap="none" spc="0" baseline="0" dirty="0" smtClean="0">
                <a:ln w="3175">
                  <a:noFill/>
                </a:ln>
                <a:solidFill>
                  <a:schemeClr val="tx1"/>
                </a:solidFill>
                <a:effectLst/>
                <a:latin typeface="+mj-lt"/>
                <a:ea typeface="+mn-ea"/>
                <a:cs typeface="Segoe UI" pitchFamily="34" charset="0"/>
              </a:defRPr>
            </a:lvl3pPr>
            <a:lvl4pPr marL="0" indent="0" algn="l" defTabSz="914367" rtl="0" eaLnBrk="1" latinLnBrk="0" hangingPunct="1">
              <a:lnSpc>
                <a:spcPct val="90000"/>
              </a:lnSpc>
              <a:spcBef>
                <a:spcPct val="0"/>
              </a:spcBef>
              <a:buNone/>
              <a:defRPr lang="en-US" sz="2353" b="0" kern="1200" cap="none" spc="0" baseline="0" dirty="0" smtClean="0">
                <a:ln w="3175">
                  <a:noFill/>
                </a:ln>
                <a:solidFill>
                  <a:schemeClr val="tx1"/>
                </a:solidFill>
                <a:effectLst/>
                <a:latin typeface="+mj-lt"/>
                <a:ea typeface="+mn-ea"/>
                <a:cs typeface="Segoe UI" pitchFamily="34" charset="0"/>
              </a:defRPr>
            </a:lvl4pPr>
            <a:lvl5pPr marL="0" indent="0" algn="l" defTabSz="914367" rtl="0" eaLnBrk="1" latinLnBrk="0" hangingPunct="1">
              <a:lnSpc>
                <a:spcPct val="90000"/>
              </a:lnSpc>
              <a:spcBef>
                <a:spcPct val="0"/>
              </a:spcBef>
              <a:buNone/>
              <a:defRPr lang="en-US" sz="2353" b="0" kern="1200" cap="none" spc="0" baseline="0" dirty="0">
                <a:ln w="3175">
                  <a:noFill/>
                </a:ln>
                <a:solidFill>
                  <a:schemeClr val="tx1"/>
                </a:solidFill>
                <a:effectLst/>
                <a:latin typeface="+mj-lt"/>
                <a:ea typeface="+mn-ea"/>
                <a:cs typeface="Segoe UI" pitchFamily="34" charset="0"/>
              </a:defRPr>
            </a:lvl5pPr>
          </a:lstStyle>
          <a:p>
            <a:pPr lvl="0"/>
            <a:r>
              <a:rPr lang="en-US" dirty="0"/>
              <a:t>Click to edit Master text styles</a:t>
            </a:r>
          </a:p>
        </p:txBody>
      </p:sp>
      <p:sp>
        <p:nvSpPr>
          <p:cNvPr id="7" name="Freeform 80"/>
          <p:cNvSpPr>
            <a:spLocks/>
          </p:cNvSpPr>
          <p:nvPr userDrawn="1"/>
        </p:nvSpPr>
        <p:spPr bwMode="auto">
          <a:xfrm flipH="1">
            <a:off x="3893957" y="1681840"/>
            <a:ext cx="9764001" cy="5932610"/>
          </a:xfrm>
          <a:custGeom>
            <a:avLst/>
            <a:gdLst>
              <a:gd name="T0" fmla="*/ 0 w 439"/>
              <a:gd name="T1" fmla="*/ 188 h 253"/>
              <a:gd name="T2" fmla="*/ 65 w 439"/>
              <a:gd name="T3" fmla="*/ 122 h 253"/>
              <a:gd name="T4" fmla="*/ 78 w 439"/>
              <a:gd name="T5" fmla="*/ 123 h 253"/>
              <a:gd name="T6" fmla="*/ 204 w 439"/>
              <a:gd name="T7" fmla="*/ 0 h 253"/>
              <a:gd name="T8" fmla="*/ 315 w 439"/>
              <a:gd name="T9" fmla="*/ 65 h 253"/>
              <a:gd name="T10" fmla="*/ 343 w 439"/>
              <a:gd name="T11" fmla="*/ 61 h 253"/>
              <a:gd name="T12" fmla="*/ 439 w 439"/>
              <a:gd name="T13" fmla="*/ 157 h 253"/>
              <a:gd name="T14" fmla="*/ 352 w 439"/>
              <a:gd name="T15" fmla="*/ 252 h 253"/>
              <a:gd name="T16" fmla="*/ 346 w 439"/>
              <a:gd name="T17" fmla="*/ 253 h 253"/>
              <a:gd name="T18" fmla="*/ 64 w 439"/>
              <a:gd name="T19" fmla="*/ 253 h 253"/>
              <a:gd name="T20" fmla="*/ 60 w 439"/>
              <a:gd name="T21" fmla="*/ 253 h 253"/>
              <a:gd name="T22" fmla="*/ 0 w 439"/>
              <a:gd name="T23" fmla="*/ 18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53">
                <a:moveTo>
                  <a:pt x="0" y="188"/>
                </a:moveTo>
                <a:cubicBezTo>
                  <a:pt x="0" y="151"/>
                  <a:pt x="29" y="122"/>
                  <a:pt x="65" y="122"/>
                </a:cubicBezTo>
                <a:cubicBezTo>
                  <a:pt x="69" y="122"/>
                  <a:pt x="74" y="123"/>
                  <a:pt x="78" y="123"/>
                </a:cubicBezTo>
                <a:cubicBezTo>
                  <a:pt x="79" y="55"/>
                  <a:pt x="135" y="0"/>
                  <a:pt x="204" y="0"/>
                </a:cubicBezTo>
                <a:cubicBezTo>
                  <a:pt x="252" y="0"/>
                  <a:pt x="294" y="26"/>
                  <a:pt x="315" y="65"/>
                </a:cubicBezTo>
                <a:cubicBezTo>
                  <a:pt x="324" y="63"/>
                  <a:pt x="333" y="61"/>
                  <a:pt x="343" y="61"/>
                </a:cubicBezTo>
                <a:cubicBezTo>
                  <a:pt x="396" y="61"/>
                  <a:pt x="439" y="104"/>
                  <a:pt x="439" y="157"/>
                </a:cubicBezTo>
                <a:cubicBezTo>
                  <a:pt x="439" y="207"/>
                  <a:pt x="400" y="248"/>
                  <a:pt x="352" y="252"/>
                </a:cubicBezTo>
                <a:cubicBezTo>
                  <a:pt x="350" y="253"/>
                  <a:pt x="348" y="253"/>
                  <a:pt x="346" y="253"/>
                </a:cubicBezTo>
                <a:cubicBezTo>
                  <a:pt x="64" y="253"/>
                  <a:pt x="64" y="253"/>
                  <a:pt x="64" y="253"/>
                </a:cubicBezTo>
                <a:cubicBezTo>
                  <a:pt x="63" y="253"/>
                  <a:pt x="61" y="253"/>
                  <a:pt x="60" y="253"/>
                </a:cubicBezTo>
                <a:cubicBezTo>
                  <a:pt x="26" y="250"/>
                  <a:pt x="0" y="222"/>
                  <a:pt x="0" y="188"/>
                </a:cubicBezTo>
                <a:close/>
              </a:path>
            </a:pathLst>
          </a:custGeom>
          <a:solidFill>
            <a:srgbClr val="FFFFFF">
              <a:alpha val="60000"/>
            </a:srgbClr>
          </a:solidFill>
          <a:ln>
            <a:noFill/>
          </a:ln>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endParaRPr>
          </a:p>
        </p:txBody>
      </p:sp>
    </p:spTree>
    <p:extLst>
      <p:ext uri="{BB962C8B-B14F-4D97-AF65-F5344CB8AC3E}">
        <p14:creationId xmlns:p14="http://schemas.microsoft.com/office/powerpoint/2010/main" val="3043589183"/>
      </p:ext>
    </p:extLst>
  </p:cSld>
  <p:clrMapOvr>
    <a:masterClrMapping/>
  </p:clrMapOvr>
  <p:transition>
    <p:fade/>
  </p:transition>
  <p:extLst mod="1">
    <p:ext uri="{DCECCB84-F9BA-43D5-87BE-67443E8EF086}">
      <p15:sldGuideLst xmlns:p15="http://schemas.microsoft.com/office/powerpoint/2012/main">
        <p15:guide id="1" pos="293">
          <p15:clr>
            <a:srgbClr val="FBAE40"/>
          </p15:clr>
        </p15:guide>
        <p15:guide id="2" pos="7541">
          <p15:clr>
            <a:srgbClr val="FBAE40"/>
          </p15:clr>
        </p15:guide>
        <p15:guide id="3" orient="horz" pos="409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27095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1489404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9464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8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53230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2706289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175544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dirty="0"/>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dirty="0"/>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dirty="0"/>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445984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3658455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Yammer hashtag</a:t>
            </a:r>
          </a:p>
        </p:txBody>
      </p:sp>
    </p:spTree>
    <p:extLst>
      <p:ext uri="{BB962C8B-B14F-4D97-AF65-F5344CB8AC3E}">
        <p14:creationId xmlns:p14="http://schemas.microsoft.com/office/powerpoint/2010/main" val="1748066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86290B25-FD31-4B94-BC6D-A3120C4AA8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501" y="0"/>
            <a:ext cx="1231499" cy="810838"/>
          </a:xfrm>
          <a:prstGeom prst="rect">
            <a:avLst/>
          </a:prstGeom>
        </p:spPr>
      </p:pic>
    </p:spTree>
    <p:extLst>
      <p:ext uri="{BB962C8B-B14F-4D97-AF65-F5344CB8AC3E}">
        <p14:creationId xmlns:p14="http://schemas.microsoft.com/office/powerpoint/2010/main" val="428539279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9525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2530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2616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6508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988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621128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85970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0019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556238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4538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4150334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7214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972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dirty="0">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Microsoft Ready content is </a:t>
            </a: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34377970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75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179282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20665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072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rgbClr val="001F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7"/>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66262855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6516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715255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emf"/><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15.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6.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6.emf"/><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16.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image" Target="../media/image6.emf"/><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1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6.emf"/><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1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image" Target="../media/image6.emf"/><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heme" Target="../theme/theme19.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theme" Target="../theme/theme2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21.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27.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27.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249777"/>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30000"/>
            <a:extLst>
              <a:ext uri="{BEBA8EAE-BF5A-486C-A8C5-ECC9F3942E4B}">
                <a14:imgProps xmlns:a14="http://schemas.microsoft.com/office/drawing/2010/main">
                  <a14:imgLayer r:embed="rId3">
                    <a14:imgEffect>
                      <a14:brightnessContrast bright="-27000" contrast="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5379" y="232780"/>
            <a:ext cx="10515600" cy="9944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CDDDA-8F46-48C5-811E-CA42F79E8AF7}" type="datetimeFigureOut">
              <a:rPr lang="en-US" smtClean="0"/>
              <a:t>9/20/2017</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B51C0-F513-4542-A0BB-5F8F10FD3D6E}" type="slidenum">
              <a:rPr lang="en-US" smtClean="0"/>
              <a:t>‹#›</a:t>
            </a:fld>
            <a:endParaRPr lang="en-US"/>
          </a:p>
        </p:txBody>
      </p:sp>
    </p:spTree>
    <p:extLst>
      <p:ext uri="{BB962C8B-B14F-4D97-AF65-F5344CB8AC3E}">
        <p14:creationId xmlns:p14="http://schemas.microsoft.com/office/powerpoint/2010/main" val="2394411940"/>
      </p:ext>
    </p:extLst>
  </p:cSld>
  <p:clrMap bg1="lt1" tx1="dk1" bg2="lt2" tx2="dk2" accent1="accent1" accent2="accent2" accent3="accent3" accent4="accent4" accent5="accent5" accent6="accent6" hlink="hlink" folHlink="folHlink"/>
  <p:txStyles>
    <p:titleStyle>
      <a:lvl1pPr algn="l" defTabSz="914126" rtl="0" eaLnBrk="1" latinLnBrk="0" hangingPunct="1">
        <a:lnSpc>
          <a:spcPct val="90000"/>
        </a:lnSpc>
        <a:spcBef>
          <a:spcPct val="0"/>
        </a:spcBef>
        <a:buNone/>
        <a:defRPr sz="4699" b="1"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Segoe UI" panose="020B0502040204020203" pitchFamily="34" charset="0"/>
          <a:ea typeface="+mn-ea"/>
          <a:cs typeface="Segoe UI" panose="020B0502040204020203"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Segoe UI" panose="020B0502040204020203" pitchFamily="34" charset="0"/>
          <a:ea typeface="+mn-ea"/>
          <a:cs typeface="Segoe UI" panose="020B0502040204020203"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Segoe UI" panose="020B0502040204020203" pitchFamily="34" charset="0"/>
          <a:ea typeface="+mn-ea"/>
          <a:cs typeface="Segoe UI" panose="020B0502040204020203"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Segoe UI" panose="020B0502040204020203" pitchFamily="34" charset="0"/>
          <a:ea typeface="+mn-ea"/>
          <a:cs typeface="Segoe UI" panose="020B0502040204020203"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Segoe UI" panose="020B0502040204020203" pitchFamily="34" charset="0"/>
          <a:ea typeface="+mn-ea"/>
          <a:cs typeface="Segoe UI" panose="020B0502040204020203"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029878608"/>
      </p:ext>
    </p:extLst>
  </p:cSld>
  <p:clrMap bg1="dk1" tx1="lt1" bg2="dk2" tx2="lt2" accent1="accent1" accent2="accent2" accent3="accent3" accent4="accent4" accent5="accent5" accent6="accent6" hlink="hlink" folHlink="folHlink"/>
  <p:sldLayoutIdLst>
    <p:sldLayoutId id="2147483761" r:id="rId1"/>
    <p:sldLayoutId id="2147483762" r:id="rId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71727842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86" r:id="rId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76553892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275472477"/>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55802985"/>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920"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71423535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46415759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25077630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00196362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286" tIns="91429" rIns="146286" bIns="91429"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9"/>
            <a:ext cx="11653520" cy="2052030"/>
          </a:xfrm>
          <a:prstGeom prst="rect">
            <a:avLst/>
          </a:prstGeom>
        </p:spPr>
        <p:txBody>
          <a:bodyPr vert="horz" wrap="square" lIns="146286" tIns="91429" rIns="146286" bIns="9142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9084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93" r:id="rId3"/>
    <p:sldLayoutId id="2147483831" r:id="rId4"/>
    <p:sldLayoutId id="2147483859" r:id="rId5"/>
  </p:sldLayoutIdLst>
  <p:txStyles>
    <p:titleStyle>
      <a:lvl1pPr algn="l" defTabSz="914064"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33" marR="0" indent="-336033" algn="l" defTabSz="914064" rtl="0" eaLnBrk="1" fontAlgn="auto" latinLnBrk="0" hangingPunct="1">
        <a:lnSpc>
          <a:spcPct val="90000"/>
        </a:lnSpc>
        <a:spcBef>
          <a:spcPct val="20000"/>
        </a:spcBef>
        <a:spcAft>
          <a:spcPts val="0"/>
        </a:spcAft>
        <a:buClrTx/>
        <a:buSzPct val="90000"/>
        <a:buFont typeface="Arial" pitchFamily="34" charset="0"/>
        <a:buChar char="•"/>
        <a:tabLst/>
        <a:defRPr sz="3822" kern="1200" spc="0" baseline="0">
          <a:gradFill>
            <a:gsLst>
              <a:gs pos="1250">
                <a:schemeClr val="tx1"/>
              </a:gs>
              <a:gs pos="100000">
                <a:schemeClr val="tx1"/>
              </a:gs>
            </a:gsLst>
            <a:lin ang="5400000" scaled="0"/>
          </a:gradFill>
          <a:latin typeface="+mj-lt"/>
          <a:ea typeface="+mn-ea"/>
          <a:cs typeface="+mn-cs"/>
        </a:defRPr>
      </a:lvl1pPr>
      <a:lvl2pPr marL="572501" marR="0" indent="-236468" algn="l" defTabSz="914064"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078"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099"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22"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673"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707"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738"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771"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64" rtl="0" eaLnBrk="1" latinLnBrk="0" hangingPunct="1">
        <a:defRPr sz="1764" kern="1200">
          <a:solidFill>
            <a:schemeClr val="tx1"/>
          </a:solidFill>
          <a:latin typeface="+mn-lt"/>
          <a:ea typeface="+mn-ea"/>
          <a:cs typeface="+mn-cs"/>
        </a:defRPr>
      </a:lvl1pPr>
      <a:lvl2pPr marL="457031" algn="l" defTabSz="914064" rtl="0" eaLnBrk="1" latinLnBrk="0" hangingPunct="1">
        <a:defRPr sz="1764" kern="1200">
          <a:solidFill>
            <a:schemeClr val="tx1"/>
          </a:solidFill>
          <a:latin typeface="+mn-lt"/>
          <a:ea typeface="+mn-ea"/>
          <a:cs typeface="+mn-cs"/>
        </a:defRPr>
      </a:lvl2pPr>
      <a:lvl3pPr marL="914064" algn="l" defTabSz="914064" rtl="0" eaLnBrk="1" latinLnBrk="0" hangingPunct="1">
        <a:defRPr sz="1764" kern="1200">
          <a:solidFill>
            <a:schemeClr val="tx1"/>
          </a:solidFill>
          <a:latin typeface="+mn-lt"/>
          <a:ea typeface="+mn-ea"/>
          <a:cs typeface="+mn-cs"/>
        </a:defRPr>
      </a:lvl3pPr>
      <a:lvl4pPr marL="1371095" algn="l" defTabSz="914064" rtl="0" eaLnBrk="1" latinLnBrk="0" hangingPunct="1">
        <a:defRPr sz="1764" kern="1200">
          <a:solidFill>
            <a:schemeClr val="tx1"/>
          </a:solidFill>
          <a:latin typeface="+mn-lt"/>
          <a:ea typeface="+mn-ea"/>
          <a:cs typeface="+mn-cs"/>
        </a:defRPr>
      </a:lvl4pPr>
      <a:lvl5pPr marL="1828127" algn="l" defTabSz="914064" rtl="0" eaLnBrk="1" latinLnBrk="0" hangingPunct="1">
        <a:defRPr sz="1764" kern="1200">
          <a:solidFill>
            <a:schemeClr val="tx1"/>
          </a:solidFill>
          <a:latin typeface="+mn-lt"/>
          <a:ea typeface="+mn-ea"/>
          <a:cs typeface="+mn-cs"/>
        </a:defRPr>
      </a:lvl5pPr>
      <a:lvl6pPr marL="2285160" algn="l" defTabSz="914064" rtl="0" eaLnBrk="1" latinLnBrk="0" hangingPunct="1">
        <a:defRPr sz="1764" kern="1200">
          <a:solidFill>
            <a:schemeClr val="tx1"/>
          </a:solidFill>
          <a:latin typeface="+mn-lt"/>
          <a:ea typeface="+mn-ea"/>
          <a:cs typeface="+mn-cs"/>
        </a:defRPr>
      </a:lvl6pPr>
      <a:lvl7pPr marL="2742190" algn="l" defTabSz="914064" rtl="0" eaLnBrk="1" latinLnBrk="0" hangingPunct="1">
        <a:defRPr sz="1764" kern="1200">
          <a:solidFill>
            <a:schemeClr val="tx1"/>
          </a:solidFill>
          <a:latin typeface="+mn-lt"/>
          <a:ea typeface="+mn-ea"/>
          <a:cs typeface="+mn-cs"/>
        </a:defRPr>
      </a:lvl7pPr>
      <a:lvl8pPr marL="3199223" algn="l" defTabSz="914064" rtl="0" eaLnBrk="1" latinLnBrk="0" hangingPunct="1">
        <a:defRPr sz="1764" kern="1200">
          <a:solidFill>
            <a:schemeClr val="tx1"/>
          </a:solidFill>
          <a:latin typeface="+mn-lt"/>
          <a:ea typeface="+mn-ea"/>
          <a:cs typeface="+mn-cs"/>
        </a:defRPr>
      </a:lvl8pPr>
      <a:lvl9pPr marL="3656254" algn="l" defTabSz="914064" rtl="0" eaLnBrk="1" latinLnBrk="0" hangingPunct="1">
        <a:defRPr sz="176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5"/>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9" y="1447805"/>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2809892"/>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Lst>
  <p:transition>
    <p:fade/>
  </p:transition>
  <p:hf hdr="0" ftr="0" dt="0"/>
  <p:txStyles>
    <p:titleStyle>
      <a:lvl1pPr algn="l" defTabSz="914338" rtl="0" eaLnBrk="1" latinLnBrk="0" hangingPunct="1">
        <a:lnSpc>
          <a:spcPct val="90000"/>
        </a:lnSpc>
        <a:spcBef>
          <a:spcPct val="0"/>
        </a:spcBef>
        <a:buNone/>
        <a:defRPr lang="en-US" sz="5467"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16" marR="0" indent="-339716" algn="l" defTabSz="914338"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72" marR="0" indent="-233357" algn="l" defTabSz="91433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92" marR="0" indent="-225418" algn="l" defTabSz="914338" rtl="0" eaLnBrk="1" fontAlgn="auto" latinLnBrk="0" hangingPunct="1">
        <a:lnSpc>
          <a:spcPct val="90000"/>
        </a:lnSpc>
        <a:spcBef>
          <a:spcPct val="20000"/>
        </a:spcBef>
        <a:spcAft>
          <a:spcPts val="0"/>
        </a:spcAft>
        <a:buClrTx/>
        <a:buSzPct val="90000"/>
        <a:buFont typeface="Wingdings" pitchFamily="2" charset="2"/>
        <a:buChar char=""/>
        <a:tabLst>
          <a:tab pos="798492" algn="l"/>
        </a:tabLst>
        <a:defRPr sz="2400" kern="1200" spc="0" baseline="0">
          <a:gradFill>
            <a:gsLst>
              <a:gs pos="1250">
                <a:schemeClr val="bg2"/>
              </a:gs>
              <a:gs pos="100000">
                <a:schemeClr val="bg2"/>
              </a:gs>
            </a:gsLst>
            <a:lin ang="5400000" scaled="0"/>
          </a:gradFill>
          <a:latin typeface="+mn-lt"/>
          <a:ea typeface="+mn-ea"/>
          <a:cs typeface="+mn-cs"/>
        </a:defRPr>
      </a:lvl3pPr>
      <a:lvl4pPr marL="1030260" marR="0" indent="-231768" algn="l" defTabSz="91433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79" marR="0" indent="-225418" algn="l" defTabSz="914338" rtl="0" eaLnBrk="1" fontAlgn="auto" latinLnBrk="0" hangingPunct="1">
        <a:lnSpc>
          <a:spcPct val="90000"/>
        </a:lnSpc>
        <a:spcBef>
          <a:spcPct val="20000"/>
        </a:spcBef>
        <a:spcAft>
          <a:spcPts val="0"/>
        </a:spcAft>
        <a:buClrTx/>
        <a:buSzPct val="90000"/>
        <a:buFont typeface="Wingdings" pitchFamily="2" charset="2"/>
        <a:buChar char=""/>
        <a:tabLst>
          <a:tab pos="1255679" algn="l"/>
        </a:tabLst>
        <a:defRPr sz="2000" kern="1200" spc="0" baseline="0">
          <a:gradFill>
            <a:gsLst>
              <a:gs pos="1250">
                <a:schemeClr val="bg2"/>
              </a:gs>
              <a:gs pos="100000">
                <a:schemeClr val="bg2"/>
              </a:gs>
            </a:gsLst>
            <a:lin ang="5400000" scaled="0"/>
          </a:gradFill>
          <a:latin typeface="+mn-lt"/>
          <a:ea typeface="+mn-ea"/>
          <a:cs typeface="+mn-cs"/>
        </a:defRPr>
      </a:lvl5pPr>
      <a:lvl6pPr marL="2514430" indent="-228585" algn="l" defTabSz="9143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0" indent="-228585" algn="l" defTabSz="9143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69" indent="-228585" algn="l" defTabSz="9143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38" indent="-228585" algn="l" defTabSz="9143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8" rtl="0" eaLnBrk="1" latinLnBrk="0" hangingPunct="1">
        <a:defRPr sz="1867" kern="1200">
          <a:solidFill>
            <a:schemeClr val="tx1"/>
          </a:solidFill>
          <a:latin typeface="+mn-lt"/>
          <a:ea typeface="+mn-ea"/>
          <a:cs typeface="+mn-cs"/>
        </a:defRPr>
      </a:lvl1pPr>
      <a:lvl2pPr marL="457169" algn="l" defTabSz="914338" rtl="0" eaLnBrk="1" latinLnBrk="0" hangingPunct="1">
        <a:defRPr sz="1867" kern="1200">
          <a:solidFill>
            <a:schemeClr val="tx1"/>
          </a:solidFill>
          <a:latin typeface="+mn-lt"/>
          <a:ea typeface="+mn-ea"/>
          <a:cs typeface="+mn-cs"/>
        </a:defRPr>
      </a:lvl2pPr>
      <a:lvl3pPr marL="914338" algn="l" defTabSz="914338" rtl="0" eaLnBrk="1" latinLnBrk="0" hangingPunct="1">
        <a:defRPr sz="1867" kern="1200">
          <a:solidFill>
            <a:schemeClr val="tx1"/>
          </a:solidFill>
          <a:latin typeface="+mn-lt"/>
          <a:ea typeface="+mn-ea"/>
          <a:cs typeface="+mn-cs"/>
        </a:defRPr>
      </a:lvl3pPr>
      <a:lvl4pPr marL="1371507" algn="l" defTabSz="914338" rtl="0" eaLnBrk="1" latinLnBrk="0" hangingPunct="1">
        <a:defRPr sz="1867" kern="1200">
          <a:solidFill>
            <a:schemeClr val="tx1"/>
          </a:solidFill>
          <a:latin typeface="+mn-lt"/>
          <a:ea typeface="+mn-ea"/>
          <a:cs typeface="+mn-cs"/>
        </a:defRPr>
      </a:lvl4pPr>
      <a:lvl5pPr marL="1828677" algn="l" defTabSz="914338" rtl="0" eaLnBrk="1" latinLnBrk="0" hangingPunct="1">
        <a:defRPr sz="1867" kern="1200">
          <a:solidFill>
            <a:schemeClr val="tx1"/>
          </a:solidFill>
          <a:latin typeface="+mn-lt"/>
          <a:ea typeface="+mn-ea"/>
          <a:cs typeface="+mn-cs"/>
        </a:defRPr>
      </a:lvl5pPr>
      <a:lvl6pPr marL="2285846" algn="l" defTabSz="914338" rtl="0" eaLnBrk="1" latinLnBrk="0" hangingPunct="1">
        <a:defRPr sz="1867" kern="1200">
          <a:solidFill>
            <a:schemeClr val="tx1"/>
          </a:solidFill>
          <a:latin typeface="+mn-lt"/>
          <a:ea typeface="+mn-ea"/>
          <a:cs typeface="+mn-cs"/>
        </a:defRPr>
      </a:lvl6pPr>
      <a:lvl7pPr marL="2743014" algn="l" defTabSz="914338" rtl="0" eaLnBrk="1" latinLnBrk="0" hangingPunct="1">
        <a:defRPr sz="1867" kern="1200">
          <a:solidFill>
            <a:schemeClr val="tx1"/>
          </a:solidFill>
          <a:latin typeface="+mn-lt"/>
          <a:ea typeface="+mn-ea"/>
          <a:cs typeface="+mn-cs"/>
        </a:defRPr>
      </a:lvl7pPr>
      <a:lvl8pPr marL="3200185" algn="l" defTabSz="914338" rtl="0" eaLnBrk="1" latinLnBrk="0" hangingPunct="1">
        <a:defRPr sz="1867" kern="1200">
          <a:solidFill>
            <a:schemeClr val="tx1"/>
          </a:solidFill>
          <a:latin typeface="+mn-lt"/>
          <a:ea typeface="+mn-ea"/>
          <a:cs typeface="+mn-cs"/>
        </a:defRPr>
      </a:lvl8pPr>
      <a:lvl9pPr marL="3657354" algn="l" defTabSz="914338" rtl="0" eaLnBrk="1" latinLnBrk="0" hangingPunct="1">
        <a:defRPr sz="1867"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4423561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345931906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1775">
                            <a:schemeClr val="bg1"/>
                          </a:gs>
                          <a:gs pos="14000">
                            <a:schemeClr val="bg1"/>
                          </a:gs>
                        </a:gsLst>
                        <a:lin ang="5400000" scaled="0"/>
                      </a:gradFill>
                      <a:effectLst/>
                      <a:uLnTx/>
                      <a:uFillTx/>
                      <a:latin typeface="+mn-lt"/>
                      <a:ea typeface="Segoe UI" pitchFamily="34" charset="0"/>
                      <a:cs typeface="Segoe UI" pitchFamily="34" charset="0"/>
                    </a:rPr>
                    <a:t>Dark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1775">
                            <a:schemeClr val="bg1"/>
                          </a:gs>
                          <a:gs pos="14000">
                            <a:schemeClr val="bg1"/>
                          </a:gs>
                        </a:gsLst>
                        <a:lin ang="5400000" scaled="0"/>
                      </a:gradFill>
                      <a:effectLst/>
                      <a:uLnTx/>
                      <a:uFillTx/>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Magenta</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Gray</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R:0 G:120 B:215</a:t>
                  </a: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a:ln>
                      <a:noFill/>
                    </a:ln>
                    <a:gradFill>
                      <a:gsLst>
                        <a:gs pos="2917">
                          <a:schemeClr val="tx1"/>
                        </a:gs>
                        <a:gs pos="30000">
                          <a:schemeClr val="tx1"/>
                        </a:gs>
                      </a:gsLst>
                      <a:lin ang="5400000" scaled="0"/>
                    </a:gradFill>
                    <a:effectLst/>
                    <a:uLnTx/>
                    <a:uFillTx/>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a:ln>
                      <a:noFill/>
                    </a:ln>
                    <a:gradFill>
                      <a:gsLst>
                        <a:gs pos="2917">
                          <a:schemeClr val="tx1"/>
                        </a:gs>
                        <a:gs pos="30000">
                          <a:schemeClr val="tx1"/>
                        </a:gs>
                      </a:gsLst>
                      <a:lin ang="5400000" scaled="0"/>
                    </a:gradFill>
                    <a:effectLst/>
                    <a:uLnTx/>
                    <a:uFillTx/>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18584">
                        <a:srgbClr val="FFFFFF"/>
                      </a:gs>
                      <a:gs pos="52000">
                        <a:srgbClr val="FFFFFF"/>
                      </a:gs>
                    </a:gsLst>
                    <a:lin ang="5400000" scaled="0"/>
                  </a:gradFill>
                  <a:effectLst/>
                  <a:uLnTx/>
                  <a:uFillTx/>
                  <a:latin typeface="+mn-lt"/>
                  <a:ea typeface="Segoe UI" pitchFamily="34" charset="0"/>
                  <a:cs typeface="Segoe UI" pitchFamily="34" charset="0"/>
                </a:rPr>
                <a:t>Mid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18584">
                        <a:srgbClr val="FFFFFF"/>
                      </a:gs>
                      <a:gs pos="52000">
                        <a:srgbClr val="FFFFFF"/>
                      </a:gs>
                    </a:gsLst>
                    <a:lin ang="5400000" scaled="0"/>
                  </a:gradFill>
                  <a:effectLst/>
                  <a:uLnTx/>
                  <a:uFillTx/>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Green</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66272">
                        <a:srgbClr val="000000"/>
                      </a:gs>
                      <a:gs pos="44000">
                        <a:srgbClr val="000000"/>
                      </a:gs>
                    </a:gsLst>
                    <a:lin ang="5400000" scaled="1"/>
                  </a:gradFill>
                  <a:effectLst/>
                  <a:uLnTx/>
                  <a:uFillTx/>
                  <a:latin typeface="+mn-lt"/>
                  <a:ea typeface="Segoe UI" pitchFamily="34" charset="0"/>
                  <a:cs typeface="Segoe UI" pitchFamily="34" charset="0"/>
                </a:rPr>
                <a:t>Light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66272">
                        <a:srgbClr val="000000"/>
                      </a:gs>
                      <a:gs pos="44000">
                        <a:srgbClr val="000000"/>
                      </a:gs>
                    </a:gsLst>
                    <a:lin ang="5400000" scaled="1"/>
                  </a:gradFill>
                  <a:effectLst/>
                  <a:uLnTx/>
                  <a:uFillTx/>
                  <a:ea typeface="Segoe UI" pitchFamily="34" charset="0"/>
                  <a:cs typeface="Segoe UI" pitchFamily="34" charset="0"/>
                </a:rPr>
                <a:t>R:0 G:188 B:242</a:t>
              </a:r>
            </a:p>
          </p:txBody>
        </p:sp>
      </p:grpSp>
    </p:spTree>
    <p:extLst>
      <p:ext uri="{BB962C8B-B14F-4D97-AF65-F5344CB8AC3E}">
        <p14:creationId xmlns:p14="http://schemas.microsoft.com/office/powerpoint/2010/main" val="984961136"/>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500" advTm="10000">
        <p:fade thruBlk="1"/>
      </p:transition>
    </mc:Choice>
    <mc:Fallback xmlns="">
      <p:transition spd="slow" advTm="10000">
        <p:fade thruBlk="1"/>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00000">
                <a:srgbClr val="000000"/>
              </a:gs>
              <a:gs pos="1250">
                <a:srgbClr val="000000"/>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0408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32691"/>
            <a:ext cx="11653521" cy="1726819"/>
          </a:xfrm>
          <a:prstGeom prst="rect">
            <a:avLst/>
          </a:prstGeom>
        </p:spPr>
        <p:txBody>
          <a:bodyPr vert="horz" wrap="square" lIns="146304" tIns="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12289230" y="4474584"/>
            <a:ext cx="381197" cy="2383416"/>
            <a:chOff x="12475300" y="2695026"/>
            <a:chExt cx="666090" cy="4164697"/>
          </a:xfrm>
        </p:grpSpPr>
        <p:sp>
          <p:nvSpPr>
            <p:cNvPr id="5" name="Oval 4"/>
            <p:cNvSpPr/>
            <p:nvPr userDrawn="1"/>
          </p:nvSpPr>
          <p:spPr bwMode="auto">
            <a:xfrm flipH="1">
              <a:off x="12475300" y="4444330"/>
              <a:ext cx="666090" cy="666089"/>
            </a:xfrm>
            <a:prstGeom prst="ellipse">
              <a:avLst/>
            </a:prstGeom>
            <a:solidFill>
              <a:srgbClr val="0078D7"/>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Oval 5"/>
            <p:cNvSpPr/>
            <p:nvPr userDrawn="1"/>
          </p:nvSpPr>
          <p:spPr bwMode="auto">
            <a:xfrm flipH="1">
              <a:off x="12475300" y="5318982"/>
              <a:ext cx="666090" cy="666089"/>
            </a:xfrm>
            <a:prstGeom prst="ellipse">
              <a:avLst/>
            </a:prstGeom>
            <a:solidFill>
              <a:srgbClr val="EEEEEE"/>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p:cNvSpPr/>
            <p:nvPr userDrawn="1"/>
          </p:nvSpPr>
          <p:spPr bwMode="auto">
            <a:xfrm flipH="1">
              <a:off x="12475300" y="6193634"/>
              <a:ext cx="666090" cy="666089"/>
            </a:xfrm>
            <a:prstGeom prst="ellipse">
              <a:avLst/>
            </a:prstGeom>
            <a:solidFill>
              <a:srgbClr val="333333"/>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userDrawn="1"/>
          </p:nvSpPr>
          <p:spPr bwMode="auto">
            <a:xfrm flipH="1">
              <a:off x="12475300" y="3569678"/>
              <a:ext cx="666090" cy="666089"/>
            </a:xfrm>
            <a:prstGeom prst="ellipse">
              <a:avLst/>
            </a:prstGeom>
            <a:solidFill>
              <a:srgbClr val="D2D2D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userDrawn="1"/>
          </p:nvSpPr>
          <p:spPr bwMode="auto">
            <a:xfrm flipH="1">
              <a:off x="12475300" y="2695026"/>
              <a:ext cx="666090" cy="666089"/>
            </a:xfrm>
            <a:prstGeom prst="ellipse">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83768719"/>
      </p:ext>
    </p:extLst>
  </p:cSld>
  <p:clrMap bg1="lt1" tx1="dk1" bg2="lt2" tx2="dk2" accent1="accent1" accent2="accent2" accent3="accent3" accent4="accent4" accent5="accent5" accent6="accent6" hlink="hlink" folHlink="folHlink"/>
  <p:sldLayoutIdLst>
    <p:sldLayoutId id="2147483717" r:id="rId1"/>
    <p:sldLayoutId id="2147483832" r:id="rId2"/>
    <p:sldLayoutId id="2147483835" r:id="rId3"/>
  </p:sldLayoutIdLst>
  <p:transition>
    <p:fade/>
  </p:transition>
  <p:txStyles>
    <p:titleStyle>
      <a:lvl1pPr algn="l" defTabSz="914192" rtl="0" eaLnBrk="1" latinLnBrk="0" hangingPunct="1">
        <a:lnSpc>
          <a:spcPct val="90000"/>
        </a:lnSpc>
        <a:spcBef>
          <a:spcPct val="0"/>
        </a:spcBef>
        <a:buNone/>
        <a:defRPr lang="en-US" sz="48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200" kern="1200" spc="0" baseline="0">
          <a:solidFill>
            <a:schemeClr val="tx2"/>
          </a:solidFill>
          <a:latin typeface="+mj-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68">
          <p15:clr>
            <a:srgbClr val="C35EA4"/>
          </p15:clr>
        </p15:guide>
        <p15:guide id="17" pos="7512">
          <p15:clr>
            <a:srgbClr val="C35EA4"/>
          </p15:clr>
        </p15:guide>
        <p15:guide id="25" orient="horz" pos="168">
          <p15:clr>
            <a:srgbClr val="C35EA4"/>
          </p15:clr>
        </p15:guide>
        <p15:guide id="26" orient="horz" pos="4152">
          <p15:clr>
            <a:srgbClr val="C35EA4"/>
          </p15:clr>
        </p15:guide>
        <p15:guide id="27" pos="3840">
          <p15:clr>
            <a:srgbClr val="C35EA4"/>
          </p15:clr>
        </p15:guide>
        <p15:guide id="28" orient="horz" pos="864">
          <p15:clr>
            <a:srgbClr val="C35EA4"/>
          </p15:clr>
        </p15:guide>
        <p15:guide id="29" orient="horz" pos="1056">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191285278"/>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spd="slow" p14:dur="1500" advTm="10000">
        <p:fade thruBlk="1"/>
      </p:transition>
    </mc:Choice>
    <mc:Fallback xmlns="">
      <p:transition spd="slow" advTm="10000">
        <p:fade thruBlk="1"/>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72691" marR="0" lvl="1" indent="-236546"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370906" y="-217"/>
            <a:ext cx="935477" cy="5654620"/>
            <a:chOff x="12618967" y="-221"/>
            <a:chExt cx="954235" cy="5767188"/>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039091584"/>
      </p:ext>
    </p:extLst>
  </p:cSld>
  <p:clrMap bg1="dk1" tx1="lt1" bg2="dk2" tx2="lt2" accent1="accent1" accent2="accent2" accent3="accent3" accent4="accent4" accent5="accent5" accent6="accent6" hlink="hlink" folHlink="folHlink"/>
  <p:sldLayoutIdLst>
    <p:sldLayoutId id="2147483724"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557534303"/>
      </p:ext>
    </p:extLst>
  </p:cSld>
  <p:clrMap bg1="lt1" tx1="dk1" bg2="lt2" tx2="dk2" accent1="accent1" accent2="accent2" accent3="accent3" accent4="accent4" accent5="accent5" accent6="accent6" hlink="hlink" folHlink="folHlink"/>
  <p:sldLayoutIdLst>
    <p:sldLayoutId id="2147483726"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367"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dirty="0"/>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dirty="0"/>
          </a:p>
        </p:txBody>
      </p:sp>
    </p:spTree>
    <p:extLst>
      <p:ext uri="{BB962C8B-B14F-4D97-AF65-F5344CB8AC3E}">
        <p14:creationId xmlns:p14="http://schemas.microsoft.com/office/powerpoint/2010/main" val="1380948792"/>
      </p:ext>
    </p:extLst>
  </p:cSld>
  <p:clrMap bg1="lt1" tx1="dk1" bg2="lt2" tx2="dk2" accent1="accent1" accent2="accent2" accent3="accent3" accent4="accent4" accent5="accent5" accent6="accent6" hlink="hlink" folHlink="folHlink"/>
  <p:sldLayoutIdLst>
    <p:sldLayoutId id="2147483729" r:id="rId1"/>
  </p:sldLayoutIdLst>
  <p:transition spd="slow">
    <p:cover/>
  </p:transition>
  <p:hf sldNum="0" hd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367"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pPr defTabSz="914367"/>
            <a:fld id="{27258FFF-F925-446B-8502-81C933981705}" type="slidenum">
              <a:rPr lang="en-US" smtClean="0">
                <a:gradFill>
                  <a:gsLst>
                    <a:gs pos="2239">
                      <a:srgbClr val="505050"/>
                    </a:gs>
                    <a:gs pos="11940">
                      <a:srgbClr val="505050"/>
                    </a:gs>
                  </a:gsLst>
                  <a:lin ang="5400000" scaled="0"/>
                </a:gradFill>
              </a:rPr>
              <a:pPr defTabSz="914367"/>
              <a:t>‹#›</a:t>
            </a:fld>
            <a:endParaRPr lang="en-US">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73692670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500" advTm="10000">
        <p:fade thruBlk="1"/>
      </p:transition>
    </mc:Choice>
    <mc:Fallback xmlns="">
      <p:transition spd="slow" advTm="10000">
        <p:fade thruBlk="1"/>
      </p:transition>
    </mc:Fallback>
  </mc:AlternateContent>
  <p:hf sldNum="0" hd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6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74.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g"/><Relationship Id="rId9" Type="http://schemas.openxmlformats.org/officeDocument/2006/relationships/image" Target="../media/image6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91.xml"/><Relationship Id="rId5" Type="http://schemas.openxmlformats.org/officeDocument/2006/relationships/image" Target="../media/image69.emf"/><Relationship Id="rId4" Type="http://schemas.openxmlformats.org/officeDocument/2006/relationships/image" Target="../media/image6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4.xml"/><Relationship Id="rId1" Type="http://schemas.openxmlformats.org/officeDocument/2006/relationships/slideLayout" Target="../slideLayouts/slideLayout141.xml"/><Relationship Id="rId5" Type="http://schemas.openxmlformats.org/officeDocument/2006/relationships/image" Target="../media/image81.png"/><Relationship Id="rId4" Type="http://schemas.openxmlformats.org/officeDocument/2006/relationships/image" Target="../media/image8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57.xml"/></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12.emf"/><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hart" Target="../charts/chart1.xml"/><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slideLayout" Target="../slideLayouts/slideLayout5.xml"/><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tags" Target="../tags/tag2.xml"/><Relationship Id="rId16" Type="http://schemas.openxmlformats.org/officeDocument/2006/relationships/image" Target="../media/image45.jpeg"/><Relationship Id="rId20" Type="http://schemas.openxmlformats.org/officeDocument/2006/relationships/image" Target="../media/image48.png"/><Relationship Id="rId1" Type="http://schemas.openxmlformats.org/officeDocument/2006/relationships/vmlDrawing" Target="../drawings/vmlDrawing2.vml"/><Relationship Id="rId6" Type="http://schemas.openxmlformats.org/officeDocument/2006/relationships/image" Target="../media/image37.emf"/><Relationship Id="rId11" Type="http://schemas.openxmlformats.org/officeDocument/2006/relationships/image" Target="../media/image41.jpeg"/><Relationship Id="rId5" Type="http://schemas.openxmlformats.org/officeDocument/2006/relationships/oleObject" Target="../embeddings/oleObject2.bin"/><Relationship Id="rId15" Type="http://schemas.openxmlformats.org/officeDocument/2006/relationships/image" Target="../media/image44.jpeg"/><Relationship Id="rId10" Type="http://schemas.openxmlformats.org/officeDocument/2006/relationships/image" Target="../media/image40.jpeg"/><Relationship Id="rId19" Type="http://schemas.openxmlformats.org/officeDocument/2006/relationships/image" Target="../media/image47.jpeg"/><Relationship Id="rId4" Type="http://schemas.openxmlformats.org/officeDocument/2006/relationships/notesSlide" Target="../notesSlides/notesSlide7.xml"/><Relationship Id="rId9" Type="http://schemas.openxmlformats.org/officeDocument/2006/relationships/image" Target="../media/image39.png"/><Relationship Id="rId1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57461" y="2680321"/>
            <a:ext cx="7440339" cy="1497357"/>
          </a:xfrm>
          <a:prstGeom prst="rect">
            <a:avLst/>
          </a:prstGeom>
        </p:spPr>
        <p:txBody>
          <a:bodyPr vert="horz" wrap="square" lIns="143428" tIns="89642" rIns="143428" bIns="89642" rtlCol="0" anchor="t">
            <a:sp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r>
              <a:rPr lang="en-US" sz="4800" spc="-100" dirty="0">
                <a:solidFill>
                  <a:schemeClr val="tx1"/>
                </a:solidFill>
                <a:latin typeface="Segoe UI Semibold" panose="020B0702040204020203" pitchFamily="34" charset="0"/>
                <a:cs typeface="Segoe UI Semibold" panose="020B0702040204020203" pitchFamily="34" charset="0"/>
              </a:rPr>
              <a:t>Microsoft Azure IaaS </a:t>
            </a:r>
            <a:br>
              <a:rPr lang="en-US" sz="4704" spc="-100" dirty="0">
                <a:solidFill>
                  <a:schemeClr val="tx1"/>
                </a:solidFill>
                <a:latin typeface="Segoe UI Semibold" panose="020B0702040204020203" pitchFamily="34" charset="0"/>
                <a:cs typeface="Segoe UI Semibold" panose="020B0702040204020203" pitchFamily="34" charset="0"/>
              </a:rPr>
            </a:br>
            <a:endParaRPr lang="en-US" sz="4704" spc="-39" dirty="0">
              <a:solidFill>
                <a:schemeClr val="tx1"/>
              </a:solidFill>
              <a:latin typeface="Segoe UI Semibold" panose="020B0702040204020203" pitchFamily="34" charset="0"/>
              <a:cs typeface="Segoe UI Semibold" panose="020B0702040204020203" pitchFamily="34" charset="0"/>
            </a:endParaRPr>
          </a:p>
        </p:txBody>
      </p:sp>
      <p:sp>
        <p:nvSpPr>
          <p:cNvPr id="6" name="Title 2"/>
          <p:cNvSpPr txBox="1">
            <a:spLocks/>
          </p:cNvSpPr>
          <p:nvPr/>
        </p:nvSpPr>
        <p:spPr>
          <a:xfrm>
            <a:off x="357461" y="5385878"/>
            <a:ext cx="5373881" cy="1049991"/>
          </a:xfrm>
          <a:prstGeom prst="rect">
            <a:avLst/>
          </a:prstGeom>
        </p:spPr>
        <p:txBody>
          <a:bodyPr vert="horz" wrap="square" lIns="143428" tIns="89642" rIns="143428" bIns="89642" rtlCol="0" anchor="t">
            <a:sp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r>
              <a:rPr lang="en-US" sz="3137" spc="-29" dirty="0">
                <a:solidFill>
                  <a:schemeClr val="tx1"/>
                </a:solidFill>
              </a:rPr>
              <a:t>Matt Hester</a:t>
            </a:r>
          </a:p>
          <a:p>
            <a:pPr defTabSz="914192"/>
            <a:r>
              <a:rPr lang="en-US" sz="3137" spc="-29" dirty="0">
                <a:solidFill>
                  <a:schemeClr val="tx1"/>
                </a:solidFill>
              </a:rPr>
              <a:t>Jeff Wagner</a:t>
            </a:r>
          </a:p>
        </p:txBody>
      </p:sp>
    </p:spTree>
    <p:extLst>
      <p:ext uri="{BB962C8B-B14F-4D97-AF65-F5344CB8AC3E}">
        <p14:creationId xmlns:p14="http://schemas.microsoft.com/office/powerpoint/2010/main" val="2915382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a:bodyPr>
          <a:lstStyle/>
          <a:p>
            <a:pPr algn="ctr"/>
            <a:r>
              <a:rPr lang="en-US" b="1" dirty="0"/>
              <a:t>In general, do we cool our Azure Data Centers?</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741405" y="3602038"/>
            <a:ext cx="11022227" cy="2813752"/>
          </a:xfrm>
        </p:spPr>
        <p:txBody>
          <a:bodyPr>
            <a:normAutofit fontScale="40000" lnSpcReduction="20000"/>
          </a:bodyPr>
          <a:lstStyle/>
          <a:p>
            <a:pPr algn="ctr"/>
            <a:r>
              <a:rPr lang="en-US" sz="37800" b="1" dirty="0">
                <a:effectLst>
                  <a:outerShdw blurRad="38100" dist="38100" dir="2700000" algn="tl">
                    <a:srgbClr val="000000">
                      <a:alpha val="43137"/>
                    </a:srgbClr>
                  </a:outerShdw>
                </a:effectLst>
              </a:rPr>
              <a:t>No! </a:t>
            </a:r>
          </a:p>
          <a:p>
            <a:pPr algn="ctr"/>
            <a:r>
              <a:rPr lang="en-US" sz="7300" b="1" dirty="0">
                <a:effectLst>
                  <a:outerShdw blurRad="38100" dist="38100" dir="2700000" algn="tl">
                    <a:srgbClr val="000000">
                      <a:alpha val="43137"/>
                    </a:srgbClr>
                  </a:outerShdw>
                </a:effectLst>
              </a:rPr>
              <a:t>http://www.datacenterknowledge.com/archives/2016/09/27/latest-microsoft-data-center-design-gets-close-to-unity-pue</a:t>
            </a:r>
          </a:p>
        </p:txBody>
      </p:sp>
    </p:spTree>
    <p:extLst>
      <p:ext uri="{BB962C8B-B14F-4D97-AF65-F5344CB8AC3E}">
        <p14:creationId xmlns:p14="http://schemas.microsoft.com/office/powerpoint/2010/main" val="11929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a:bodyPr>
          <a:lstStyle/>
          <a:p>
            <a:pPr algn="ctr"/>
            <a:r>
              <a:rPr lang="en-US" b="1" dirty="0"/>
              <a:t>What percentage of </a:t>
            </a:r>
            <a:r>
              <a:rPr lang="en-US" b="1" u="sng" dirty="0"/>
              <a:t>new</a:t>
            </a:r>
            <a:r>
              <a:rPr lang="en-US" b="1" dirty="0"/>
              <a:t> workloads in Azure are Linux?</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741405" y="3602038"/>
            <a:ext cx="11022227" cy="2813752"/>
          </a:xfrm>
        </p:spPr>
        <p:txBody>
          <a:bodyPr>
            <a:normAutofit fontScale="55000" lnSpcReduction="20000"/>
          </a:bodyPr>
          <a:lstStyle/>
          <a:p>
            <a:pPr algn="ctr"/>
            <a:r>
              <a:rPr lang="en-US" sz="14900" b="1" dirty="0">
                <a:effectLst>
                  <a:outerShdw blurRad="38100" dist="38100" dir="2700000" algn="tl">
                    <a:srgbClr val="000000">
                      <a:alpha val="43137"/>
                    </a:srgbClr>
                  </a:outerShdw>
                </a:effectLst>
              </a:rPr>
              <a:t>50+%</a:t>
            </a:r>
          </a:p>
          <a:p>
            <a:pPr algn="ctr"/>
            <a:r>
              <a:rPr lang="en-US" sz="9000" b="1" dirty="0">
                <a:effectLst>
                  <a:outerShdw blurRad="38100" dist="38100" dir="2700000" algn="tl">
                    <a:srgbClr val="000000">
                      <a:alpha val="43137"/>
                    </a:srgbClr>
                  </a:outerShdw>
                </a:effectLst>
              </a:rPr>
              <a:t>30% of the workloads run Linux today, and growing 2x compared to Windows</a:t>
            </a:r>
          </a:p>
        </p:txBody>
      </p:sp>
    </p:spTree>
    <p:extLst>
      <p:ext uri="{BB962C8B-B14F-4D97-AF65-F5344CB8AC3E}">
        <p14:creationId xmlns:p14="http://schemas.microsoft.com/office/powerpoint/2010/main" val="311731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Rectangle 481">
            <a:extLst>
              <a:ext uri="{FF2B5EF4-FFF2-40B4-BE49-F238E27FC236}">
                <a16:creationId xmlns:a16="http://schemas.microsoft.com/office/drawing/2014/main" id="{0466FBA7-F31E-4B5B-A64A-D65EF131FB46}"/>
              </a:ext>
            </a:extLst>
          </p:cNvPr>
          <p:cNvSpPr/>
          <p:nvPr/>
        </p:nvSpPr>
        <p:spPr bwMode="auto">
          <a:xfrm>
            <a:off x="5652917" y="2918668"/>
            <a:ext cx="6157542" cy="163620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3" name="Rectangle 482">
            <a:extLst>
              <a:ext uri="{FF2B5EF4-FFF2-40B4-BE49-F238E27FC236}">
                <a16:creationId xmlns:a16="http://schemas.microsoft.com/office/drawing/2014/main" id="{95543FE9-3C50-4BE9-8A25-60B1B6ABE1BA}"/>
              </a:ext>
            </a:extLst>
          </p:cNvPr>
          <p:cNvSpPr/>
          <p:nvPr/>
        </p:nvSpPr>
        <p:spPr bwMode="auto">
          <a:xfrm>
            <a:off x="398871" y="2918668"/>
            <a:ext cx="5136616" cy="163620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1" name="Rectangle 480">
            <a:extLst>
              <a:ext uri="{FF2B5EF4-FFF2-40B4-BE49-F238E27FC236}">
                <a16:creationId xmlns:a16="http://schemas.microsoft.com/office/drawing/2014/main" id="{6A6811E1-D500-456C-B97A-B2323FB073D8}"/>
              </a:ext>
            </a:extLst>
          </p:cNvPr>
          <p:cNvSpPr/>
          <p:nvPr/>
        </p:nvSpPr>
        <p:spPr bwMode="auto">
          <a:xfrm>
            <a:off x="5647788" y="1362243"/>
            <a:ext cx="6157542" cy="1484867"/>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29" name="Rectangle 328">
            <a:extLst>
              <a:ext uri="{FF2B5EF4-FFF2-40B4-BE49-F238E27FC236}">
                <a16:creationId xmlns:a16="http://schemas.microsoft.com/office/drawing/2014/main" id="{2A30E861-CB8A-4C77-91FD-49C59C7389B8}"/>
              </a:ext>
            </a:extLst>
          </p:cNvPr>
          <p:cNvSpPr/>
          <p:nvPr/>
        </p:nvSpPr>
        <p:spPr bwMode="auto">
          <a:xfrm>
            <a:off x="401762" y="1344837"/>
            <a:ext cx="5136616" cy="1484867"/>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0218" name="Rectangle 42"/>
          <p:cNvSpPr>
            <a:spLocks/>
          </p:cNvSpPr>
          <p:nvPr/>
        </p:nvSpPr>
        <p:spPr bwMode="auto">
          <a:xfrm>
            <a:off x="1979999" y="750475"/>
            <a:ext cx="8232004" cy="794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457112">
              <a:lnSpc>
                <a:spcPct val="90000"/>
              </a:lnSpc>
              <a:defRPr/>
            </a:pPr>
            <a:endParaRPr lang="en-US" sz="2953" dirty="0">
              <a:solidFill>
                <a:srgbClr val="C40022"/>
              </a:solidFill>
              <a:latin typeface="Arial Bold" panose="020B0704020202020204" pitchFamily="34" charset="0"/>
              <a:cs typeface="Arial Bold" panose="020B0704020202020204" pitchFamily="34" charset="0"/>
              <a:sym typeface="Arial Bold" panose="020B0704020202020204" pitchFamily="34" charset="0"/>
            </a:endParaRPr>
          </a:p>
        </p:txBody>
      </p:sp>
      <p:sp>
        <p:nvSpPr>
          <p:cNvPr id="3" name="Title 2"/>
          <p:cNvSpPr>
            <a:spLocks noGrp="1"/>
          </p:cNvSpPr>
          <p:nvPr>
            <p:ph type="title"/>
          </p:nvPr>
        </p:nvSpPr>
        <p:spPr/>
        <p:txBody>
          <a:bodyPr/>
          <a:lstStyle/>
          <a:p>
            <a:r>
              <a:rPr lang="en-US" dirty="0">
                <a:sym typeface="Arial Bold" panose="020B0704020202020204" pitchFamily="34" charset="0"/>
              </a:rPr>
              <a:t>Azure + Open Source Momentum</a:t>
            </a:r>
            <a:endParaRPr lang="en-US" dirty="0"/>
          </a:p>
        </p:txBody>
      </p:sp>
      <p:sp>
        <p:nvSpPr>
          <p:cNvPr id="62" name="TextBox 61"/>
          <p:cNvSpPr txBox="1"/>
          <p:nvPr/>
        </p:nvSpPr>
        <p:spPr>
          <a:xfrm>
            <a:off x="5909405" y="3211010"/>
            <a:ext cx="2930800" cy="977593"/>
          </a:xfrm>
          <a:prstGeom prst="rect">
            <a:avLst/>
          </a:prstGeom>
        </p:spPr>
        <p:txBody>
          <a:bodyPr wrap="square" lIns="0" tIns="0" rIns="0" bIns="0" rtlCol="0">
            <a:spAutoFit/>
          </a:bodyPr>
          <a:lstStyle/>
          <a:p>
            <a:pPr defTabSz="457112">
              <a:lnSpc>
                <a:spcPct val="90000"/>
              </a:lnSpc>
              <a:spcBef>
                <a:spcPts val="588"/>
              </a:spcBef>
              <a:spcAft>
                <a:spcPts val="1800"/>
              </a:spcAft>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~60% of 3</a:t>
            </a:r>
            <a:r>
              <a:rPr lang="en-US" sz="2353" baseline="30000" dirty="0">
                <a:gradFill>
                  <a:gsLst>
                    <a:gs pos="61272">
                      <a:srgbClr val="0078D7"/>
                    </a:gs>
                    <a:gs pos="47000">
                      <a:srgbClr val="0078D7"/>
                    </a:gs>
                  </a:gsLst>
                  <a:lin ang="5400000" scaled="0"/>
                </a:gradFill>
                <a:latin typeface="Segoe UI Semilight"/>
                <a:cs typeface="Segoe UI Light" panose="020B0502040204020203" pitchFamily="34" charset="0"/>
              </a:rPr>
              <a:t>rd</a:t>
            </a: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 party Azure Marketplace images are OSS</a:t>
            </a:r>
          </a:p>
        </p:txBody>
      </p:sp>
      <p:sp>
        <p:nvSpPr>
          <p:cNvPr id="64" name="TextBox 63"/>
          <p:cNvSpPr txBox="1"/>
          <p:nvPr/>
        </p:nvSpPr>
        <p:spPr>
          <a:xfrm>
            <a:off x="684292" y="1688797"/>
            <a:ext cx="3467814" cy="651728"/>
          </a:xfrm>
          <a:prstGeom prst="rect">
            <a:avLst/>
          </a:prstGeom>
        </p:spPr>
        <p:txBody>
          <a:bodyPr wrap="square" lIns="0" tIns="0" rIns="0" bIns="0" rtlCol="0">
            <a:spAutoFit/>
          </a:bodyPr>
          <a:lstStyle/>
          <a:p>
            <a:pPr defTabSz="457112">
              <a:lnSpc>
                <a:spcPct val="90000"/>
              </a:lnSpc>
              <a:spcBef>
                <a:spcPts val="588"/>
              </a:spcBef>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Azure is a strong platform for Open Source</a:t>
            </a:r>
          </a:p>
        </p:txBody>
      </p:sp>
      <p:sp>
        <p:nvSpPr>
          <p:cNvPr id="86" name="Rectangle 85"/>
          <p:cNvSpPr/>
          <p:nvPr/>
        </p:nvSpPr>
        <p:spPr>
          <a:xfrm>
            <a:off x="5828672" y="1669459"/>
            <a:ext cx="2254966" cy="742246"/>
          </a:xfrm>
          <a:prstGeom prst="rect">
            <a:avLst/>
          </a:prstGeom>
        </p:spPr>
        <p:txBody>
          <a:bodyPr wrap="square">
            <a:spAutoFit/>
          </a:bodyPr>
          <a:lstStyle/>
          <a:p>
            <a:pPr defTabSz="914367">
              <a:lnSpc>
                <a:spcPct val="90000"/>
              </a:lnSpc>
              <a:spcAft>
                <a:spcPts val="588"/>
              </a:spcAft>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1 in 3 VMs on Azure are Linux</a:t>
            </a:r>
          </a:p>
        </p:txBody>
      </p:sp>
      <p:sp>
        <p:nvSpPr>
          <p:cNvPr id="314" name="Rectangle 313"/>
          <p:cNvSpPr/>
          <p:nvPr/>
        </p:nvSpPr>
        <p:spPr>
          <a:xfrm>
            <a:off x="671199" y="3081926"/>
            <a:ext cx="2605149" cy="1395767"/>
          </a:xfrm>
          <a:prstGeom prst="rect">
            <a:avLst/>
          </a:prstGeom>
        </p:spPr>
        <p:txBody>
          <a:bodyPr wrap="square" lIns="0" rIns="0">
            <a:spAutoFit/>
          </a:bodyPr>
          <a:lstStyle/>
          <a:p>
            <a:pPr defTabSz="914367">
              <a:lnSpc>
                <a:spcPct val="90000"/>
              </a:lnSpc>
              <a:spcAft>
                <a:spcPts val="588"/>
              </a:spcAft>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Linux VMs are growing at ~2 times Windows VMs today</a:t>
            </a:r>
          </a:p>
        </p:txBody>
      </p:sp>
      <p:grpSp>
        <p:nvGrpSpPr>
          <p:cNvPr id="330" name="Group 329">
            <a:extLst>
              <a:ext uri="{FF2B5EF4-FFF2-40B4-BE49-F238E27FC236}">
                <a16:creationId xmlns:a16="http://schemas.microsoft.com/office/drawing/2014/main" id="{A042AC89-82B7-4397-A4D1-1AE7AF3CBD73}"/>
              </a:ext>
            </a:extLst>
          </p:cNvPr>
          <p:cNvGrpSpPr/>
          <p:nvPr/>
        </p:nvGrpSpPr>
        <p:grpSpPr>
          <a:xfrm>
            <a:off x="9356921" y="1744311"/>
            <a:ext cx="2109789" cy="569755"/>
            <a:chOff x="2942457" y="3451166"/>
            <a:chExt cx="2563807" cy="692364"/>
          </a:xfrm>
        </p:grpSpPr>
        <p:grpSp>
          <p:nvGrpSpPr>
            <p:cNvPr id="294" name="Group 8">
              <a:extLst>
                <a:ext uri="{FF2B5EF4-FFF2-40B4-BE49-F238E27FC236}">
                  <a16:creationId xmlns:a16="http://schemas.microsoft.com/office/drawing/2014/main" id="{50858ADD-C83A-4B00-8F8E-E8847E074F12}"/>
                </a:ext>
              </a:extLst>
            </p:cNvPr>
            <p:cNvGrpSpPr>
              <a:grpSpLocks noChangeAspect="1"/>
            </p:cNvGrpSpPr>
            <p:nvPr/>
          </p:nvGrpSpPr>
          <p:grpSpPr bwMode="auto">
            <a:xfrm>
              <a:off x="2942457" y="3451166"/>
              <a:ext cx="430207" cy="692364"/>
              <a:chOff x="2093" y="-527"/>
              <a:chExt cx="192" cy="309"/>
            </a:xfrm>
          </p:grpSpPr>
          <p:sp>
            <p:nvSpPr>
              <p:cNvPr id="296" name="Rectangle 9">
                <a:extLst>
                  <a:ext uri="{FF2B5EF4-FFF2-40B4-BE49-F238E27FC236}">
                    <a16:creationId xmlns:a16="http://schemas.microsoft.com/office/drawing/2014/main" id="{A733EE12-2E4C-4EFF-8888-6D65624C0C25}"/>
                  </a:ext>
                </a:extLst>
              </p:cNvPr>
              <p:cNvSpPr>
                <a:spLocks noChangeArrowheads="1"/>
              </p:cNvSpPr>
              <p:nvPr/>
            </p:nvSpPr>
            <p:spPr bwMode="auto">
              <a:xfrm>
                <a:off x="2115" y="-527"/>
                <a:ext cx="170" cy="30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7" name="Rectangle 10">
                <a:extLst>
                  <a:ext uri="{FF2B5EF4-FFF2-40B4-BE49-F238E27FC236}">
                    <a16:creationId xmlns:a16="http://schemas.microsoft.com/office/drawing/2014/main" id="{904BF696-FC6F-4113-A291-68E864BB59BD}"/>
                  </a:ext>
                </a:extLst>
              </p:cNvPr>
              <p:cNvSpPr>
                <a:spLocks noChangeArrowheads="1"/>
              </p:cNvSpPr>
              <p:nvPr/>
            </p:nvSpPr>
            <p:spPr bwMode="auto">
              <a:xfrm>
                <a:off x="2140" y="-504"/>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8" name="Rectangle 11">
                <a:extLst>
                  <a:ext uri="{FF2B5EF4-FFF2-40B4-BE49-F238E27FC236}">
                    <a16:creationId xmlns:a16="http://schemas.microsoft.com/office/drawing/2014/main" id="{0BC15B5C-0E12-484F-B549-CAFEEAF2FED0}"/>
                  </a:ext>
                </a:extLst>
              </p:cNvPr>
              <p:cNvSpPr>
                <a:spLocks noChangeArrowheads="1"/>
              </p:cNvSpPr>
              <p:nvPr/>
            </p:nvSpPr>
            <p:spPr bwMode="auto">
              <a:xfrm>
                <a:off x="2140" y="-438"/>
                <a:ext cx="120" cy="31"/>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9" name="Rectangle 12">
                <a:extLst>
                  <a:ext uri="{FF2B5EF4-FFF2-40B4-BE49-F238E27FC236}">
                    <a16:creationId xmlns:a16="http://schemas.microsoft.com/office/drawing/2014/main" id="{6FBB9787-9879-4222-BD77-9399726A287F}"/>
                  </a:ext>
                </a:extLst>
              </p:cNvPr>
              <p:cNvSpPr>
                <a:spLocks noChangeArrowheads="1"/>
              </p:cNvSpPr>
              <p:nvPr/>
            </p:nvSpPr>
            <p:spPr bwMode="auto">
              <a:xfrm>
                <a:off x="2140" y="-373"/>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0" name="Freeform 13">
                <a:extLst>
                  <a:ext uri="{FF2B5EF4-FFF2-40B4-BE49-F238E27FC236}">
                    <a16:creationId xmlns:a16="http://schemas.microsoft.com/office/drawing/2014/main" id="{9AB42D15-5ADD-4CED-8DD3-5237F2DD1E41}"/>
                  </a:ext>
                </a:extLst>
              </p:cNvPr>
              <p:cNvSpPr>
                <a:spLocks/>
              </p:cNvSpPr>
              <p:nvPr/>
            </p:nvSpPr>
            <p:spPr bwMode="auto">
              <a:xfrm>
                <a:off x="2093" y="-489"/>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1" name="Freeform 14">
                <a:extLst>
                  <a:ext uri="{FF2B5EF4-FFF2-40B4-BE49-F238E27FC236}">
                    <a16:creationId xmlns:a16="http://schemas.microsoft.com/office/drawing/2014/main" id="{2B85338E-DA6D-44F7-84EB-B91E06FF5FBE}"/>
                  </a:ext>
                </a:extLst>
              </p:cNvPr>
              <p:cNvSpPr>
                <a:spLocks/>
              </p:cNvSpPr>
              <p:nvPr/>
            </p:nvSpPr>
            <p:spPr bwMode="auto">
              <a:xfrm>
                <a:off x="2093" y="-377"/>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2" name="Oval 15">
                <a:extLst>
                  <a:ext uri="{FF2B5EF4-FFF2-40B4-BE49-F238E27FC236}">
                    <a16:creationId xmlns:a16="http://schemas.microsoft.com/office/drawing/2014/main" id="{E8C579DE-FFCF-40F1-BB38-1C2E184C38FC}"/>
                  </a:ext>
                </a:extLst>
              </p:cNvPr>
              <p:cNvSpPr>
                <a:spLocks noChangeArrowheads="1"/>
              </p:cNvSpPr>
              <p:nvPr/>
            </p:nvSpPr>
            <p:spPr bwMode="auto">
              <a:xfrm>
                <a:off x="2140"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3" name="Oval 16">
                <a:extLst>
                  <a:ext uri="{FF2B5EF4-FFF2-40B4-BE49-F238E27FC236}">
                    <a16:creationId xmlns:a16="http://schemas.microsoft.com/office/drawing/2014/main" id="{8A776CA2-FCE3-412A-BB91-B8A34AFF71DD}"/>
                  </a:ext>
                </a:extLst>
              </p:cNvPr>
              <p:cNvSpPr>
                <a:spLocks noChangeArrowheads="1"/>
              </p:cNvSpPr>
              <p:nvPr/>
            </p:nvSpPr>
            <p:spPr bwMode="auto">
              <a:xfrm>
                <a:off x="2187"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4" name="Rectangle 17">
                <a:extLst>
                  <a:ext uri="{FF2B5EF4-FFF2-40B4-BE49-F238E27FC236}">
                    <a16:creationId xmlns:a16="http://schemas.microsoft.com/office/drawing/2014/main" id="{B003D158-0181-454F-9C51-D6E74E26D964}"/>
                  </a:ext>
                </a:extLst>
              </p:cNvPr>
              <p:cNvSpPr>
                <a:spLocks noChangeArrowheads="1"/>
              </p:cNvSpPr>
              <p:nvPr/>
            </p:nvSpPr>
            <p:spPr bwMode="auto">
              <a:xfrm>
                <a:off x="2236" y="-275"/>
                <a:ext cx="24" cy="23"/>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nvGrpSpPr>
            <p:cNvPr id="334" name="Group 8">
              <a:extLst>
                <a:ext uri="{FF2B5EF4-FFF2-40B4-BE49-F238E27FC236}">
                  <a16:creationId xmlns:a16="http://schemas.microsoft.com/office/drawing/2014/main" id="{DC1D05D3-B41B-479E-B7AC-3BA3B71B8DF2}"/>
                </a:ext>
              </a:extLst>
            </p:cNvPr>
            <p:cNvGrpSpPr>
              <a:grpSpLocks noChangeAspect="1"/>
            </p:cNvGrpSpPr>
            <p:nvPr/>
          </p:nvGrpSpPr>
          <p:grpSpPr bwMode="auto">
            <a:xfrm>
              <a:off x="3475857" y="3451166"/>
              <a:ext cx="430207" cy="692364"/>
              <a:chOff x="2093" y="-527"/>
              <a:chExt cx="192" cy="309"/>
            </a:xfrm>
          </p:grpSpPr>
          <p:sp>
            <p:nvSpPr>
              <p:cNvPr id="335" name="Rectangle 9">
                <a:extLst>
                  <a:ext uri="{FF2B5EF4-FFF2-40B4-BE49-F238E27FC236}">
                    <a16:creationId xmlns:a16="http://schemas.microsoft.com/office/drawing/2014/main" id="{F4C6831B-DB02-4A70-AF9E-B978EF366BCA}"/>
                  </a:ext>
                </a:extLst>
              </p:cNvPr>
              <p:cNvSpPr>
                <a:spLocks noChangeArrowheads="1"/>
              </p:cNvSpPr>
              <p:nvPr/>
            </p:nvSpPr>
            <p:spPr bwMode="auto">
              <a:xfrm>
                <a:off x="2115" y="-527"/>
                <a:ext cx="170" cy="30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36" name="Rectangle 10">
                <a:extLst>
                  <a:ext uri="{FF2B5EF4-FFF2-40B4-BE49-F238E27FC236}">
                    <a16:creationId xmlns:a16="http://schemas.microsoft.com/office/drawing/2014/main" id="{322D3153-DD7C-4CE2-8E62-8C9BB588AC50}"/>
                  </a:ext>
                </a:extLst>
              </p:cNvPr>
              <p:cNvSpPr>
                <a:spLocks noChangeArrowheads="1"/>
              </p:cNvSpPr>
              <p:nvPr/>
            </p:nvSpPr>
            <p:spPr bwMode="auto">
              <a:xfrm>
                <a:off x="2140" y="-504"/>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37" name="Rectangle 11">
                <a:extLst>
                  <a:ext uri="{FF2B5EF4-FFF2-40B4-BE49-F238E27FC236}">
                    <a16:creationId xmlns:a16="http://schemas.microsoft.com/office/drawing/2014/main" id="{8E684CCE-63B2-4B90-888D-0627C4DFBCBD}"/>
                  </a:ext>
                </a:extLst>
              </p:cNvPr>
              <p:cNvSpPr>
                <a:spLocks noChangeArrowheads="1"/>
              </p:cNvSpPr>
              <p:nvPr/>
            </p:nvSpPr>
            <p:spPr bwMode="auto">
              <a:xfrm>
                <a:off x="2140" y="-438"/>
                <a:ext cx="120" cy="31"/>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38" name="Rectangle 12">
                <a:extLst>
                  <a:ext uri="{FF2B5EF4-FFF2-40B4-BE49-F238E27FC236}">
                    <a16:creationId xmlns:a16="http://schemas.microsoft.com/office/drawing/2014/main" id="{34BCBA2E-4F15-44A1-A1A6-BAD11BE9CBB3}"/>
                  </a:ext>
                </a:extLst>
              </p:cNvPr>
              <p:cNvSpPr>
                <a:spLocks noChangeArrowheads="1"/>
              </p:cNvSpPr>
              <p:nvPr/>
            </p:nvSpPr>
            <p:spPr bwMode="auto">
              <a:xfrm>
                <a:off x="2140" y="-373"/>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39" name="Freeform 13">
                <a:extLst>
                  <a:ext uri="{FF2B5EF4-FFF2-40B4-BE49-F238E27FC236}">
                    <a16:creationId xmlns:a16="http://schemas.microsoft.com/office/drawing/2014/main" id="{45C16F4E-A77D-45B2-85B1-F33C01CB2C20}"/>
                  </a:ext>
                </a:extLst>
              </p:cNvPr>
              <p:cNvSpPr>
                <a:spLocks/>
              </p:cNvSpPr>
              <p:nvPr/>
            </p:nvSpPr>
            <p:spPr bwMode="auto">
              <a:xfrm>
                <a:off x="2093" y="-489"/>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0" name="Freeform 14">
                <a:extLst>
                  <a:ext uri="{FF2B5EF4-FFF2-40B4-BE49-F238E27FC236}">
                    <a16:creationId xmlns:a16="http://schemas.microsoft.com/office/drawing/2014/main" id="{D1978161-2E0F-4947-BDBF-E235707A1A3E}"/>
                  </a:ext>
                </a:extLst>
              </p:cNvPr>
              <p:cNvSpPr>
                <a:spLocks/>
              </p:cNvSpPr>
              <p:nvPr/>
            </p:nvSpPr>
            <p:spPr bwMode="auto">
              <a:xfrm>
                <a:off x="2093" y="-377"/>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1" name="Oval 15">
                <a:extLst>
                  <a:ext uri="{FF2B5EF4-FFF2-40B4-BE49-F238E27FC236}">
                    <a16:creationId xmlns:a16="http://schemas.microsoft.com/office/drawing/2014/main" id="{9D2606EF-ECF1-45DB-9B9B-3E3493A1824B}"/>
                  </a:ext>
                </a:extLst>
              </p:cNvPr>
              <p:cNvSpPr>
                <a:spLocks noChangeArrowheads="1"/>
              </p:cNvSpPr>
              <p:nvPr/>
            </p:nvSpPr>
            <p:spPr bwMode="auto">
              <a:xfrm>
                <a:off x="2140"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2" name="Oval 16">
                <a:extLst>
                  <a:ext uri="{FF2B5EF4-FFF2-40B4-BE49-F238E27FC236}">
                    <a16:creationId xmlns:a16="http://schemas.microsoft.com/office/drawing/2014/main" id="{0B61E4AD-91DF-4296-A518-932388A19C59}"/>
                  </a:ext>
                </a:extLst>
              </p:cNvPr>
              <p:cNvSpPr>
                <a:spLocks noChangeArrowheads="1"/>
              </p:cNvSpPr>
              <p:nvPr/>
            </p:nvSpPr>
            <p:spPr bwMode="auto">
              <a:xfrm>
                <a:off x="2187"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3" name="Rectangle 17">
                <a:extLst>
                  <a:ext uri="{FF2B5EF4-FFF2-40B4-BE49-F238E27FC236}">
                    <a16:creationId xmlns:a16="http://schemas.microsoft.com/office/drawing/2014/main" id="{E878AAA6-80D4-484F-941F-758B3A0B3255}"/>
                  </a:ext>
                </a:extLst>
              </p:cNvPr>
              <p:cNvSpPr>
                <a:spLocks noChangeArrowheads="1"/>
              </p:cNvSpPr>
              <p:nvPr/>
            </p:nvSpPr>
            <p:spPr bwMode="auto">
              <a:xfrm>
                <a:off x="2236" y="-275"/>
                <a:ext cx="24" cy="23"/>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nvGrpSpPr>
            <p:cNvPr id="344" name="Group 8">
              <a:extLst>
                <a:ext uri="{FF2B5EF4-FFF2-40B4-BE49-F238E27FC236}">
                  <a16:creationId xmlns:a16="http://schemas.microsoft.com/office/drawing/2014/main" id="{7F47692A-5888-450F-8AB4-03904088D327}"/>
                </a:ext>
              </a:extLst>
            </p:cNvPr>
            <p:cNvGrpSpPr>
              <a:grpSpLocks noChangeAspect="1"/>
            </p:cNvGrpSpPr>
            <p:nvPr/>
          </p:nvGrpSpPr>
          <p:grpSpPr bwMode="auto">
            <a:xfrm>
              <a:off x="4009257" y="3451166"/>
              <a:ext cx="430207" cy="692364"/>
              <a:chOff x="2093" y="-527"/>
              <a:chExt cx="192" cy="309"/>
            </a:xfrm>
          </p:grpSpPr>
          <p:sp>
            <p:nvSpPr>
              <p:cNvPr id="345" name="Rectangle 9">
                <a:extLst>
                  <a:ext uri="{FF2B5EF4-FFF2-40B4-BE49-F238E27FC236}">
                    <a16:creationId xmlns:a16="http://schemas.microsoft.com/office/drawing/2014/main" id="{CAE0E99B-FADC-4676-ABFD-B0711D74DEDA}"/>
                  </a:ext>
                </a:extLst>
              </p:cNvPr>
              <p:cNvSpPr>
                <a:spLocks noChangeArrowheads="1"/>
              </p:cNvSpPr>
              <p:nvPr/>
            </p:nvSpPr>
            <p:spPr bwMode="auto">
              <a:xfrm>
                <a:off x="2115" y="-527"/>
                <a:ext cx="170" cy="30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6" name="Rectangle 10">
                <a:extLst>
                  <a:ext uri="{FF2B5EF4-FFF2-40B4-BE49-F238E27FC236}">
                    <a16:creationId xmlns:a16="http://schemas.microsoft.com/office/drawing/2014/main" id="{7D097AFB-EC1A-4374-A2D5-3D727CA82B2B}"/>
                  </a:ext>
                </a:extLst>
              </p:cNvPr>
              <p:cNvSpPr>
                <a:spLocks noChangeArrowheads="1"/>
              </p:cNvSpPr>
              <p:nvPr/>
            </p:nvSpPr>
            <p:spPr bwMode="auto">
              <a:xfrm>
                <a:off x="2140" y="-504"/>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7" name="Rectangle 11">
                <a:extLst>
                  <a:ext uri="{FF2B5EF4-FFF2-40B4-BE49-F238E27FC236}">
                    <a16:creationId xmlns:a16="http://schemas.microsoft.com/office/drawing/2014/main" id="{E695BD0F-75C9-49E6-8573-6101C134F6DC}"/>
                  </a:ext>
                </a:extLst>
              </p:cNvPr>
              <p:cNvSpPr>
                <a:spLocks noChangeArrowheads="1"/>
              </p:cNvSpPr>
              <p:nvPr/>
            </p:nvSpPr>
            <p:spPr bwMode="auto">
              <a:xfrm>
                <a:off x="2140" y="-438"/>
                <a:ext cx="120" cy="31"/>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8" name="Rectangle 12">
                <a:extLst>
                  <a:ext uri="{FF2B5EF4-FFF2-40B4-BE49-F238E27FC236}">
                    <a16:creationId xmlns:a16="http://schemas.microsoft.com/office/drawing/2014/main" id="{8877583E-44BC-4FE4-AC1B-F8015B6A24D8}"/>
                  </a:ext>
                </a:extLst>
              </p:cNvPr>
              <p:cNvSpPr>
                <a:spLocks noChangeArrowheads="1"/>
              </p:cNvSpPr>
              <p:nvPr/>
            </p:nvSpPr>
            <p:spPr bwMode="auto">
              <a:xfrm>
                <a:off x="2140" y="-373"/>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49" name="Freeform 13">
                <a:extLst>
                  <a:ext uri="{FF2B5EF4-FFF2-40B4-BE49-F238E27FC236}">
                    <a16:creationId xmlns:a16="http://schemas.microsoft.com/office/drawing/2014/main" id="{6364A662-BE63-4D11-AA07-0B2E18E30B2E}"/>
                  </a:ext>
                </a:extLst>
              </p:cNvPr>
              <p:cNvSpPr>
                <a:spLocks/>
              </p:cNvSpPr>
              <p:nvPr/>
            </p:nvSpPr>
            <p:spPr bwMode="auto">
              <a:xfrm>
                <a:off x="2093" y="-489"/>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0" name="Freeform 14">
                <a:extLst>
                  <a:ext uri="{FF2B5EF4-FFF2-40B4-BE49-F238E27FC236}">
                    <a16:creationId xmlns:a16="http://schemas.microsoft.com/office/drawing/2014/main" id="{89A4E086-1FB6-41D4-9C63-83C776D58279}"/>
                  </a:ext>
                </a:extLst>
              </p:cNvPr>
              <p:cNvSpPr>
                <a:spLocks/>
              </p:cNvSpPr>
              <p:nvPr/>
            </p:nvSpPr>
            <p:spPr bwMode="auto">
              <a:xfrm>
                <a:off x="2093" y="-377"/>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1" name="Oval 15">
                <a:extLst>
                  <a:ext uri="{FF2B5EF4-FFF2-40B4-BE49-F238E27FC236}">
                    <a16:creationId xmlns:a16="http://schemas.microsoft.com/office/drawing/2014/main" id="{B83ACE44-628F-4C01-BBB4-E2C8A7977915}"/>
                  </a:ext>
                </a:extLst>
              </p:cNvPr>
              <p:cNvSpPr>
                <a:spLocks noChangeArrowheads="1"/>
              </p:cNvSpPr>
              <p:nvPr/>
            </p:nvSpPr>
            <p:spPr bwMode="auto">
              <a:xfrm>
                <a:off x="2140"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2" name="Oval 16">
                <a:extLst>
                  <a:ext uri="{FF2B5EF4-FFF2-40B4-BE49-F238E27FC236}">
                    <a16:creationId xmlns:a16="http://schemas.microsoft.com/office/drawing/2014/main" id="{ED90EC58-3E61-40BD-ABF7-F56C79134ABF}"/>
                  </a:ext>
                </a:extLst>
              </p:cNvPr>
              <p:cNvSpPr>
                <a:spLocks noChangeArrowheads="1"/>
              </p:cNvSpPr>
              <p:nvPr/>
            </p:nvSpPr>
            <p:spPr bwMode="auto">
              <a:xfrm>
                <a:off x="2187"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3" name="Rectangle 17">
                <a:extLst>
                  <a:ext uri="{FF2B5EF4-FFF2-40B4-BE49-F238E27FC236}">
                    <a16:creationId xmlns:a16="http://schemas.microsoft.com/office/drawing/2014/main" id="{91F7FE29-22D8-47B2-ADD0-631ED29CB06C}"/>
                  </a:ext>
                </a:extLst>
              </p:cNvPr>
              <p:cNvSpPr>
                <a:spLocks noChangeArrowheads="1"/>
              </p:cNvSpPr>
              <p:nvPr/>
            </p:nvSpPr>
            <p:spPr bwMode="auto">
              <a:xfrm>
                <a:off x="2236" y="-275"/>
                <a:ext cx="24" cy="23"/>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nvGrpSpPr>
            <p:cNvPr id="354" name="Group 8">
              <a:extLst>
                <a:ext uri="{FF2B5EF4-FFF2-40B4-BE49-F238E27FC236}">
                  <a16:creationId xmlns:a16="http://schemas.microsoft.com/office/drawing/2014/main" id="{94252A5C-90D6-4E1E-ABFC-26A310A3BF43}"/>
                </a:ext>
              </a:extLst>
            </p:cNvPr>
            <p:cNvGrpSpPr>
              <a:grpSpLocks noChangeAspect="1"/>
            </p:cNvGrpSpPr>
            <p:nvPr/>
          </p:nvGrpSpPr>
          <p:grpSpPr bwMode="auto">
            <a:xfrm>
              <a:off x="4542657" y="3451166"/>
              <a:ext cx="430207" cy="692364"/>
              <a:chOff x="2093" y="-527"/>
              <a:chExt cx="192" cy="309"/>
            </a:xfrm>
          </p:grpSpPr>
          <p:sp>
            <p:nvSpPr>
              <p:cNvPr id="355" name="Rectangle 9">
                <a:extLst>
                  <a:ext uri="{FF2B5EF4-FFF2-40B4-BE49-F238E27FC236}">
                    <a16:creationId xmlns:a16="http://schemas.microsoft.com/office/drawing/2014/main" id="{7588DFE3-1A84-4417-960B-61D7F178DCDF}"/>
                  </a:ext>
                </a:extLst>
              </p:cNvPr>
              <p:cNvSpPr>
                <a:spLocks noChangeArrowheads="1"/>
              </p:cNvSpPr>
              <p:nvPr/>
            </p:nvSpPr>
            <p:spPr bwMode="auto">
              <a:xfrm>
                <a:off x="2115" y="-527"/>
                <a:ext cx="170" cy="30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6" name="Rectangle 10">
                <a:extLst>
                  <a:ext uri="{FF2B5EF4-FFF2-40B4-BE49-F238E27FC236}">
                    <a16:creationId xmlns:a16="http://schemas.microsoft.com/office/drawing/2014/main" id="{19CE3A23-28AC-4B83-8638-C9D376D694FD}"/>
                  </a:ext>
                </a:extLst>
              </p:cNvPr>
              <p:cNvSpPr>
                <a:spLocks noChangeArrowheads="1"/>
              </p:cNvSpPr>
              <p:nvPr/>
            </p:nvSpPr>
            <p:spPr bwMode="auto">
              <a:xfrm>
                <a:off x="2140" y="-504"/>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7" name="Rectangle 11">
                <a:extLst>
                  <a:ext uri="{FF2B5EF4-FFF2-40B4-BE49-F238E27FC236}">
                    <a16:creationId xmlns:a16="http://schemas.microsoft.com/office/drawing/2014/main" id="{09587804-58E0-428D-9DAE-2D5EDBA857BE}"/>
                  </a:ext>
                </a:extLst>
              </p:cNvPr>
              <p:cNvSpPr>
                <a:spLocks noChangeArrowheads="1"/>
              </p:cNvSpPr>
              <p:nvPr/>
            </p:nvSpPr>
            <p:spPr bwMode="auto">
              <a:xfrm>
                <a:off x="2140" y="-438"/>
                <a:ext cx="120" cy="31"/>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8" name="Rectangle 12">
                <a:extLst>
                  <a:ext uri="{FF2B5EF4-FFF2-40B4-BE49-F238E27FC236}">
                    <a16:creationId xmlns:a16="http://schemas.microsoft.com/office/drawing/2014/main" id="{CE0B7DDE-9ACA-411B-9E79-2D22EB97FFD9}"/>
                  </a:ext>
                </a:extLst>
              </p:cNvPr>
              <p:cNvSpPr>
                <a:spLocks noChangeArrowheads="1"/>
              </p:cNvSpPr>
              <p:nvPr/>
            </p:nvSpPr>
            <p:spPr bwMode="auto">
              <a:xfrm>
                <a:off x="2140" y="-373"/>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59" name="Freeform 13">
                <a:extLst>
                  <a:ext uri="{FF2B5EF4-FFF2-40B4-BE49-F238E27FC236}">
                    <a16:creationId xmlns:a16="http://schemas.microsoft.com/office/drawing/2014/main" id="{CAE444E5-7A6A-4B1E-8D49-85A640AAF28D}"/>
                  </a:ext>
                </a:extLst>
              </p:cNvPr>
              <p:cNvSpPr>
                <a:spLocks/>
              </p:cNvSpPr>
              <p:nvPr/>
            </p:nvSpPr>
            <p:spPr bwMode="auto">
              <a:xfrm>
                <a:off x="2093" y="-489"/>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0" name="Freeform 14">
                <a:extLst>
                  <a:ext uri="{FF2B5EF4-FFF2-40B4-BE49-F238E27FC236}">
                    <a16:creationId xmlns:a16="http://schemas.microsoft.com/office/drawing/2014/main" id="{84C875C7-0A14-4968-8623-CA82CA86287B}"/>
                  </a:ext>
                </a:extLst>
              </p:cNvPr>
              <p:cNvSpPr>
                <a:spLocks/>
              </p:cNvSpPr>
              <p:nvPr/>
            </p:nvSpPr>
            <p:spPr bwMode="auto">
              <a:xfrm>
                <a:off x="2093" y="-377"/>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1" name="Oval 15">
                <a:extLst>
                  <a:ext uri="{FF2B5EF4-FFF2-40B4-BE49-F238E27FC236}">
                    <a16:creationId xmlns:a16="http://schemas.microsoft.com/office/drawing/2014/main" id="{A22992D8-7D5A-4B1F-AA6C-C1229057F6C4}"/>
                  </a:ext>
                </a:extLst>
              </p:cNvPr>
              <p:cNvSpPr>
                <a:spLocks noChangeArrowheads="1"/>
              </p:cNvSpPr>
              <p:nvPr/>
            </p:nvSpPr>
            <p:spPr bwMode="auto">
              <a:xfrm>
                <a:off x="2140"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2" name="Oval 16">
                <a:extLst>
                  <a:ext uri="{FF2B5EF4-FFF2-40B4-BE49-F238E27FC236}">
                    <a16:creationId xmlns:a16="http://schemas.microsoft.com/office/drawing/2014/main" id="{9976C32E-7FBD-498B-AAF0-2A79331EBBEE}"/>
                  </a:ext>
                </a:extLst>
              </p:cNvPr>
              <p:cNvSpPr>
                <a:spLocks noChangeArrowheads="1"/>
              </p:cNvSpPr>
              <p:nvPr/>
            </p:nvSpPr>
            <p:spPr bwMode="auto">
              <a:xfrm>
                <a:off x="2187"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3" name="Rectangle 17">
                <a:extLst>
                  <a:ext uri="{FF2B5EF4-FFF2-40B4-BE49-F238E27FC236}">
                    <a16:creationId xmlns:a16="http://schemas.microsoft.com/office/drawing/2014/main" id="{48E8ABF3-03F0-4158-A809-97A48B96C187}"/>
                  </a:ext>
                </a:extLst>
              </p:cNvPr>
              <p:cNvSpPr>
                <a:spLocks noChangeArrowheads="1"/>
              </p:cNvSpPr>
              <p:nvPr/>
            </p:nvSpPr>
            <p:spPr bwMode="auto">
              <a:xfrm>
                <a:off x="2236" y="-275"/>
                <a:ext cx="24" cy="23"/>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nvGrpSpPr>
            <p:cNvPr id="364" name="Group 8">
              <a:extLst>
                <a:ext uri="{FF2B5EF4-FFF2-40B4-BE49-F238E27FC236}">
                  <a16:creationId xmlns:a16="http://schemas.microsoft.com/office/drawing/2014/main" id="{BE187353-D00F-4165-95AE-36B1C05D67B0}"/>
                </a:ext>
              </a:extLst>
            </p:cNvPr>
            <p:cNvGrpSpPr>
              <a:grpSpLocks noChangeAspect="1"/>
            </p:cNvGrpSpPr>
            <p:nvPr/>
          </p:nvGrpSpPr>
          <p:grpSpPr bwMode="auto">
            <a:xfrm>
              <a:off x="5076057" y="3451166"/>
              <a:ext cx="430207" cy="692364"/>
              <a:chOff x="2093" y="-527"/>
              <a:chExt cx="192" cy="309"/>
            </a:xfrm>
          </p:grpSpPr>
          <p:sp>
            <p:nvSpPr>
              <p:cNvPr id="365" name="Rectangle 9">
                <a:extLst>
                  <a:ext uri="{FF2B5EF4-FFF2-40B4-BE49-F238E27FC236}">
                    <a16:creationId xmlns:a16="http://schemas.microsoft.com/office/drawing/2014/main" id="{81A3D845-48DE-4417-AA93-A39B9399BAA3}"/>
                  </a:ext>
                </a:extLst>
              </p:cNvPr>
              <p:cNvSpPr>
                <a:spLocks noChangeArrowheads="1"/>
              </p:cNvSpPr>
              <p:nvPr/>
            </p:nvSpPr>
            <p:spPr bwMode="auto">
              <a:xfrm>
                <a:off x="2115" y="-527"/>
                <a:ext cx="170" cy="30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6" name="Rectangle 10">
                <a:extLst>
                  <a:ext uri="{FF2B5EF4-FFF2-40B4-BE49-F238E27FC236}">
                    <a16:creationId xmlns:a16="http://schemas.microsoft.com/office/drawing/2014/main" id="{5C5B28FF-F8FB-4047-8CE3-E592AF648321}"/>
                  </a:ext>
                </a:extLst>
              </p:cNvPr>
              <p:cNvSpPr>
                <a:spLocks noChangeArrowheads="1"/>
              </p:cNvSpPr>
              <p:nvPr/>
            </p:nvSpPr>
            <p:spPr bwMode="auto">
              <a:xfrm>
                <a:off x="2140" y="-504"/>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7" name="Rectangle 11">
                <a:extLst>
                  <a:ext uri="{FF2B5EF4-FFF2-40B4-BE49-F238E27FC236}">
                    <a16:creationId xmlns:a16="http://schemas.microsoft.com/office/drawing/2014/main" id="{4BBCCAC1-CB4C-4208-AD7C-411917E40F08}"/>
                  </a:ext>
                </a:extLst>
              </p:cNvPr>
              <p:cNvSpPr>
                <a:spLocks noChangeArrowheads="1"/>
              </p:cNvSpPr>
              <p:nvPr/>
            </p:nvSpPr>
            <p:spPr bwMode="auto">
              <a:xfrm>
                <a:off x="2140" y="-438"/>
                <a:ext cx="120" cy="31"/>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8" name="Rectangle 12">
                <a:extLst>
                  <a:ext uri="{FF2B5EF4-FFF2-40B4-BE49-F238E27FC236}">
                    <a16:creationId xmlns:a16="http://schemas.microsoft.com/office/drawing/2014/main" id="{70040865-9689-46E3-8DFD-CF7B8A6302A1}"/>
                  </a:ext>
                </a:extLst>
              </p:cNvPr>
              <p:cNvSpPr>
                <a:spLocks noChangeArrowheads="1"/>
              </p:cNvSpPr>
              <p:nvPr/>
            </p:nvSpPr>
            <p:spPr bwMode="auto">
              <a:xfrm>
                <a:off x="2140" y="-373"/>
                <a:ext cx="120" cy="32"/>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69" name="Freeform 13">
                <a:extLst>
                  <a:ext uri="{FF2B5EF4-FFF2-40B4-BE49-F238E27FC236}">
                    <a16:creationId xmlns:a16="http://schemas.microsoft.com/office/drawing/2014/main" id="{8AF0F59F-E4E1-46C1-A0F0-89359B91743F}"/>
                  </a:ext>
                </a:extLst>
              </p:cNvPr>
              <p:cNvSpPr>
                <a:spLocks/>
              </p:cNvSpPr>
              <p:nvPr/>
            </p:nvSpPr>
            <p:spPr bwMode="auto">
              <a:xfrm>
                <a:off x="2093" y="-489"/>
                <a:ext cx="22" cy="55"/>
              </a:xfrm>
              <a:custGeom>
                <a:avLst/>
                <a:gdLst>
                  <a:gd name="T0" fmla="*/ 10 w 10"/>
                  <a:gd name="T1" fmla="*/ 26 h 26"/>
                  <a:gd name="T2" fmla="*/ 0 w 10"/>
                  <a:gd name="T3" fmla="*/ 13 h 26"/>
                  <a:gd name="T4" fmla="*/ 10 w 10"/>
                  <a:gd name="T5" fmla="*/ 0 h 26"/>
                </a:gdLst>
                <a:ahLst/>
                <a:cxnLst>
                  <a:cxn ang="0">
                    <a:pos x="T0" y="T1"/>
                  </a:cxn>
                  <a:cxn ang="0">
                    <a:pos x="T2" y="T3"/>
                  </a:cxn>
                  <a:cxn ang="0">
                    <a:pos x="T4" y="T5"/>
                  </a:cxn>
                </a:cxnLst>
                <a:rect l="0" t="0" r="r" b="b"/>
                <a:pathLst>
                  <a:path w="10" h="26">
                    <a:moveTo>
                      <a:pt x="10" y="26"/>
                    </a:moveTo>
                    <a:cubicBezTo>
                      <a:pt x="4" y="26"/>
                      <a:pt x="0" y="20"/>
                      <a:pt x="0" y="13"/>
                    </a:cubicBezTo>
                    <a:cubicBezTo>
                      <a:pt x="0" y="6"/>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70" name="Freeform 14">
                <a:extLst>
                  <a:ext uri="{FF2B5EF4-FFF2-40B4-BE49-F238E27FC236}">
                    <a16:creationId xmlns:a16="http://schemas.microsoft.com/office/drawing/2014/main" id="{BBA195CD-0308-4B3C-8F0A-89117B0C8686}"/>
                  </a:ext>
                </a:extLst>
              </p:cNvPr>
              <p:cNvSpPr>
                <a:spLocks/>
              </p:cNvSpPr>
              <p:nvPr/>
            </p:nvSpPr>
            <p:spPr bwMode="auto">
              <a:xfrm>
                <a:off x="2093" y="-377"/>
                <a:ext cx="22" cy="53"/>
              </a:xfrm>
              <a:custGeom>
                <a:avLst/>
                <a:gdLst>
                  <a:gd name="T0" fmla="*/ 10 w 10"/>
                  <a:gd name="T1" fmla="*/ 25 h 25"/>
                  <a:gd name="T2" fmla="*/ 0 w 10"/>
                  <a:gd name="T3" fmla="*/ 12 h 25"/>
                  <a:gd name="T4" fmla="*/ 10 w 10"/>
                  <a:gd name="T5" fmla="*/ 0 h 25"/>
                </a:gdLst>
                <a:ahLst/>
                <a:cxnLst>
                  <a:cxn ang="0">
                    <a:pos x="T0" y="T1"/>
                  </a:cxn>
                  <a:cxn ang="0">
                    <a:pos x="T2" y="T3"/>
                  </a:cxn>
                  <a:cxn ang="0">
                    <a:pos x="T4" y="T5"/>
                  </a:cxn>
                </a:cxnLst>
                <a:rect l="0" t="0" r="r" b="b"/>
                <a:pathLst>
                  <a:path w="10" h="25">
                    <a:moveTo>
                      <a:pt x="10" y="25"/>
                    </a:moveTo>
                    <a:cubicBezTo>
                      <a:pt x="4" y="25"/>
                      <a:pt x="0" y="19"/>
                      <a:pt x="0" y="12"/>
                    </a:cubicBezTo>
                    <a:cubicBezTo>
                      <a:pt x="0" y="5"/>
                      <a:pt x="4" y="0"/>
                      <a:pt x="10" y="0"/>
                    </a:cubicBez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71" name="Oval 15">
                <a:extLst>
                  <a:ext uri="{FF2B5EF4-FFF2-40B4-BE49-F238E27FC236}">
                    <a16:creationId xmlns:a16="http://schemas.microsoft.com/office/drawing/2014/main" id="{2DD38D4C-DA0A-4844-8D3F-FF1FB7F03272}"/>
                  </a:ext>
                </a:extLst>
              </p:cNvPr>
              <p:cNvSpPr>
                <a:spLocks noChangeArrowheads="1"/>
              </p:cNvSpPr>
              <p:nvPr/>
            </p:nvSpPr>
            <p:spPr bwMode="auto">
              <a:xfrm>
                <a:off x="2140"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72" name="Oval 16">
                <a:extLst>
                  <a:ext uri="{FF2B5EF4-FFF2-40B4-BE49-F238E27FC236}">
                    <a16:creationId xmlns:a16="http://schemas.microsoft.com/office/drawing/2014/main" id="{8861146D-454A-4171-88E8-279FD3E42671}"/>
                  </a:ext>
                </a:extLst>
              </p:cNvPr>
              <p:cNvSpPr>
                <a:spLocks noChangeArrowheads="1"/>
              </p:cNvSpPr>
              <p:nvPr/>
            </p:nvSpPr>
            <p:spPr bwMode="auto">
              <a:xfrm>
                <a:off x="2187" y="-275"/>
                <a:ext cx="26" cy="25"/>
              </a:xfrm>
              <a:prstGeom prst="ellipse">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73" name="Rectangle 17">
                <a:extLst>
                  <a:ext uri="{FF2B5EF4-FFF2-40B4-BE49-F238E27FC236}">
                    <a16:creationId xmlns:a16="http://schemas.microsoft.com/office/drawing/2014/main" id="{37EA23B9-BC26-4274-A367-94CAD30FE115}"/>
                  </a:ext>
                </a:extLst>
              </p:cNvPr>
              <p:cNvSpPr>
                <a:spLocks noChangeArrowheads="1"/>
              </p:cNvSpPr>
              <p:nvPr/>
            </p:nvSpPr>
            <p:spPr bwMode="auto">
              <a:xfrm>
                <a:off x="2236" y="-275"/>
                <a:ext cx="24" cy="23"/>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grpSp>
        <p:nvGrpSpPr>
          <p:cNvPr id="322" name="Group 38">
            <a:extLst>
              <a:ext uri="{FF2B5EF4-FFF2-40B4-BE49-F238E27FC236}">
                <a16:creationId xmlns:a16="http://schemas.microsoft.com/office/drawing/2014/main" id="{DBBFCA54-A281-4682-8EC8-89684CD376C5}"/>
              </a:ext>
            </a:extLst>
          </p:cNvPr>
          <p:cNvGrpSpPr>
            <a:grpSpLocks noChangeAspect="1"/>
          </p:cNvGrpSpPr>
          <p:nvPr/>
        </p:nvGrpSpPr>
        <p:grpSpPr bwMode="auto">
          <a:xfrm>
            <a:off x="4324614" y="3347897"/>
            <a:ext cx="851306" cy="485914"/>
            <a:chOff x="6972" y="642"/>
            <a:chExt cx="445" cy="254"/>
          </a:xfrm>
        </p:grpSpPr>
        <p:sp>
          <p:nvSpPr>
            <p:cNvPr id="324" name="Line 39">
              <a:extLst>
                <a:ext uri="{FF2B5EF4-FFF2-40B4-BE49-F238E27FC236}">
                  <a16:creationId xmlns:a16="http://schemas.microsoft.com/office/drawing/2014/main" id="{4B26F547-B0C8-496F-BC27-DB9BC72639AB}"/>
                </a:ext>
              </a:extLst>
            </p:cNvPr>
            <p:cNvSpPr>
              <a:spLocks noChangeShapeType="1"/>
            </p:cNvSpPr>
            <p:nvPr/>
          </p:nvSpPr>
          <p:spPr bwMode="auto">
            <a:xfrm>
              <a:off x="6972" y="839"/>
              <a:ext cx="56" cy="0"/>
            </a:xfrm>
            <a:prstGeom prst="line">
              <a:avLst/>
            </a:prstGeom>
            <a:noFill/>
            <a:ln w="3810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25" name="Line 40">
              <a:extLst>
                <a:ext uri="{FF2B5EF4-FFF2-40B4-BE49-F238E27FC236}">
                  <a16:creationId xmlns:a16="http://schemas.microsoft.com/office/drawing/2014/main" id="{A41588A6-4F75-4A52-AA2D-7B3A6078B62C}"/>
                </a:ext>
              </a:extLst>
            </p:cNvPr>
            <p:cNvSpPr>
              <a:spLocks noChangeShapeType="1"/>
            </p:cNvSpPr>
            <p:nvPr/>
          </p:nvSpPr>
          <p:spPr bwMode="auto">
            <a:xfrm>
              <a:off x="7056" y="839"/>
              <a:ext cx="55" cy="0"/>
            </a:xfrm>
            <a:prstGeom prst="line">
              <a:avLst/>
            </a:prstGeom>
            <a:noFill/>
            <a:ln w="3810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26" name="Freeform 41">
              <a:extLst>
                <a:ext uri="{FF2B5EF4-FFF2-40B4-BE49-F238E27FC236}">
                  <a16:creationId xmlns:a16="http://schemas.microsoft.com/office/drawing/2014/main" id="{C8670D16-71A4-40C0-928E-3523C3CB1504}"/>
                </a:ext>
              </a:extLst>
            </p:cNvPr>
            <p:cNvSpPr>
              <a:spLocks/>
            </p:cNvSpPr>
            <p:nvPr/>
          </p:nvSpPr>
          <p:spPr bwMode="auto">
            <a:xfrm>
              <a:off x="7139" y="642"/>
              <a:ext cx="264" cy="197"/>
            </a:xfrm>
            <a:custGeom>
              <a:avLst/>
              <a:gdLst>
                <a:gd name="T0" fmla="*/ 0 w 264"/>
                <a:gd name="T1" fmla="*/ 197 h 197"/>
                <a:gd name="T2" fmla="*/ 69 w 264"/>
                <a:gd name="T3" fmla="*/ 197 h 197"/>
                <a:gd name="T4" fmla="*/ 264 w 264"/>
                <a:gd name="T5" fmla="*/ 0 h 197"/>
              </a:gdLst>
              <a:ahLst/>
              <a:cxnLst>
                <a:cxn ang="0">
                  <a:pos x="T0" y="T1"/>
                </a:cxn>
                <a:cxn ang="0">
                  <a:pos x="T2" y="T3"/>
                </a:cxn>
                <a:cxn ang="0">
                  <a:pos x="T4" y="T5"/>
                </a:cxn>
              </a:cxnLst>
              <a:rect l="0" t="0" r="r" b="b"/>
              <a:pathLst>
                <a:path w="264" h="197">
                  <a:moveTo>
                    <a:pt x="0" y="197"/>
                  </a:moveTo>
                  <a:lnTo>
                    <a:pt x="69" y="197"/>
                  </a:lnTo>
                  <a:lnTo>
                    <a:pt x="264" y="0"/>
                  </a:lnTo>
                </a:path>
              </a:pathLst>
            </a:custGeom>
            <a:noFill/>
            <a:ln w="381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27" name="Freeform 42">
              <a:extLst>
                <a:ext uri="{FF2B5EF4-FFF2-40B4-BE49-F238E27FC236}">
                  <a16:creationId xmlns:a16="http://schemas.microsoft.com/office/drawing/2014/main" id="{B9AE810F-1BD9-4D6C-91F0-670C80ED0613}"/>
                </a:ext>
              </a:extLst>
            </p:cNvPr>
            <p:cNvSpPr>
              <a:spLocks/>
            </p:cNvSpPr>
            <p:nvPr/>
          </p:nvSpPr>
          <p:spPr bwMode="auto">
            <a:xfrm>
              <a:off x="7319" y="642"/>
              <a:ext cx="84" cy="84"/>
            </a:xfrm>
            <a:custGeom>
              <a:avLst/>
              <a:gdLst>
                <a:gd name="T0" fmla="*/ 84 w 84"/>
                <a:gd name="T1" fmla="*/ 84 h 84"/>
                <a:gd name="T2" fmla="*/ 84 w 84"/>
                <a:gd name="T3" fmla="*/ 0 h 84"/>
                <a:gd name="T4" fmla="*/ 0 w 84"/>
                <a:gd name="T5" fmla="*/ 0 h 84"/>
              </a:gdLst>
              <a:ahLst/>
              <a:cxnLst>
                <a:cxn ang="0">
                  <a:pos x="T0" y="T1"/>
                </a:cxn>
                <a:cxn ang="0">
                  <a:pos x="T2" y="T3"/>
                </a:cxn>
                <a:cxn ang="0">
                  <a:pos x="T4" y="T5"/>
                </a:cxn>
              </a:cxnLst>
              <a:rect l="0" t="0" r="r" b="b"/>
              <a:pathLst>
                <a:path w="84" h="84">
                  <a:moveTo>
                    <a:pt x="84" y="84"/>
                  </a:moveTo>
                  <a:lnTo>
                    <a:pt x="84" y="0"/>
                  </a:lnTo>
                  <a:lnTo>
                    <a:pt x="0" y="0"/>
                  </a:lnTo>
                </a:path>
              </a:pathLst>
            </a:custGeom>
            <a:noFill/>
            <a:ln w="381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28" name="Line 43">
              <a:extLst>
                <a:ext uri="{FF2B5EF4-FFF2-40B4-BE49-F238E27FC236}">
                  <a16:creationId xmlns:a16="http://schemas.microsoft.com/office/drawing/2014/main" id="{9185114A-D98D-40E7-81A2-19F7F6137D37}"/>
                </a:ext>
              </a:extLst>
            </p:cNvPr>
            <p:cNvSpPr>
              <a:spLocks noChangeShapeType="1"/>
            </p:cNvSpPr>
            <p:nvPr/>
          </p:nvSpPr>
          <p:spPr bwMode="auto">
            <a:xfrm>
              <a:off x="6972" y="896"/>
              <a:ext cx="445" cy="0"/>
            </a:xfrm>
            <a:prstGeom prst="line">
              <a:avLst/>
            </a:prstGeom>
            <a:noFill/>
            <a:ln w="3810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sp>
        <p:nvSpPr>
          <p:cNvPr id="218" name="Freeform 7"/>
          <p:cNvSpPr>
            <a:spLocks noEditPoints="1"/>
          </p:cNvSpPr>
          <p:nvPr/>
        </p:nvSpPr>
        <p:spPr bwMode="auto">
          <a:xfrm>
            <a:off x="4315526" y="1677100"/>
            <a:ext cx="914258" cy="772979"/>
          </a:xfrm>
          <a:custGeom>
            <a:avLst/>
            <a:gdLst>
              <a:gd name="T0" fmla="*/ 151 w 400"/>
              <a:gd name="T1" fmla="*/ 126 h 350"/>
              <a:gd name="T2" fmla="*/ 111 w 400"/>
              <a:gd name="T3" fmla="*/ 116 h 350"/>
              <a:gd name="T4" fmla="*/ 248 w 400"/>
              <a:gd name="T5" fmla="*/ 152 h 350"/>
              <a:gd name="T6" fmla="*/ 288 w 400"/>
              <a:gd name="T7" fmla="*/ 164 h 350"/>
              <a:gd name="T8" fmla="*/ 248 w 400"/>
              <a:gd name="T9" fmla="*/ 152 h 350"/>
              <a:gd name="T10" fmla="*/ 179 w 400"/>
              <a:gd name="T11" fmla="*/ 22 h 350"/>
              <a:gd name="T12" fmla="*/ 387 w 400"/>
              <a:gd name="T13" fmla="*/ 0 h 350"/>
              <a:gd name="T14" fmla="*/ 210 w 400"/>
              <a:gd name="T15" fmla="*/ 107 h 350"/>
              <a:gd name="T16" fmla="*/ 173 w 400"/>
              <a:gd name="T17" fmla="*/ 156 h 350"/>
              <a:gd name="T18" fmla="*/ 168 w 400"/>
              <a:gd name="T19" fmla="*/ 26 h 350"/>
              <a:gd name="T20" fmla="*/ 158 w 400"/>
              <a:gd name="T21" fmla="*/ 79 h 350"/>
              <a:gd name="T22" fmla="*/ 207 w 400"/>
              <a:gd name="T23" fmla="*/ 132 h 350"/>
              <a:gd name="T24" fmla="*/ 386 w 400"/>
              <a:gd name="T25" fmla="*/ 31 h 350"/>
              <a:gd name="T26" fmla="*/ 200 w 400"/>
              <a:gd name="T27" fmla="*/ 80 h 350"/>
              <a:gd name="T28" fmla="*/ 386 w 400"/>
              <a:gd name="T29" fmla="*/ 31 h 350"/>
              <a:gd name="T30" fmla="*/ 141 w 400"/>
              <a:gd name="T31" fmla="*/ 152 h 350"/>
              <a:gd name="T32" fmla="*/ 101 w 400"/>
              <a:gd name="T33" fmla="*/ 164 h 350"/>
              <a:gd name="T34" fmla="*/ 238 w 400"/>
              <a:gd name="T35" fmla="*/ 126 h 350"/>
              <a:gd name="T36" fmla="*/ 278 w 400"/>
              <a:gd name="T37" fmla="*/ 116 h 350"/>
              <a:gd name="T38" fmla="*/ 238 w 400"/>
              <a:gd name="T39" fmla="*/ 126 h 350"/>
              <a:gd name="T40" fmla="*/ 288 w 400"/>
              <a:gd name="T41" fmla="*/ 277 h 350"/>
              <a:gd name="T42" fmla="*/ 389 w 400"/>
              <a:gd name="T43" fmla="*/ 203 h 350"/>
              <a:gd name="T44" fmla="*/ 152 w 400"/>
              <a:gd name="T45" fmla="*/ 186 h 350"/>
              <a:gd name="T46" fmla="*/ 167 w 400"/>
              <a:gd name="T47" fmla="*/ 277 h 350"/>
              <a:gd name="T48" fmla="*/ 151 w 400"/>
              <a:gd name="T49" fmla="*/ 254 h 350"/>
              <a:gd name="T50" fmla="*/ 118 w 400"/>
              <a:gd name="T51" fmla="*/ 203 h 350"/>
              <a:gd name="T52" fmla="*/ 107 w 400"/>
              <a:gd name="T53" fmla="*/ 231 h 350"/>
              <a:gd name="T54" fmla="*/ 15 w 400"/>
              <a:gd name="T55" fmla="*/ 203 h 350"/>
              <a:gd name="T56" fmla="*/ 197 w 400"/>
              <a:gd name="T57" fmla="*/ 339 h 350"/>
              <a:gd name="T58" fmla="*/ 228 w 400"/>
              <a:gd name="T59" fmla="*/ 322 h 350"/>
              <a:gd name="T60" fmla="*/ 180 w 400"/>
              <a:gd name="T61" fmla="*/ 288 h 350"/>
              <a:gd name="T62" fmla="*/ 141 w 400"/>
              <a:gd name="T63" fmla="*/ 339 h 350"/>
              <a:gd name="T64" fmla="*/ 228 w 400"/>
              <a:gd name="T65" fmla="*/ 310 h 350"/>
              <a:gd name="T66" fmla="*/ 316 w 400"/>
              <a:gd name="T67" fmla="*/ 339 h 350"/>
              <a:gd name="T68" fmla="*/ 276 w 400"/>
              <a:gd name="T69" fmla="*/ 288 h 350"/>
              <a:gd name="T70" fmla="*/ 288 w 400"/>
              <a:gd name="T71" fmla="*/ 288 h 350"/>
              <a:gd name="T72" fmla="*/ 327 w 400"/>
              <a:gd name="T73" fmla="*/ 319 h 350"/>
              <a:gd name="T74" fmla="*/ 130 w 400"/>
              <a:gd name="T75" fmla="*/ 350 h 350"/>
              <a:gd name="T76" fmla="*/ 135 w 400"/>
              <a:gd name="T77" fmla="*/ 319 h 350"/>
              <a:gd name="T78" fmla="*/ 158 w 400"/>
              <a:gd name="T79" fmla="*/ 288 h 350"/>
              <a:gd name="T80" fmla="*/ 135 w 400"/>
              <a:gd name="T81" fmla="*/ 265 h 350"/>
              <a:gd name="T82" fmla="*/ 0 w 400"/>
              <a:gd name="T83" fmla="*/ 199 h 350"/>
              <a:gd name="T84" fmla="*/ 141 w 400"/>
              <a:gd name="T85" fmla="*/ 192 h 350"/>
              <a:gd name="T86" fmla="*/ 400 w 400"/>
              <a:gd name="T87" fmla="*/ 175 h 350"/>
              <a:gd name="T88" fmla="*/ 372 w 400"/>
              <a:gd name="T89" fmla="*/ 215 h 350"/>
              <a:gd name="T90" fmla="*/ 288 w 400"/>
              <a:gd name="T91" fmla="*/ 28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0" h="350">
                <a:moveTo>
                  <a:pt x="117" y="107"/>
                </a:moveTo>
                <a:cubicBezTo>
                  <a:pt x="151" y="126"/>
                  <a:pt x="151" y="126"/>
                  <a:pt x="151" y="126"/>
                </a:cubicBezTo>
                <a:cubicBezTo>
                  <a:pt x="145" y="136"/>
                  <a:pt x="145" y="136"/>
                  <a:pt x="145" y="136"/>
                </a:cubicBezTo>
                <a:cubicBezTo>
                  <a:pt x="111" y="116"/>
                  <a:pt x="111" y="116"/>
                  <a:pt x="111" y="116"/>
                </a:cubicBezTo>
                <a:lnTo>
                  <a:pt x="117" y="107"/>
                </a:lnTo>
                <a:close/>
                <a:moveTo>
                  <a:pt x="248" y="152"/>
                </a:moveTo>
                <a:cubicBezTo>
                  <a:pt x="288" y="152"/>
                  <a:pt x="288" y="152"/>
                  <a:pt x="288" y="152"/>
                </a:cubicBezTo>
                <a:cubicBezTo>
                  <a:pt x="288" y="164"/>
                  <a:pt x="288" y="164"/>
                  <a:pt x="288" y="164"/>
                </a:cubicBezTo>
                <a:cubicBezTo>
                  <a:pt x="248" y="164"/>
                  <a:pt x="248" y="164"/>
                  <a:pt x="248" y="164"/>
                </a:cubicBezTo>
                <a:lnTo>
                  <a:pt x="248" y="152"/>
                </a:lnTo>
                <a:close/>
                <a:moveTo>
                  <a:pt x="168" y="26"/>
                </a:moveTo>
                <a:cubicBezTo>
                  <a:pt x="179" y="22"/>
                  <a:pt x="179" y="22"/>
                  <a:pt x="179" y="22"/>
                </a:cubicBezTo>
                <a:cubicBezTo>
                  <a:pt x="196" y="70"/>
                  <a:pt x="196" y="70"/>
                  <a:pt x="196" y="70"/>
                </a:cubicBezTo>
                <a:cubicBezTo>
                  <a:pt x="387" y="0"/>
                  <a:pt x="387" y="0"/>
                  <a:pt x="387" y="0"/>
                </a:cubicBezTo>
                <a:cubicBezTo>
                  <a:pt x="400" y="37"/>
                  <a:pt x="400" y="37"/>
                  <a:pt x="400" y="37"/>
                </a:cubicBezTo>
                <a:cubicBezTo>
                  <a:pt x="210" y="107"/>
                  <a:pt x="210" y="107"/>
                  <a:pt x="210" y="107"/>
                </a:cubicBezTo>
                <a:cubicBezTo>
                  <a:pt x="221" y="139"/>
                  <a:pt x="221" y="139"/>
                  <a:pt x="221" y="139"/>
                </a:cubicBezTo>
                <a:cubicBezTo>
                  <a:pt x="173" y="156"/>
                  <a:pt x="173" y="156"/>
                  <a:pt x="173" y="156"/>
                </a:cubicBezTo>
                <a:cubicBezTo>
                  <a:pt x="145" y="79"/>
                  <a:pt x="145" y="79"/>
                  <a:pt x="145" y="79"/>
                </a:cubicBezTo>
                <a:lnTo>
                  <a:pt x="168" y="26"/>
                </a:lnTo>
                <a:close/>
                <a:moveTo>
                  <a:pt x="174" y="41"/>
                </a:moveTo>
                <a:cubicBezTo>
                  <a:pt x="158" y="79"/>
                  <a:pt x="158" y="79"/>
                  <a:pt x="158" y="79"/>
                </a:cubicBezTo>
                <a:cubicBezTo>
                  <a:pt x="180" y="141"/>
                  <a:pt x="180" y="141"/>
                  <a:pt x="180" y="141"/>
                </a:cubicBezTo>
                <a:cubicBezTo>
                  <a:pt x="207" y="132"/>
                  <a:pt x="207" y="132"/>
                  <a:pt x="207" y="132"/>
                </a:cubicBezTo>
                <a:lnTo>
                  <a:pt x="174" y="41"/>
                </a:lnTo>
                <a:close/>
                <a:moveTo>
                  <a:pt x="386" y="31"/>
                </a:moveTo>
                <a:cubicBezTo>
                  <a:pt x="380" y="15"/>
                  <a:pt x="380" y="15"/>
                  <a:pt x="380" y="15"/>
                </a:cubicBezTo>
                <a:cubicBezTo>
                  <a:pt x="200" y="80"/>
                  <a:pt x="200" y="80"/>
                  <a:pt x="200" y="80"/>
                </a:cubicBezTo>
                <a:cubicBezTo>
                  <a:pt x="206" y="96"/>
                  <a:pt x="206" y="96"/>
                  <a:pt x="206" y="96"/>
                </a:cubicBezTo>
                <a:lnTo>
                  <a:pt x="386" y="31"/>
                </a:lnTo>
                <a:close/>
                <a:moveTo>
                  <a:pt x="101" y="152"/>
                </a:moveTo>
                <a:cubicBezTo>
                  <a:pt x="141" y="152"/>
                  <a:pt x="141" y="152"/>
                  <a:pt x="141" y="152"/>
                </a:cubicBezTo>
                <a:cubicBezTo>
                  <a:pt x="141" y="164"/>
                  <a:pt x="141" y="164"/>
                  <a:pt x="141" y="164"/>
                </a:cubicBezTo>
                <a:cubicBezTo>
                  <a:pt x="101" y="164"/>
                  <a:pt x="101" y="164"/>
                  <a:pt x="101" y="164"/>
                </a:cubicBezTo>
                <a:lnTo>
                  <a:pt x="101" y="152"/>
                </a:lnTo>
                <a:close/>
                <a:moveTo>
                  <a:pt x="238" y="126"/>
                </a:moveTo>
                <a:cubicBezTo>
                  <a:pt x="272" y="107"/>
                  <a:pt x="272" y="107"/>
                  <a:pt x="272" y="107"/>
                </a:cubicBezTo>
                <a:cubicBezTo>
                  <a:pt x="278" y="116"/>
                  <a:pt x="278" y="116"/>
                  <a:pt x="278" y="116"/>
                </a:cubicBezTo>
                <a:cubicBezTo>
                  <a:pt x="244" y="136"/>
                  <a:pt x="244" y="136"/>
                  <a:pt x="244" y="136"/>
                </a:cubicBezTo>
                <a:lnTo>
                  <a:pt x="238" y="126"/>
                </a:lnTo>
                <a:close/>
                <a:moveTo>
                  <a:pt x="167" y="277"/>
                </a:moveTo>
                <a:cubicBezTo>
                  <a:pt x="288" y="277"/>
                  <a:pt x="288" y="277"/>
                  <a:pt x="288" y="277"/>
                </a:cubicBezTo>
                <a:cubicBezTo>
                  <a:pt x="294" y="235"/>
                  <a:pt x="329" y="203"/>
                  <a:pt x="372" y="203"/>
                </a:cubicBezTo>
                <a:cubicBezTo>
                  <a:pt x="389" y="203"/>
                  <a:pt x="389" y="203"/>
                  <a:pt x="389" y="203"/>
                </a:cubicBezTo>
                <a:cubicBezTo>
                  <a:pt x="389" y="186"/>
                  <a:pt x="389" y="186"/>
                  <a:pt x="389" y="186"/>
                </a:cubicBezTo>
                <a:cubicBezTo>
                  <a:pt x="152" y="186"/>
                  <a:pt x="152" y="186"/>
                  <a:pt x="152" y="186"/>
                </a:cubicBezTo>
                <a:cubicBezTo>
                  <a:pt x="152" y="203"/>
                  <a:pt x="152" y="203"/>
                  <a:pt x="152" y="203"/>
                </a:cubicBezTo>
                <a:lnTo>
                  <a:pt x="167" y="277"/>
                </a:lnTo>
                <a:close/>
                <a:moveTo>
                  <a:pt x="135" y="254"/>
                </a:moveTo>
                <a:cubicBezTo>
                  <a:pt x="151" y="254"/>
                  <a:pt x="151" y="254"/>
                  <a:pt x="151" y="254"/>
                </a:cubicBezTo>
                <a:cubicBezTo>
                  <a:pt x="141" y="204"/>
                  <a:pt x="141" y="204"/>
                  <a:pt x="141" y="204"/>
                </a:cubicBezTo>
                <a:cubicBezTo>
                  <a:pt x="118" y="203"/>
                  <a:pt x="118" y="203"/>
                  <a:pt x="118" y="203"/>
                </a:cubicBezTo>
                <a:cubicBezTo>
                  <a:pt x="118" y="231"/>
                  <a:pt x="118" y="231"/>
                  <a:pt x="118" y="231"/>
                </a:cubicBezTo>
                <a:cubicBezTo>
                  <a:pt x="107" y="231"/>
                  <a:pt x="107" y="231"/>
                  <a:pt x="107" y="231"/>
                </a:cubicBezTo>
                <a:cubicBezTo>
                  <a:pt x="107" y="203"/>
                  <a:pt x="107" y="203"/>
                  <a:pt x="107" y="203"/>
                </a:cubicBezTo>
                <a:cubicBezTo>
                  <a:pt x="15" y="203"/>
                  <a:pt x="15" y="203"/>
                  <a:pt x="15" y="203"/>
                </a:cubicBezTo>
                <a:cubicBezTo>
                  <a:pt x="36" y="235"/>
                  <a:pt x="75" y="252"/>
                  <a:pt x="135" y="254"/>
                </a:cubicBezTo>
                <a:close/>
                <a:moveTo>
                  <a:pt x="197" y="339"/>
                </a:moveTo>
                <a:cubicBezTo>
                  <a:pt x="259" y="339"/>
                  <a:pt x="259" y="339"/>
                  <a:pt x="259" y="339"/>
                </a:cubicBezTo>
                <a:cubicBezTo>
                  <a:pt x="253" y="328"/>
                  <a:pt x="241" y="322"/>
                  <a:pt x="228" y="322"/>
                </a:cubicBezTo>
                <a:cubicBezTo>
                  <a:pt x="215" y="322"/>
                  <a:pt x="204" y="328"/>
                  <a:pt x="197" y="339"/>
                </a:cubicBezTo>
                <a:close/>
                <a:moveTo>
                  <a:pt x="180" y="288"/>
                </a:moveTo>
                <a:cubicBezTo>
                  <a:pt x="179" y="310"/>
                  <a:pt x="162" y="327"/>
                  <a:pt x="141" y="330"/>
                </a:cubicBezTo>
                <a:cubicBezTo>
                  <a:pt x="141" y="339"/>
                  <a:pt x="141" y="339"/>
                  <a:pt x="141" y="339"/>
                </a:cubicBezTo>
                <a:cubicBezTo>
                  <a:pt x="185" y="339"/>
                  <a:pt x="185" y="339"/>
                  <a:pt x="185" y="339"/>
                </a:cubicBezTo>
                <a:cubicBezTo>
                  <a:pt x="192" y="322"/>
                  <a:pt x="209" y="310"/>
                  <a:pt x="228" y="310"/>
                </a:cubicBezTo>
                <a:cubicBezTo>
                  <a:pt x="248" y="310"/>
                  <a:pt x="265" y="322"/>
                  <a:pt x="272" y="339"/>
                </a:cubicBezTo>
                <a:cubicBezTo>
                  <a:pt x="316" y="339"/>
                  <a:pt x="316" y="339"/>
                  <a:pt x="316" y="339"/>
                </a:cubicBezTo>
                <a:cubicBezTo>
                  <a:pt x="316" y="330"/>
                  <a:pt x="316" y="330"/>
                  <a:pt x="316" y="330"/>
                </a:cubicBezTo>
                <a:cubicBezTo>
                  <a:pt x="294" y="327"/>
                  <a:pt x="278" y="310"/>
                  <a:pt x="276" y="288"/>
                </a:cubicBezTo>
                <a:lnTo>
                  <a:pt x="180" y="288"/>
                </a:lnTo>
                <a:close/>
                <a:moveTo>
                  <a:pt x="288" y="288"/>
                </a:moveTo>
                <a:cubicBezTo>
                  <a:pt x="289" y="305"/>
                  <a:pt x="304" y="319"/>
                  <a:pt x="321" y="319"/>
                </a:cubicBezTo>
                <a:cubicBezTo>
                  <a:pt x="327" y="319"/>
                  <a:pt x="327" y="319"/>
                  <a:pt x="327" y="319"/>
                </a:cubicBezTo>
                <a:cubicBezTo>
                  <a:pt x="327" y="350"/>
                  <a:pt x="327" y="350"/>
                  <a:pt x="327" y="350"/>
                </a:cubicBezTo>
                <a:cubicBezTo>
                  <a:pt x="130" y="350"/>
                  <a:pt x="130" y="350"/>
                  <a:pt x="130" y="350"/>
                </a:cubicBezTo>
                <a:cubicBezTo>
                  <a:pt x="130" y="319"/>
                  <a:pt x="130" y="319"/>
                  <a:pt x="130" y="319"/>
                </a:cubicBezTo>
                <a:cubicBezTo>
                  <a:pt x="135" y="319"/>
                  <a:pt x="135" y="319"/>
                  <a:pt x="135" y="319"/>
                </a:cubicBezTo>
                <a:cubicBezTo>
                  <a:pt x="153" y="319"/>
                  <a:pt x="168" y="305"/>
                  <a:pt x="169" y="288"/>
                </a:cubicBezTo>
                <a:cubicBezTo>
                  <a:pt x="158" y="288"/>
                  <a:pt x="158" y="288"/>
                  <a:pt x="158" y="288"/>
                </a:cubicBezTo>
                <a:cubicBezTo>
                  <a:pt x="153" y="265"/>
                  <a:pt x="153" y="265"/>
                  <a:pt x="153" y="265"/>
                </a:cubicBezTo>
                <a:cubicBezTo>
                  <a:pt x="135" y="265"/>
                  <a:pt x="135" y="265"/>
                  <a:pt x="135" y="265"/>
                </a:cubicBezTo>
                <a:cubicBezTo>
                  <a:pt x="66" y="263"/>
                  <a:pt x="22" y="242"/>
                  <a:pt x="1" y="200"/>
                </a:cubicBezTo>
                <a:cubicBezTo>
                  <a:pt x="0" y="199"/>
                  <a:pt x="0" y="199"/>
                  <a:pt x="0" y="199"/>
                </a:cubicBezTo>
                <a:cubicBezTo>
                  <a:pt x="0" y="192"/>
                  <a:pt x="0" y="192"/>
                  <a:pt x="0" y="192"/>
                </a:cubicBezTo>
                <a:cubicBezTo>
                  <a:pt x="141" y="192"/>
                  <a:pt x="141" y="192"/>
                  <a:pt x="141" y="192"/>
                </a:cubicBezTo>
                <a:cubicBezTo>
                  <a:pt x="141" y="175"/>
                  <a:pt x="141" y="175"/>
                  <a:pt x="141" y="175"/>
                </a:cubicBezTo>
                <a:cubicBezTo>
                  <a:pt x="400" y="175"/>
                  <a:pt x="400" y="175"/>
                  <a:pt x="400" y="175"/>
                </a:cubicBezTo>
                <a:cubicBezTo>
                  <a:pt x="400" y="215"/>
                  <a:pt x="400" y="215"/>
                  <a:pt x="400" y="215"/>
                </a:cubicBezTo>
                <a:cubicBezTo>
                  <a:pt x="372" y="215"/>
                  <a:pt x="372" y="215"/>
                  <a:pt x="372" y="215"/>
                </a:cubicBezTo>
                <a:cubicBezTo>
                  <a:pt x="332" y="215"/>
                  <a:pt x="299" y="247"/>
                  <a:pt x="299" y="288"/>
                </a:cubicBezTo>
                <a:lnTo>
                  <a:pt x="288" y="288"/>
                </a:lnTo>
                <a:close/>
              </a:path>
            </a:pathLst>
          </a:custGeom>
          <a:solidFill>
            <a:srgbClr val="00B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354" tIns="45677" rIns="91354" bIns="45677" numCol="1" anchor="t" anchorCtr="0" compatLnSpc="1">
            <a:prstTxWarp prst="textNoShape">
              <a:avLst/>
            </a:prstTxWarp>
          </a:bodyPr>
          <a:lstStyle/>
          <a:p>
            <a:pPr defTabSz="456726">
              <a:defRPr/>
            </a:pPr>
            <a:endParaRPr lang="en-US" sz="1765" dirty="0">
              <a:solidFill>
                <a:srgbClr val="333333"/>
              </a:solidFill>
              <a:latin typeface="Segoe UI Semilight"/>
            </a:endParaRPr>
          </a:p>
        </p:txBody>
      </p:sp>
      <p:grpSp>
        <p:nvGrpSpPr>
          <p:cNvPr id="286" name="Group 285">
            <a:extLst/>
          </p:cNvPr>
          <p:cNvGrpSpPr/>
          <p:nvPr/>
        </p:nvGrpSpPr>
        <p:grpSpPr>
          <a:xfrm>
            <a:off x="10019340" y="3393516"/>
            <a:ext cx="1042973" cy="606687"/>
            <a:chOff x="10484128" y="4941888"/>
            <a:chExt cx="666750" cy="447675"/>
          </a:xfrm>
        </p:grpSpPr>
        <p:sp>
          <p:nvSpPr>
            <p:cNvPr id="287" name="Freeform 47">
              <a:extLst/>
            </p:cNvPr>
            <p:cNvSpPr>
              <a:spLocks/>
            </p:cNvSpPr>
            <p:nvPr/>
          </p:nvSpPr>
          <p:spPr bwMode="auto">
            <a:xfrm>
              <a:off x="10484128" y="4941888"/>
              <a:ext cx="666750" cy="44767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3492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nvGrpSpPr>
            <p:cNvPr id="289" name="Group 288">
              <a:extLst/>
            </p:cNvPr>
            <p:cNvGrpSpPr/>
            <p:nvPr/>
          </p:nvGrpSpPr>
          <p:grpSpPr>
            <a:xfrm>
              <a:off x="10595793" y="5179789"/>
              <a:ext cx="424453" cy="115236"/>
              <a:chOff x="8980353" y="4943569"/>
              <a:chExt cx="424453" cy="115236"/>
            </a:xfrm>
          </p:grpSpPr>
          <p:sp>
            <p:nvSpPr>
              <p:cNvPr id="290" name="Rectangle 21">
                <a:extLst/>
              </p:cNvPr>
              <p:cNvSpPr>
                <a:spLocks noChangeArrowheads="1"/>
              </p:cNvSpPr>
              <p:nvPr/>
            </p:nvSpPr>
            <p:spPr bwMode="auto">
              <a:xfrm>
                <a:off x="8980353" y="4943569"/>
                <a:ext cx="424453" cy="115236"/>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1" name="Line 22">
                <a:extLst/>
              </p:cNvPr>
              <p:cNvSpPr>
                <a:spLocks noChangeShapeType="1"/>
              </p:cNvSpPr>
              <p:nvPr/>
            </p:nvSpPr>
            <p:spPr bwMode="auto">
              <a:xfrm flipH="1">
                <a:off x="9324141" y="5001187"/>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3" name="Line 23">
                <a:extLst/>
              </p:cNvPr>
              <p:cNvSpPr>
                <a:spLocks noChangeShapeType="1"/>
              </p:cNvSpPr>
              <p:nvPr/>
            </p:nvSpPr>
            <p:spPr bwMode="auto">
              <a:xfrm flipH="1">
                <a:off x="9258840" y="5001187"/>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295" name="Line 24">
                <a:extLst/>
              </p:cNvPr>
              <p:cNvSpPr>
                <a:spLocks noChangeShapeType="1"/>
              </p:cNvSpPr>
              <p:nvPr/>
            </p:nvSpPr>
            <p:spPr bwMode="auto">
              <a:xfrm flipH="1">
                <a:off x="9061018" y="5001187"/>
                <a:ext cx="132522"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305" name="Line 34">
                <a:extLst/>
              </p:cNvPr>
              <p:cNvSpPr>
                <a:spLocks noChangeShapeType="1"/>
              </p:cNvSpPr>
              <p:nvPr/>
            </p:nvSpPr>
            <p:spPr bwMode="auto">
              <a:xfrm flipV="1">
                <a:off x="9274205" y="5010790"/>
                <a:ext cx="0" cy="48015"/>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sp>
        <p:nvSpPr>
          <p:cNvPr id="108" name="Rectangle 107">
            <a:extLst/>
          </p:cNvPr>
          <p:cNvSpPr/>
          <p:nvPr/>
        </p:nvSpPr>
        <p:spPr bwMode="auto">
          <a:xfrm>
            <a:off x="5652917" y="4646754"/>
            <a:ext cx="6157542" cy="163620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 name="Rectangle 108">
            <a:extLst/>
          </p:cNvPr>
          <p:cNvSpPr/>
          <p:nvPr/>
        </p:nvSpPr>
        <p:spPr bwMode="auto">
          <a:xfrm>
            <a:off x="398871" y="4646754"/>
            <a:ext cx="5136616" cy="163620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 name="TextBox 109"/>
          <p:cNvSpPr txBox="1"/>
          <p:nvPr/>
        </p:nvSpPr>
        <p:spPr>
          <a:xfrm>
            <a:off x="5909405" y="4939097"/>
            <a:ext cx="2930800" cy="977593"/>
          </a:xfrm>
          <a:prstGeom prst="rect">
            <a:avLst/>
          </a:prstGeom>
        </p:spPr>
        <p:txBody>
          <a:bodyPr wrap="square" lIns="0" tIns="0" rIns="0" bIns="0" rtlCol="0">
            <a:spAutoFit/>
          </a:bodyPr>
          <a:lstStyle/>
          <a:p>
            <a:pPr defTabSz="457112">
              <a:lnSpc>
                <a:spcPct val="90000"/>
              </a:lnSpc>
              <a:spcBef>
                <a:spcPts val="588"/>
              </a:spcBef>
              <a:spcAft>
                <a:spcPts val="1800"/>
              </a:spcAft>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&gt;50% of all Azure consumption will be driven by Linux/OSS….</a:t>
            </a:r>
          </a:p>
        </p:txBody>
      </p:sp>
      <p:sp>
        <p:nvSpPr>
          <p:cNvPr id="111" name="Rectangle 110"/>
          <p:cNvSpPr/>
          <p:nvPr/>
        </p:nvSpPr>
        <p:spPr>
          <a:xfrm>
            <a:off x="671199" y="4810013"/>
            <a:ext cx="2605149" cy="1068111"/>
          </a:xfrm>
          <a:prstGeom prst="rect">
            <a:avLst/>
          </a:prstGeom>
        </p:spPr>
        <p:txBody>
          <a:bodyPr wrap="square" lIns="0" rIns="0">
            <a:spAutoFit/>
          </a:bodyPr>
          <a:lstStyle/>
          <a:p>
            <a:pPr defTabSz="914367">
              <a:lnSpc>
                <a:spcPct val="90000"/>
              </a:lnSpc>
              <a:spcAft>
                <a:spcPts val="588"/>
              </a:spcAft>
              <a:defRPr/>
            </a:pPr>
            <a:r>
              <a:rPr lang="en-US" sz="2353" dirty="0">
                <a:gradFill>
                  <a:gsLst>
                    <a:gs pos="61272">
                      <a:srgbClr val="0078D7"/>
                    </a:gs>
                    <a:gs pos="47000">
                      <a:srgbClr val="0078D7"/>
                    </a:gs>
                  </a:gsLst>
                  <a:lin ang="5400000" scaled="0"/>
                </a:gradFill>
                <a:latin typeface="Segoe UI Semilight"/>
                <a:cs typeface="Segoe UI Light" panose="020B0502040204020203" pitchFamily="34" charset="0"/>
              </a:rPr>
              <a:t>Majority of the VM’s in Azure China and Germany are Linux</a:t>
            </a:r>
          </a:p>
        </p:txBody>
      </p:sp>
      <p:grpSp>
        <p:nvGrpSpPr>
          <p:cNvPr id="118" name="Group 20">
            <a:extLst/>
          </p:cNvPr>
          <p:cNvGrpSpPr>
            <a:grpSpLocks noChangeAspect="1"/>
          </p:cNvGrpSpPr>
          <p:nvPr/>
        </p:nvGrpSpPr>
        <p:grpSpPr bwMode="auto">
          <a:xfrm>
            <a:off x="9592937" y="5246021"/>
            <a:ext cx="416109" cy="434939"/>
            <a:chOff x="2966" y="-409"/>
            <a:chExt cx="221" cy="231"/>
          </a:xfrm>
        </p:grpSpPr>
        <p:sp>
          <p:nvSpPr>
            <p:cNvPr id="119" name="Rectangle 21">
              <a:extLst/>
            </p:cNvPr>
            <p:cNvSpPr>
              <a:spLocks noChangeArrowheads="1"/>
            </p:cNvSpPr>
            <p:nvPr/>
          </p:nvSpPr>
          <p:spPr bwMode="auto">
            <a:xfrm>
              <a:off x="2966" y="-409"/>
              <a:ext cx="221" cy="60"/>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0" name="Line 22">
              <a:extLst/>
            </p:cNvPr>
            <p:cNvSpPr>
              <a:spLocks noChangeShapeType="1"/>
            </p:cNvSpPr>
            <p:nvPr/>
          </p:nvSpPr>
          <p:spPr bwMode="auto">
            <a:xfrm flipH="1">
              <a:off x="3145" y="-379"/>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1" name="Line 23">
              <a:extLst/>
            </p:cNvPr>
            <p:cNvSpPr>
              <a:spLocks noChangeShapeType="1"/>
            </p:cNvSpPr>
            <p:nvPr/>
          </p:nvSpPr>
          <p:spPr bwMode="auto">
            <a:xfrm flipH="1">
              <a:off x="3111" y="-379"/>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2" name="Line 24">
              <a:extLst/>
            </p:cNvPr>
            <p:cNvSpPr>
              <a:spLocks noChangeShapeType="1"/>
            </p:cNvSpPr>
            <p:nvPr/>
          </p:nvSpPr>
          <p:spPr bwMode="auto">
            <a:xfrm flipH="1">
              <a:off x="3008" y="-379"/>
              <a:ext cx="69"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3" name="Rectangle 25">
              <a:extLst/>
            </p:cNvPr>
            <p:cNvSpPr>
              <a:spLocks noChangeArrowheads="1"/>
            </p:cNvSpPr>
            <p:nvPr/>
          </p:nvSpPr>
          <p:spPr bwMode="auto">
            <a:xfrm>
              <a:off x="2966" y="-323"/>
              <a:ext cx="221" cy="59"/>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4" name="Line 26">
              <a:extLst/>
            </p:cNvPr>
            <p:cNvSpPr>
              <a:spLocks noChangeShapeType="1"/>
            </p:cNvSpPr>
            <p:nvPr/>
          </p:nvSpPr>
          <p:spPr bwMode="auto">
            <a:xfrm flipH="1">
              <a:off x="3145" y="-293"/>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5" name="Line 27">
              <a:extLst/>
            </p:cNvPr>
            <p:cNvSpPr>
              <a:spLocks noChangeShapeType="1"/>
            </p:cNvSpPr>
            <p:nvPr/>
          </p:nvSpPr>
          <p:spPr bwMode="auto">
            <a:xfrm flipH="1">
              <a:off x="3111" y="-293"/>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6" name="Line 28">
              <a:extLst/>
            </p:cNvPr>
            <p:cNvSpPr>
              <a:spLocks noChangeShapeType="1"/>
            </p:cNvSpPr>
            <p:nvPr/>
          </p:nvSpPr>
          <p:spPr bwMode="auto">
            <a:xfrm flipH="1">
              <a:off x="3008" y="-293"/>
              <a:ext cx="69"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7" name="Rectangle 29">
              <a:extLst/>
            </p:cNvPr>
            <p:cNvSpPr>
              <a:spLocks noChangeArrowheads="1"/>
            </p:cNvSpPr>
            <p:nvPr/>
          </p:nvSpPr>
          <p:spPr bwMode="auto">
            <a:xfrm>
              <a:off x="2966" y="-238"/>
              <a:ext cx="221" cy="60"/>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8" name="Line 30">
              <a:extLst/>
            </p:cNvPr>
            <p:cNvSpPr>
              <a:spLocks noChangeShapeType="1"/>
            </p:cNvSpPr>
            <p:nvPr/>
          </p:nvSpPr>
          <p:spPr bwMode="auto">
            <a:xfrm flipH="1">
              <a:off x="3145" y="-208"/>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9" name="Line 31">
              <a:extLst/>
            </p:cNvPr>
            <p:cNvSpPr>
              <a:spLocks noChangeShapeType="1"/>
            </p:cNvSpPr>
            <p:nvPr/>
          </p:nvSpPr>
          <p:spPr bwMode="auto">
            <a:xfrm flipH="1">
              <a:off x="3111" y="-208"/>
              <a:ext cx="17"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0" name="Line 32">
              <a:extLst/>
            </p:cNvPr>
            <p:cNvSpPr>
              <a:spLocks noChangeShapeType="1"/>
            </p:cNvSpPr>
            <p:nvPr/>
          </p:nvSpPr>
          <p:spPr bwMode="auto">
            <a:xfrm flipH="1">
              <a:off x="3008" y="-208"/>
              <a:ext cx="69"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1" name="Line 33">
              <a:extLst/>
            </p:cNvPr>
            <p:cNvSpPr>
              <a:spLocks noChangeShapeType="1"/>
            </p:cNvSpPr>
            <p:nvPr/>
          </p:nvSpPr>
          <p:spPr bwMode="auto">
            <a:xfrm flipV="1">
              <a:off x="3119" y="-289"/>
              <a:ext cx="0" cy="25"/>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2" name="Line 34">
              <a:extLst/>
            </p:cNvPr>
            <p:cNvSpPr>
              <a:spLocks noChangeShapeType="1"/>
            </p:cNvSpPr>
            <p:nvPr/>
          </p:nvSpPr>
          <p:spPr bwMode="auto">
            <a:xfrm flipV="1">
              <a:off x="3119" y="-374"/>
              <a:ext cx="0" cy="25"/>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3" name="Line 35">
              <a:extLst/>
            </p:cNvPr>
            <p:cNvSpPr>
              <a:spLocks noChangeShapeType="1"/>
            </p:cNvSpPr>
            <p:nvPr/>
          </p:nvSpPr>
          <p:spPr bwMode="auto">
            <a:xfrm flipV="1">
              <a:off x="3119" y="-204"/>
              <a:ext cx="0" cy="26"/>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nvGrpSpPr>
          <p:cNvPr id="134" name="Group 133">
            <a:extLst/>
          </p:cNvPr>
          <p:cNvGrpSpPr/>
          <p:nvPr/>
        </p:nvGrpSpPr>
        <p:grpSpPr>
          <a:xfrm>
            <a:off x="10148315" y="5244373"/>
            <a:ext cx="653643" cy="438875"/>
            <a:chOff x="10484128" y="4941888"/>
            <a:chExt cx="666750" cy="447675"/>
          </a:xfrm>
        </p:grpSpPr>
        <p:sp>
          <p:nvSpPr>
            <p:cNvPr id="135" name="Freeform 47">
              <a:extLst/>
            </p:cNvPr>
            <p:cNvSpPr>
              <a:spLocks/>
            </p:cNvSpPr>
            <p:nvPr/>
          </p:nvSpPr>
          <p:spPr bwMode="auto">
            <a:xfrm>
              <a:off x="10484128" y="4941888"/>
              <a:ext cx="666750" cy="44767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3492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nvGrpSpPr>
            <p:cNvPr id="136" name="Group 135">
              <a:extLst/>
            </p:cNvPr>
            <p:cNvGrpSpPr/>
            <p:nvPr/>
          </p:nvGrpSpPr>
          <p:grpSpPr>
            <a:xfrm>
              <a:off x="10595793" y="5179789"/>
              <a:ext cx="424453" cy="115236"/>
              <a:chOff x="8980353" y="4943569"/>
              <a:chExt cx="424453" cy="115236"/>
            </a:xfrm>
          </p:grpSpPr>
          <p:sp>
            <p:nvSpPr>
              <p:cNvPr id="137" name="Rectangle 21">
                <a:extLst/>
              </p:cNvPr>
              <p:cNvSpPr>
                <a:spLocks noChangeArrowheads="1"/>
              </p:cNvSpPr>
              <p:nvPr/>
            </p:nvSpPr>
            <p:spPr bwMode="auto">
              <a:xfrm>
                <a:off x="8980353" y="4943569"/>
                <a:ext cx="424453" cy="115236"/>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8" name="Line 22">
                <a:extLst/>
              </p:cNvPr>
              <p:cNvSpPr>
                <a:spLocks noChangeShapeType="1"/>
              </p:cNvSpPr>
              <p:nvPr/>
            </p:nvSpPr>
            <p:spPr bwMode="auto">
              <a:xfrm flipH="1">
                <a:off x="9324141" y="5001187"/>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9" name="Line 23">
                <a:extLst/>
              </p:cNvPr>
              <p:cNvSpPr>
                <a:spLocks noChangeShapeType="1"/>
              </p:cNvSpPr>
              <p:nvPr/>
            </p:nvSpPr>
            <p:spPr bwMode="auto">
              <a:xfrm flipH="1">
                <a:off x="9258840" y="5001187"/>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0" name="Line 24">
                <a:extLst/>
              </p:cNvPr>
              <p:cNvSpPr>
                <a:spLocks noChangeShapeType="1"/>
              </p:cNvSpPr>
              <p:nvPr/>
            </p:nvSpPr>
            <p:spPr bwMode="auto">
              <a:xfrm flipH="1">
                <a:off x="9061018" y="5001187"/>
                <a:ext cx="132522"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1" name="Line 34">
                <a:extLst/>
              </p:cNvPr>
              <p:cNvSpPr>
                <a:spLocks noChangeShapeType="1"/>
              </p:cNvSpPr>
              <p:nvPr/>
            </p:nvSpPr>
            <p:spPr bwMode="auto">
              <a:xfrm flipV="1">
                <a:off x="9274205" y="5010790"/>
                <a:ext cx="0" cy="48015"/>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grpSp>
        <p:nvGrpSpPr>
          <p:cNvPr id="142" name="Group 141">
            <a:extLst/>
          </p:cNvPr>
          <p:cNvGrpSpPr/>
          <p:nvPr/>
        </p:nvGrpSpPr>
        <p:grpSpPr>
          <a:xfrm>
            <a:off x="10857712" y="5193014"/>
            <a:ext cx="746398" cy="566164"/>
            <a:chOff x="11207750" y="4889499"/>
            <a:chExt cx="761365" cy="577517"/>
          </a:xfrm>
        </p:grpSpPr>
        <p:sp>
          <p:nvSpPr>
            <p:cNvPr id="143" name="Freeform 47">
              <a:extLst/>
            </p:cNvPr>
            <p:cNvSpPr>
              <a:spLocks/>
            </p:cNvSpPr>
            <p:nvPr/>
          </p:nvSpPr>
          <p:spPr bwMode="auto">
            <a:xfrm>
              <a:off x="11302365" y="4941888"/>
              <a:ext cx="666750" cy="447675"/>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3492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4" name="Rectangle 143">
              <a:extLst/>
            </p:cNvPr>
            <p:cNvSpPr/>
            <p:nvPr/>
          </p:nvSpPr>
          <p:spPr bwMode="auto">
            <a:xfrm>
              <a:off x="11207750" y="4889499"/>
              <a:ext cx="478147" cy="5775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45" name="Group 144">
              <a:extLst/>
            </p:cNvPr>
            <p:cNvGrpSpPr/>
            <p:nvPr/>
          </p:nvGrpSpPr>
          <p:grpSpPr>
            <a:xfrm>
              <a:off x="11269528" y="5035612"/>
              <a:ext cx="424453" cy="278488"/>
              <a:chOff x="8980353" y="5108741"/>
              <a:chExt cx="424453" cy="278488"/>
            </a:xfrm>
          </p:grpSpPr>
          <p:sp>
            <p:nvSpPr>
              <p:cNvPr id="146" name="Rectangle 25">
                <a:extLst/>
              </p:cNvPr>
              <p:cNvSpPr>
                <a:spLocks noChangeArrowheads="1"/>
              </p:cNvSpPr>
              <p:nvPr/>
            </p:nvSpPr>
            <p:spPr bwMode="auto">
              <a:xfrm>
                <a:off x="8980353" y="5108741"/>
                <a:ext cx="424453" cy="113316"/>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7" name="Line 26">
                <a:extLst/>
              </p:cNvPr>
              <p:cNvSpPr>
                <a:spLocks noChangeShapeType="1"/>
              </p:cNvSpPr>
              <p:nvPr/>
            </p:nvSpPr>
            <p:spPr bwMode="auto">
              <a:xfrm flipH="1">
                <a:off x="9324141" y="5166359"/>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8" name="Line 27">
                <a:extLst/>
              </p:cNvPr>
              <p:cNvSpPr>
                <a:spLocks noChangeShapeType="1"/>
              </p:cNvSpPr>
              <p:nvPr/>
            </p:nvSpPr>
            <p:spPr bwMode="auto">
              <a:xfrm flipH="1">
                <a:off x="9258840" y="5166359"/>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49" name="Line 28">
                <a:extLst/>
              </p:cNvPr>
              <p:cNvSpPr>
                <a:spLocks noChangeShapeType="1"/>
              </p:cNvSpPr>
              <p:nvPr/>
            </p:nvSpPr>
            <p:spPr bwMode="auto">
              <a:xfrm flipH="1">
                <a:off x="9061018" y="5166359"/>
                <a:ext cx="132522"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0" name="Rectangle 29">
                <a:extLst/>
              </p:cNvPr>
              <p:cNvSpPr>
                <a:spLocks noChangeArrowheads="1"/>
              </p:cNvSpPr>
              <p:nvPr/>
            </p:nvSpPr>
            <p:spPr bwMode="auto">
              <a:xfrm>
                <a:off x="8980353" y="5271993"/>
                <a:ext cx="424453" cy="115236"/>
              </a:xfrm>
              <a:prstGeom prst="rect">
                <a:avLst/>
              </a:pr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1" name="Line 30">
                <a:extLst/>
              </p:cNvPr>
              <p:cNvSpPr>
                <a:spLocks noChangeShapeType="1"/>
              </p:cNvSpPr>
              <p:nvPr/>
            </p:nvSpPr>
            <p:spPr bwMode="auto">
              <a:xfrm flipH="1">
                <a:off x="9324141" y="5329611"/>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2" name="Line 31">
                <a:extLst/>
              </p:cNvPr>
              <p:cNvSpPr>
                <a:spLocks noChangeShapeType="1"/>
              </p:cNvSpPr>
              <p:nvPr/>
            </p:nvSpPr>
            <p:spPr bwMode="auto">
              <a:xfrm flipH="1">
                <a:off x="9258840" y="5329611"/>
                <a:ext cx="32650"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3" name="Line 32">
                <a:extLst/>
              </p:cNvPr>
              <p:cNvSpPr>
                <a:spLocks noChangeShapeType="1"/>
              </p:cNvSpPr>
              <p:nvPr/>
            </p:nvSpPr>
            <p:spPr bwMode="auto">
              <a:xfrm flipH="1">
                <a:off x="9061018" y="5329611"/>
                <a:ext cx="132522"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4" name="Line 33">
                <a:extLst/>
              </p:cNvPr>
              <p:cNvSpPr>
                <a:spLocks noChangeShapeType="1"/>
              </p:cNvSpPr>
              <p:nvPr/>
            </p:nvSpPr>
            <p:spPr bwMode="auto">
              <a:xfrm flipV="1">
                <a:off x="9274205" y="5174042"/>
                <a:ext cx="0" cy="48015"/>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55" name="Line 35">
                <a:extLst/>
              </p:cNvPr>
              <p:cNvSpPr>
                <a:spLocks noChangeShapeType="1"/>
              </p:cNvSpPr>
              <p:nvPr/>
            </p:nvSpPr>
            <p:spPr bwMode="auto">
              <a:xfrm flipV="1">
                <a:off x="9274205" y="5337293"/>
                <a:ext cx="0" cy="49936"/>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grpSp>
      </p:grpSp>
      <p:pic>
        <p:nvPicPr>
          <p:cNvPr id="4" name="Picture 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Lst>
          </a:blip>
          <a:stretch>
            <a:fillRect/>
          </a:stretch>
        </p:blipFill>
        <p:spPr>
          <a:xfrm>
            <a:off x="4485310" y="5126462"/>
            <a:ext cx="683607" cy="683607"/>
          </a:xfrm>
          <a:prstGeom prst="rect">
            <a:avLst/>
          </a:prstGeom>
        </p:spPr>
      </p:pic>
    </p:spTree>
    <p:extLst>
      <p:ext uri="{BB962C8B-B14F-4D97-AF65-F5344CB8AC3E}">
        <p14:creationId xmlns:p14="http://schemas.microsoft.com/office/powerpoint/2010/main" val="1968939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competitive reality…</a:t>
            </a:r>
          </a:p>
        </p:txBody>
      </p:sp>
      <p:sp>
        <p:nvSpPr>
          <p:cNvPr id="194" name="TextBox 193"/>
          <p:cNvSpPr txBox="1"/>
          <p:nvPr/>
        </p:nvSpPr>
        <p:spPr>
          <a:xfrm>
            <a:off x="7882570" y="6296300"/>
            <a:ext cx="4234461" cy="461624"/>
          </a:xfrm>
          <a:prstGeom prst="rect">
            <a:avLst/>
          </a:prstGeom>
          <a:noFill/>
        </p:spPr>
        <p:txBody>
          <a:bodyPr wrap="squar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600" b="0" i="0" u="none" strike="noStrike" kern="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1 Source: Forrester report titled “Open Source Powers Enterprise Digital Transformation”; 2 Source: The Arnold Group Report, FY15Q2 &amp; MPF; 3 Source: FY16 AWS Cloud Usage Insights - C+E Marketing</a:t>
            </a:r>
          </a:p>
        </p:txBody>
      </p:sp>
      <p:pic>
        <p:nvPicPr>
          <p:cNvPr id="2" name="Picture 1"/>
          <p:cNvPicPr>
            <a:picLocks noChangeAspect="1"/>
          </p:cNvPicPr>
          <p:nvPr/>
        </p:nvPicPr>
        <p:blipFill>
          <a:blip r:embed="rId3"/>
          <a:stretch>
            <a:fillRect/>
          </a:stretch>
        </p:blipFill>
        <p:spPr>
          <a:xfrm>
            <a:off x="596729" y="1378303"/>
            <a:ext cx="6807148" cy="4587196"/>
          </a:xfrm>
          <a:prstGeom prst="rect">
            <a:avLst/>
          </a:prstGeom>
        </p:spPr>
      </p:pic>
      <p:pic>
        <p:nvPicPr>
          <p:cNvPr id="5" name="Picture 4">
            <a:extLst>
              <a:ext uri="{FF2B5EF4-FFF2-40B4-BE49-F238E27FC236}">
                <a16:creationId xmlns:a16="http://schemas.microsoft.com/office/drawing/2014/main" id="{CB9022E5-DC05-4B08-ABDD-6B55A4E66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656" y="1378303"/>
            <a:ext cx="4091780" cy="4091780"/>
          </a:xfrm>
          <a:prstGeom prst="rect">
            <a:avLst/>
          </a:prstGeom>
        </p:spPr>
      </p:pic>
      <p:pic>
        <p:nvPicPr>
          <p:cNvPr id="4" name="Picture 3">
            <a:extLst>
              <a:ext uri="{FF2B5EF4-FFF2-40B4-BE49-F238E27FC236}">
                <a16:creationId xmlns:a16="http://schemas.microsoft.com/office/drawing/2014/main" id="{37FD676C-8FAD-4C11-B5EE-E4A0035174E1}"/>
              </a:ext>
            </a:extLst>
          </p:cNvPr>
          <p:cNvPicPr>
            <a:picLocks noChangeAspect="1"/>
          </p:cNvPicPr>
          <p:nvPr/>
        </p:nvPicPr>
        <p:blipFill>
          <a:blip r:embed="rId5"/>
          <a:stretch>
            <a:fillRect/>
          </a:stretch>
        </p:blipFill>
        <p:spPr>
          <a:xfrm>
            <a:off x="5065974" y="3834201"/>
            <a:ext cx="2816596" cy="2651990"/>
          </a:xfrm>
          <a:prstGeom prst="rect">
            <a:avLst/>
          </a:prstGeom>
        </p:spPr>
      </p:pic>
      <p:pic>
        <p:nvPicPr>
          <p:cNvPr id="6" name="Picture 5">
            <a:extLst>
              <a:ext uri="{FF2B5EF4-FFF2-40B4-BE49-F238E27FC236}">
                <a16:creationId xmlns:a16="http://schemas.microsoft.com/office/drawing/2014/main" id="{716D7AA7-A751-4F89-856D-02636DA39638}"/>
              </a:ext>
            </a:extLst>
          </p:cNvPr>
          <p:cNvPicPr>
            <a:picLocks noChangeAspect="1"/>
          </p:cNvPicPr>
          <p:nvPr/>
        </p:nvPicPr>
        <p:blipFill>
          <a:blip r:embed="rId6"/>
          <a:stretch>
            <a:fillRect/>
          </a:stretch>
        </p:blipFill>
        <p:spPr>
          <a:xfrm>
            <a:off x="7826973" y="1743859"/>
            <a:ext cx="3609145" cy="2548349"/>
          </a:xfrm>
          <a:prstGeom prst="rect">
            <a:avLst/>
          </a:prstGeom>
        </p:spPr>
      </p:pic>
      <p:sp>
        <p:nvSpPr>
          <p:cNvPr id="8" name="TextBox 7">
            <a:extLst>
              <a:ext uri="{FF2B5EF4-FFF2-40B4-BE49-F238E27FC236}">
                <a16:creationId xmlns:a16="http://schemas.microsoft.com/office/drawing/2014/main" id="{D10A94DD-3A04-43C5-A022-0F382C369DC4}"/>
              </a:ext>
            </a:extLst>
          </p:cNvPr>
          <p:cNvSpPr txBox="1"/>
          <p:nvPr/>
        </p:nvSpPr>
        <p:spPr>
          <a:xfrm>
            <a:off x="466320" y="157278"/>
            <a:ext cx="6262063" cy="11264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6000" b="0" i="0" u="none" strike="noStrike" kern="1200" cap="none" spc="0" normalizeH="0" baseline="0" noProof="0" dirty="0">
                <a:ln>
                  <a:noFill/>
                </a:ln>
                <a:solidFill>
                  <a:srgbClr val="505050"/>
                </a:solidFill>
                <a:effectLst/>
                <a:uLnTx/>
                <a:uFillTx/>
                <a:latin typeface="Segoe UI Light"/>
                <a:ea typeface="+mn-ea"/>
                <a:cs typeface="+mn-cs"/>
              </a:rPr>
              <a:t>Impressive, huh?!</a:t>
            </a:r>
            <a:endParaRPr kumimoji="0" lang="en-US" sz="6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513426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26357" y="1589166"/>
            <a:ext cx="11653523" cy="3801752"/>
          </a:xfrm>
        </p:spPr>
        <p:txBody>
          <a:bodyPr/>
          <a:lstStyle/>
          <a:p>
            <a:r>
              <a:rPr lang="en-US" sz="3137" dirty="0"/>
              <a:t>Peter Laudati</a:t>
            </a:r>
          </a:p>
          <a:p>
            <a:r>
              <a:rPr lang="en-US" sz="3137" dirty="0"/>
              <a:t>Ryan McIntyre</a:t>
            </a:r>
          </a:p>
          <a:p>
            <a:r>
              <a:rPr lang="en-US" sz="3137" dirty="0"/>
              <a:t>Manoj Vasudevan</a:t>
            </a:r>
          </a:p>
          <a:p>
            <a:r>
              <a:rPr lang="en-US" sz="3137" dirty="0"/>
              <a:t>Keith Mayer</a:t>
            </a:r>
          </a:p>
          <a:p>
            <a:r>
              <a:rPr lang="en-US" sz="3137" dirty="0"/>
              <a:t>Tommy Falgout</a:t>
            </a:r>
          </a:p>
          <a:p>
            <a:r>
              <a:rPr lang="en-US" sz="3137" dirty="0"/>
              <a:t>Tim Walton</a:t>
            </a:r>
          </a:p>
          <a:p>
            <a:r>
              <a:rPr lang="en-US" sz="3137" dirty="0"/>
              <a:t>Ryan Coffman</a:t>
            </a:r>
          </a:p>
        </p:txBody>
      </p:sp>
      <p:sp>
        <p:nvSpPr>
          <p:cNvPr id="2" name="Title 1"/>
          <p:cNvSpPr>
            <a:spLocks noGrp="1"/>
          </p:cNvSpPr>
          <p:nvPr>
            <p:ph type="title"/>
          </p:nvPr>
        </p:nvSpPr>
        <p:spPr/>
        <p:txBody>
          <a:bodyPr/>
          <a:lstStyle/>
          <a:p>
            <a:r>
              <a:rPr lang="en-US" dirty="0"/>
              <a:t>Open Source on Azure: V-Team Members</a:t>
            </a:r>
          </a:p>
        </p:txBody>
      </p:sp>
      <p:sp>
        <p:nvSpPr>
          <p:cNvPr id="4" name="TextBox 3"/>
          <p:cNvSpPr txBox="1"/>
          <p:nvPr/>
        </p:nvSpPr>
        <p:spPr>
          <a:xfrm>
            <a:off x="1208502" y="5633209"/>
            <a:ext cx="9677557" cy="1158629"/>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3137" b="0" i="1" u="none" strike="noStrike" kern="1200" cap="none" spc="0" normalizeH="0" baseline="0" noProof="0" dirty="0">
                <a:ln>
                  <a:noFill/>
                </a:ln>
                <a:solidFill>
                  <a:srgbClr val="969696"/>
                </a:solidFill>
                <a:effectLst/>
                <a:uLnTx/>
                <a:uFillTx/>
                <a:latin typeface="Segoe UI"/>
                <a:ea typeface="+mn-ea"/>
                <a:cs typeface="+mn-cs"/>
              </a:rPr>
              <a:t>“Bringing combined Open Source industry experience </a:t>
            </a:r>
            <a:br>
              <a:rPr kumimoji="0" lang="en-US" sz="3137" b="0" i="1" u="none" strike="noStrike" kern="1200" cap="none" spc="0" normalizeH="0" baseline="0" noProof="0" dirty="0">
                <a:ln>
                  <a:noFill/>
                </a:ln>
                <a:solidFill>
                  <a:srgbClr val="969696"/>
                </a:solidFill>
                <a:effectLst/>
                <a:uLnTx/>
                <a:uFillTx/>
                <a:latin typeface="Segoe UI"/>
                <a:ea typeface="+mn-ea"/>
                <a:cs typeface="+mn-cs"/>
              </a:rPr>
            </a:br>
            <a:r>
              <a:rPr kumimoji="0" lang="en-US" sz="3137" b="0" i="1" u="none" strike="noStrike" kern="1200" cap="none" spc="0" normalizeH="0" baseline="0" noProof="0" dirty="0">
                <a:ln>
                  <a:noFill/>
                </a:ln>
                <a:solidFill>
                  <a:srgbClr val="969696"/>
                </a:solidFill>
                <a:effectLst/>
                <a:uLnTx/>
                <a:uFillTx/>
                <a:latin typeface="Segoe UI"/>
                <a:ea typeface="+mn-ea"/>
                <a:cs typeface="+mn-cs"/>
              </a:rPr>
              <a:t>to Microsoft Azure and our key Partners”.</a:t>
            </a:r>
          </a:p>
        </p:txBody>
      </p:sp>
      <p:pic>
        <p:nvPicPr>
          <p:cNvPr id="6" name="Picture 5" descr="A person wearing a suit and tie smiling at the camera&#10;&#10;Description generated with very high confidence">
            <a:extLst>
              <a:ext uri="{FF2B5EF4-FFF2-40B4-BE49-F238E27FC236}">
                <a16:creationId xmlns:a16="http://schemas.microsoft.com/office/drawing/2014/main" id="{8104E11D-F3CE-4934-B17B-7E0AD01478FB}"/>
              </a:ext>
            </a:extLst>
          </p:cNvPr>
          <p:cNvPicPr>
            <a:picLocks noChangeAspect="1"/>
          </p:cNvPicPr>
          <p:nvPr/>
        </p:nvPicPr>
        <p:blipFill>
          <a:blip r:embed="rId3"/>
          <a:stretch>
            <a:fillRect/>
          </a:stretch>
        </p:blipFill>
        <p:spPr>
          <a:xfrm>
            <a:off x="4966222" y="1793331"/>
            <a:ext cx="1013604" cy="1013604"/>
          </a:xfrm>
          <a:prstGeom prst="rect">
            <a:avLst/>
          </a:prstGeom>
        </p:spPr>
      </p:pic>
      <p:pic>
        <p:nvPicPr>
          <p:cNvPr id="9" name="Picture 8" descr="A person smiling for the camera&#10;&#10;Description generated with very high confidence">
            <a:extLst>
              <a:ext uri="{FF2B5EF4-FFF2-40B4-BE49-F238E27FC236}">
                <a16:creationId xmlns:a16="http://schemas.microsoft.com/office/drawing/2014/main" id="{04F6E53A-5DCC-4865-B5E4-46CA2D2B18AC}"/>
              </a:ext>
            </a:extLst>
          </p:cNvPr>
          <p:cNvPicPr>
            <a:picLocks noChangeAspect="1"/>
          </p:cNvPicPr>
          <p:nvPr/>
        </p:nvPicPr>
        <p:blipFill>
          <a:blip r:embed="rId4"/>
          <a:stretch>
            <a:fillRect/>
          </a:stretch>
        </p:blipFill>
        <p:spPr>
          <a:xfrm>
            <a:off x="6254235" y="1793331"/>
            <a:ext cx="996128" cy="1013604"/>
          </a:xfrm>
          <a:prstGeom prst="rect">
            <a:avLst/>
          </a:prstGeom>
        </p:spPr>
      </p:pic>
      <p:pic>
        <p:nvPicPr>
          <p:cNvPr id="14" name="Picture 13" descr="A person wearing a blue shirt and smiling at the camera&#10;&#10;Description generated with very high confidence">
            <a:extLst>
              <a:ext uri="{FF2B5EF4-FFF2-40B4-BE49-F238E27FC236}">
                <a16:creationId xmlns:a16="http://schemas.microsoft.com/office/drawing/2014/main" id="{08697847-FDAF-407B-AABA-09200F35EA41}"/>
              </a:ext>
            </a:extLst>
          </p:cNvPr>
          <p:cNvPicPr>
            <a:picLocks noChangeAspect="1"/>
          </p:cNvPicPr>
          <p:nvPr/>
        </p:nvPicPr>
        <p:blipFill rotWithShape="1">
          <a:blip r:embed="rId5"/>
          <a:srcRect l="17228" r="20233"/>
          <a:stretch/>
        </p:blipFill>
        <p:spPr>
          <a:xfrm>
            <a:off x="4966221" y="3164334"/>
            <a:ext cx="996128" cy="1013604"/>
          </a:xfrm>
          <a:prstGeom prst="rect">
            <a:avLst/>
          </a:prstGeom>
        </p:spPr>
      </p:pic>
      <p:pic>
        <p:nvPicPr>
          <p:cNvPr id="16" name="Picture 15" descr="A person posing for the camera&#10;&#10;Description generated with very high confidence">
            <a:extLst>
              <a:ext uri="{FF2B5EF4-FFF2-40B4-BE49-F238E27FC236}">
                <a16:creationId xmlns:a16="http://schemas.microsoft.com/office/drawing/2014/main" id="{794A1A88-A976-49CA-949D-D4931A88679C}"/>
              </a:ext>
            </a:extLst>
          </p:cNvPr>
          <p:cNvPicPr>
            <a:picLocks noChangeAspect="1"/>
          </p:cNvPicPr>
          <p:nvPr/>
        </p:nvPicPr>
        <p:blipFill>
          <a:blip r:embed="rId6"/>
          <a:stretch>
            <a:fillRect/>
          </a:stretch>
        </p:blipFill>
        <p:spPr>
          <a:xfrm>
            <a:off x="6246689" y="3164334"/>
            <a:ext cx="1013604" cy="1013604"/>
          </a:xfrm>
          <a:prstGeom prst="rect">
            <a:avLst/>
          </a:prstGeom>
        </p:spPr>
      </p:pic>
      <p:pic>
        <p:nvPicPr>
          <p:cNvPr id="18" name="Picture 17" descr="A person with red hair and a sunset in the background&#10;&#10;Description generated with very high confidence">
            <a:extLst>
              <a:ext uri="{FF2B5EF4-FFF2-40B4-BE49-F238E27FC236}">
                <a16:creationId xmlns:a16="http://schemas.microsoft.com/office/drawing/2014/main" id="{DB36E4A6-5F58-4B79-AE2D-1F4DC36BA76E}"/>
              </a:ext>
            </a:extLst>
          </p:cNvPr>
          <p:cNvPicPr>
            <a:picLocks noChangeAspect="1"/>
          </p:cNvPicPr>
          <p:nvPr/>
        </p:nvPicPr>
        <p:blipFill>
          <a:blip r:embed="rId7"/>
          <a:stretch>
            <a:fillRect/>
          </a:stretch>
        </p:blipFill>
        <p:spPr>
          <a:xfrm>
            <a:off x="7535934" y="1793331"/>
            <a:ext cx="1013604" cy="1013604"/>
          </a:xfrm>
          <a:prstGeom prst="rect">
            <a:avLst/>
          </a:prstGeom>
        </p:spPr>
      </p:pic>
      <p:pic>
        <p:nvPicPr>
          <p:cNvPr id="20" name="Picture 19" descr="A person wearing glasses and smiling at the camera&#10;&#10;Description generated with very high confidence">
            <a:extLst>
              <a:ext uri="{FF2B5EF4-FFF2-40B4-BE49-F238E27FC236}">
                <a16:creationId xmlns:a16="http://schemas.microsoft.com/office/drawing/2014/main" id="{2F36EB4F-0061-45D6-B3B2-DB24ECFC9845}"/>
              </a:ext>
            </a:extLst>
          </p:cNvPr>
          <p:cNvPicPr>
            <a:picLocks noChangeAspect="1"/>
          </p:cNvPicPr>
          <p:nvPr/>
        </p:nvPicPr>
        <p:blipFill>
          <a:blip r:embed="rId8"/>
          <a:stretch>
            <a:fillRect/>
          </a:stretch>
        </p:blipFill>
        <p:spPr>
          <a:xfrm>
            <a:off x="7544632" y="3164333"/>
            <a:ext cx="1004906" cy="1004906"/>
          </a:xfrm>
          <a:prstGeom prst="rect">
            <a:avLst/>
          </a:prstGeom>
        </p:spPr>
      </p:pic>
      <p:pic>
        <p:nvPicPr>
          <p:cNvPr id="22" name="Picture 21" descr="A person smiling for the camera&#10;&#10;Description generated with very high confidence">
            <a:extLst>
              <a:ext uri="{FF2B5EF4-FFF2-40B4-BE49-F238E27FC236}">
                <a16:creationId xmlns:a16="http://schemas.microsoft.com/office/drawing/2014/main" id="{88BC0DEB-DBBF-4E4A-931F-D3647C8D1217}"/>
              </a:ext>
            </a:extLst>
          </p:cNvPr>
          <p:cNvPicPr>
            <a:picLocks noChangeAspect="1"/>
          </p:cNvPicPr>
          <p:nvPr/>
        </p:nvPicPr>
        <p:blipFill>
          <a:blip r:embed="rId9"/>
          <a:stretch>
            <a:fillRect/>
          </a:stretch>
        </p:blipFill>
        <p:spPr>
          <a:xfrm>
            <a:off x="8831781" y="1793331"/>
            <a:ext cx="1005454" cy="1005454"/>
          </a:xfrm>
          <a:prstGeom prst="rect">
            <a:avLst/>
          </a:prstGeom>
        </p:spPr>
      </p:pic>
    </p:spTree>
    <p:extLst>
      <p:ext uri="{BB962C8B-B14F-4D97-AF65-F5344CB8AC3E}">
        <p14:creationId xmlns:p14="http://schemas.microsoft.com/office/powerpoint/2010/main" val="13090616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Left Brace 61"/>
          <p:cNvSpPr/>
          <p:nvPr/>
        </p:nvSpPr>
        <p:spPr>
          <a:xfrm>
            <a:off x="1109141" y="2440809"/>
            <a:ext cx="302896" cy="3620741"/>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6" name="Rectangle 65"/>
          <p:cNvSpPr/>
          <p:nvPr/>
        </p:nvSpPr>
        <p:spPr bwMode="auto">
          <a:xfrm>
            <a:off x="3208293" y="1244462"/>
            <a:ext cx="8720688" cy="5139864"/>
          </a:xfrm>
          <a:prstGeom prst="rect">
            <a:avLst/>
          </a:prstGeom>
          <a:solidFill>
            <a:schemeClr val="bg1">
              <a:lumMod val="9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marL="0" marR="0" lvl="0" indent="0" algn="ctr" defTabSz="913788"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p:txBody>
          <a:bodyPr/>
          <a:lstStyle/>
          <a:p>
            <a:r>
              <a:rPr lang="en-US" dirty="0">
                <a:solidFill>
                  <a:srgbClr val="00188F"/>
                </a:solidFill>
                <a:latin typeface="Segoe UI Light" panose="020B0502040204020203" pitchFamily="34" charset="0"/>
                <a:cs typeface="Segoe UI Light" panose="020B0502040204020203" pitchFamily="34" charset="0"/>
              </a:rPr>
              <a:t>Cloud Computing Models</a:t>
            </a:r>
          </a:p>
        </p:txBody>
      </p:sp>
      <p:grpSp>
        <p:nvGrpSpPr>
          <p:cNvPr id="4" name="Group 3"/>
          <p:cNvGrpSpPr/>
          <p:nvPr/>
        </p:nvGrpSpPr>
        <p:grpSpPr>
          <a:xfrm>
            <a:off x="796966" y="1538808"/>
            <a:ext cx="2427913" cy="4497741"/>
            <a:chOff x="855665" y="1876063"/>
            <a:chExt cx="2427913" cy="4497741"/>
          </a:xfrm>
        </p:grpSpPr>
        <p:sp>
          <p:nvSpPr>
            <p:cNvPr id="124" name="Rectangle 123"/>
            <p:cNvSpPr/>
            <p:nvPr/>
          </p:nvSpPr>
          <p:spPr>
            <a:xfrm>
              <a:off x="1416806" y="1876063"/>
              <a:ext cx="1866772" cy="640080"/>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1" indent="0" algn="l" defTabSz="1218836"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On-Premises</a:t>
              </a:r>
            </a:p>
            <a:p>
              <a:pPr marL="0" marR="0" lvl="1" indent="0" algn="l" defTabSz="1218836"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 Private Cloud )</a:t>
              </a:r>
            </a:p>
          </p:txBody>
        </p:sp>
        <p:sp>
          <p:nvSpPr>
            <p:cNvPr id="128" name="Rectangle 127"/>
            <p:cNvSpPr/>
            <p:nvPr/>
          </p:nvSpPr>
          <p:spPr>
            <a:xfrm>
              <a:off x="1396458" y="5537987"/>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129" name="Rectangle 128"/>
            <p:cNvSpPr/>
            <p:nvPr/>
          </p:nvSpPr>
          <p:spPr>
            <a:xfrm>
              <a:off x="1396458" y="5083168"/>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Compute</a:t>
              </a:r>
            </a:p>
          </p:txBody>
        </p:sp>
        <p:sp>
          <p:nvSpPr>
            <p:cNvPr id="130" name="Rectangle 129"/>
            <p:cNvSpPr/>
            <p:nvPr/>
          </p:nvSpPr>
          <p:spPr>
            <a:xfrm>
              <a:off x="1396458" y="5992804"/>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Storage</a:t>
              </a:r>
            </a:p>
          </p:txBody>
        </p:sp>
        <p:sp>
          <p:nvSpPr>
            <p:cNvPr id="131" name="Rectangle 130"/>
            <p:cNvSpPr/>
            <p:nvPr/>
          </p:nvSpPr>
          <p:spPr>
            <a:xfrm>
              <a:off x="1396458" y="4617281"/>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Virtual Machine</a:t>
              </a:r>
            </a:p>
          </p:txBody>
        </p:sp>
        <p:sp>
          <p:nvSpPr>
            <p:cNvPr id="132" name="Rectangle 131"/>
            <p:cNvSpPr/>
            <p:nvPr/>
          </p:nvSpPr>
          <p:spPr>
            <a:xfrm>
              <a:off x="1396458" y="4162462"/>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lIns="0" r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Operating System</a:t>
              </a:r>
            </a:p>
          </p:txBody>
        </p:sp>
        <p:sp>
          <p:nvSpPr>
            <p:cNvPr id="134" name="Rectangle 133"/>
            <p:cNvSpPr/>
            <p:nvPr/>
          </p:nvSpPr>
          <p:spPr>
            <a:xfrm>
              <a:off x="1396458" y="3252824"/>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Applications</a:t>
              </a:r>
            </a:p>
          </p:txBody>
        </p:sp>
        <p:sp>
          <p:nvSpPr>
            <p:cNvPr id="135" name="Rectangle 134"/>
            <p:cNvSpPr/>
            <p:nvPr/>
          </p:nvSpPr>
          <p:spPr>
            <a:xfrm>
              <a:off x="1396458" y="2798005"/>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Data &amp; Access</a:t>
              </a:r>
            </a:p>
          </p:txBody>
        </p:sp>
        <p:sp>
          <p:nvSpPr>
            <p:cNvPr id="136" name="Rectangle 135"/>
            <p:cNvSpPr/>
            <p:nvPr/>
          </p:nvSpPr>
          <p:spPr>
            <a:xfrm>
              <a:off x="1396458" y="3707643"/>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Runtime</a:t>
              </a:r>
            </a:p>
          </p:txBody>
        </p:sp>
        <p:sp>
          <p:nvSpPr>
            <p:cNvPr id="127" name="TextBox 52"/>
            <p:cNvSpPr txBox="1"/>
            <p:nvPr/>
          </p:nvSpPr>
          <p:spPr>
            <a:xfrm>
              <a:off x="855665" y="3333164"/>
              <a:ext cx="400110" cy="204588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You Provision &amp; Manage</a:t>
              </a:r>
            </a:p>
          </p:txBody>
        </p:sp>
      </p:grpSp>
      <p:sp>
        <p:nvSpPr>
          <p:cNvPr id="138" name="Rectangle 137"/>
          <p:cNvSpPr/>
          <p:nvPr/>
        </p:nvSpPr>
        <p:spPr>
          <a:xfrm>
            <a:off x="4381891" y="1511658"/>
            <a:ext cx="2108505"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1" indent="0" algn="l" defTabSz="1218836"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Infrastructure</a:t>
            </a:r>
          </a:p>
          <a:p>
            <a:pPr marL="0" marR="0" lvl="0" indent="0" algn="l" defTabSz="121893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 as a Service )</a:t>
            </a:r>
          </a:p>
        </p:txBody>
      </p:sp>
      <p:grpSp>
        <p:nvGrpSpPr>
          <p:cNvPr id="5" name="Group 4"/>
          <p:cNvGrpSpPr/>
          <p:nvPr/>
        </p:nvGrpSpPr>
        <p:grpSpPr>
          <a:xfrm>
            <a:off x="4412036" y="2460754"/>
            <a:ext cx="1645145" cy="3575799"/>
            <a:chOff x="4410447" y="2460753"/>
            <a:chExt cx="1645145" cy="3575799"/>
          </a:xfrm>
        </p:grpSpPr>
        <p:sp>
          <p:nvSpPr>
            <p:cNvPr id="144" name="Rectangle 143"/>
            <p:cNvSpPr/>
            <p:nvPr/>
          </p:nvSpPr>
          <p:spPr>
            <a:xfrm>
              <a:off x="4410447" y="5200735"/>
              <a:ext cx="1638241" cy="381000"/>
            </a:xfrm>
            <a:prstGeom prst="rect">
              <a:avLst/>
            </a:prstGeom>
            <a:solidFill>
              <a:schemeClr val="accent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145" name="Rectangle 144"/>
            <p:cNvSpPr/>
            <p:nvPr/>
          </p:nvSpPr>
          <p:spPr>
            <a:xfrm>
              <a:off x="4410447" y="4745916"/>
              <a:ext cx="1638241" cy="381000"/>
            </a:xfrm>
            <a:prstGeom prst="rect">
              <a:avLst/>
            </a:prstGeom>
            <a:solidFill>
              <a:schemeClr val="accent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Compute</a:t>
              </a:r>
            </a:p>
          </p:txBody>
        </p:sp>
        <p:sp>
          <p:nvSpPr>
            <p:cNvPr id="146" name="Rectangle 145"/>
            <p:cNvSpPr/>
            <p:nvPr/>
          </p:nvSpPr>
          <p:spPr>
            <a:xfrm>
              <a:off x="4410447" y="5655552"/>
              <a:ext cx="1638241" cy="381000"/>
            </a:xfrm>
            <a:prstGeom prst="rect">
              <a:avLst/>
            </a:prstGeom>
            <a:solidFill>
              <a:schemeClr val="accent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Storage</a:t>
              </a:r>
            </a:p>
          </p:txBody>
        </p:sp>
        <p:sp>
          <p:nvSpPr>
            <p:cNvPr id="147" name="Rectangle 146"/>
            <p:cNvSpPr/>
            <p:nvPr/>
          </p:nvSpPr>
          <p:spPr>
            <a:xfrm>
              <a:off x="4410447" y="4280029"/>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Virtual Machine</a:t>
              </a:r>
            </a:p>
          </p:txBody>
        </p:sp>
        <p:sp>
          <p:nvSpPr>
            <p:cNvPr id="148" name="Rectangle 147"/>
            <p:cNvSpPr/>
            <p:nvPr/>
          </p:nvSpPr>
          <p:spPr>
            <a:xfrm>
              <a:off x="4410447" y="3825210"/>
              <a:ext cx="1645145" cy="381000"/>
            </a:xfrm>
            <a:prstGeom prst="rect">
              <a:avLst/>
            </a:prstGeom>
            <a:solidFill>
              <a:schemeClr val="accent1"/>
            </a:solidFill>
            <a:ln w="9525" cap="flat" cmpd="sng" algn="ctr">
              <a:solidFill>
                <a:srgbClr val="FFC000"/>
              </a:solid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Operating System</a:t>
              </a:r>
            </a:p>
          </p:txBody>
        </p:sp>
        <p:sp>
          <p:nvSpPr>
            <p:cNvPr id="150" name="Rectangle 149"/>
            <p:cNvSpPr/>
            <p:nvPr/>
          </p:nvSpPr>
          <p:spPr>
            <a:xfrm>
              <a:off x="4410447" y="2915572"/>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Applications</a:t>
              </a:r>
            </a:p>
          </p:txBody>
        </p:sp>
        <p:sp>
          <p:nvSpPr>
            <p:cNvPr id="151" name="Rectangle 150"/>
            <p:cNvSpPr/>
            <p:nvPr/>
          </p:nvSpPr>
          <p:spPr>
            <a:xfrm>
              <a:off x="4410447" y="2460753"/>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Data &amp; Access</a:t>
              </a:r>
            </a:p>
          </p:txBody>
        </p:sp>
        <p:sp>
          <p:nvSpPr>
            <p:cNvPr id="152" name="Rectangle 151"/>
            <p:cNvSpPr/>
            <p:nvPr/>
          </p:nvSpPr>
          <p:spPr>
            <a:xfrm>
              <a:off x="4410447" y="3370391"/>
              <a:ext cx="1638241"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Runtime</a:t>
              </a:r>
            </a:p>
          </p:txBody>
        </p:sp>
      </p:grpSp>
      <p:sp>
        <p:nvSpPr>
          <p:cNvPr id="140" name="Left Brace 139"/>
          <p:cNvSpPr/>
          <p:nvPr/>
        </p:nvSpPr>
        <p:spPr>
          <a:xfrm flipH="1">
            <a:off x="6059507" y="4724823"/>
            <a:ext cx="228600" cy="1325319"/>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41" name="TextBox 56"/>
          <p:cNvSpPr txBox="1"/>
          <p:nvPr/>
        </p:nvSpPr>
        <p:spPr>
          <a:xfrm flipH="1">
            <a:off x="6246230" y="4447057"/>
            <a:ext cx="615553" cy="1706493"/>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Physical Fabric</a:t>
            </a:r>
            <a:b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b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Managed by Vendor</a:t>
            </a:r>
          </a:p>
        </p:txBody>
      </p:sp>
      <p:sp>
        <p:nvSpPr>
          <p:cNvPr id="142" name="Left Brace 141"/>
          <p:cNvSpPr/>
          <p:nvPr/>
        </p:nvSpPr>
        <p:spPr>
          <a:xfrm>
            <a:off x="4210567" y="2447306"/>
            <a:ext cx="179434" cy="2200272"/>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43" name="TextBox 58"/>
          <p:cNvSpPr txBox="1"/>
          <p:nvPr/>
        </p:nvSpPr>
        <p:spPr>
          <a:xfrm>
            <a:off x="3798298" y="2520291"/>
            <a:ext cx="400110" cy="204588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You Provision &amp; Manage</a:t>
            </a:r>
          </a:p>
        </p:txBody>
      </p:sp>
      <p:sp>
        <p:nvSpPr>
          <p:cNvPr id="154" name="Rectangle 153"/>
          <p:cNvSpPr/>
          <p:nvPr/>
        </p:nvSpPr>
        <p:spPr>
          <a:xfrm>
            <a:off x="6889630" y="1501610"/>
            <a:ext cx="2000311"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1" indent="0" algn="l" defTabSz="1218836"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Platform</a:t>
            </a:r>
          </a:p>
          <a:p>
            <a:pPr marL="0" marR="0" lvl="0" indent="0" algn="l" defTabSz="121893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 as a Service )</a:t>
            </a:r>
          </a:p>
        </p:txBody>
      </p:sp>
      <p:sp>
        <p:nvSpPr>
          <p:cNvPr id="155" name="Left Brace 154"/>
          <p:cNvSpPr/>
          <p:nvPr/>
        </p:nvSpPr>
        <p:spPr>
          <a:xfrm flipH="1">
            <a:off x="8615631" y="3370388"/>
            <a:ext cx="182529" cy="2666161"/>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56" name="TextBox 54"/>
          <p:cNvSpPr txBox="1"/>
          <p:nvPr/>
        </p:nvSpPr>
        <p:spPr>
          <a:xfrm flipH="1">
            <a:off x="8769624" y="3238202"/>
            <a:ext cx="400110" cy="2874313"/>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Provisioned &amp; Managed by Vendor</a:t>
            </a:r>
          </a:p>
        </p:txBody>
      </p:sp>
      <p:sp>
        <p:nvSpPr>
          <p:cNvPr id="157" name="Left Brace 156"/>
          <p:cNvSpPr/>
          <p:nvPr/>
        </p:nvSpPr>
        <p:spPr>
          <a:xfrm>
            <a:off x="6806303" y="2441702"/>
            <a:ext cx="152400" cy="847725"/>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58" name="TextBox 60"/>
          <p:cNvSpPr txBox="1"/>
          <p:nvPr/>
        </p:nvSpPr>
        <p:spPr>
          <a:xfrm>
            <a:off x="6463314" y="2323184"/>
            <a:ext cx="400110" cy="1078436"/>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You Manage</a:t>
            </a:r>
          </a:p>
        </p:txBody>
      </p:sp>
      <p:grpSp>
        <p:nvGrpSpPr>
          <p:cNvPr id="9" name="Group 8"/>
          <p:cNvGrpSpPr/>
          <p:nvPr/>
        </p:nvGrpSpPr>
        <p:grpSpPr>
          <a:xfrm>
            <a:off x="6968130" y="2460753"/>
            <a:ext cx="1638240" cy="3575799"/>
            <a:chOff x="6966542" y="2460752"/>
            <a:chExt cx="1638240" cy="3575799"/>
          </a:xfrm>
        </p:grpSpPr>
        <p:sp>
          <p:nvSpPr>
            <p:cNvPr id="160" name="Rectangle 159"/>
            <p:cNvSpPr/>
            <p:nvPr/>
          </p:nvSpPr>
          <p:spPr>
            <a:xfrm>
              <a:off x="6966542" y="5200734"/>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161" name="Rectangle 160"/>
            <p:cNvSpPr/>
            <p:nvPr/>
          </p:nvSpPr>
          <p:spPr>
            <a:xfrm>
              <a:off x="6966542" y="4745915"/>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Compute</a:t>
              </a:r>
            </a:p>
          </p:txBody>
        </p:sp>
        <p:sp>
          <p:nvSpPr>
            <p:cNvPr id="162" name="Rectangle 161"/>
            <p:cNvSpPr/>
            <p:nvPr/>
          </p:nvSpPr>
          <p:spPr>
            <a:xfrm>
              <a:off x="6966542" y="5655551"/>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Storage</a:t>
              </a:r>
            </a:p>
          </p:txBody>
        </p:sp>
        <p:sp>
          <p:nvSpPr>
            <p:cNvPr id="163" name="Rectangle 162"/>
            <p:cNvSpPr/>
            <p:nvPr/>
          </p:nvSpPr>
          <p:spPr>
            <a:xfrm>
              <a:off x="6966542" y="4280028"/>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Virtual Machine</a:t>
              </a:r>
            </a:p>
          </p:txBody>
        </p:sp>
        <p:sp>
          <p:nvSpPr>
            <p:cNvPr id="164" name="Rectangle 163"/>
            <p:cNvSpPr/>
            <p:nvPr/>
          </p:nvSpPr>
          <p:spPr>
            <a:xfrm>
              <a:off x="6966542" y="3825209"/>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Operating System</a:t>
              </a:r>
            </a:p>
          </p:txBody>
        </p:sp>
        <p:sp>
          <p:nvSpPr>
            <p:cNvPr id="166" name="Rectangle 165"/>
            <p:cNvSpPr/>
            <p:nvPr/>
          </p:nvSpPr>
          <p:spPr>
            <a:xfrm>
              <a:off x="6966542" y="2460752"/>
              <a:ext cx="1638240"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Data &amp; Access</a:t>
              </a:r>
            </a:p>
          </p:txBody>
        </p:sp>
        <p:sp>
          <p:nvSpPr>
            <p:cNvPr id="167" name="Rectangle 166"/>
            <p:cNvSpPr/>
            <p:nvPr/>
          </p:nvSpPr>
          <p:spPr>
            <a:xfrm>
              <a:off x="6966542" y="3370390"/>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Runtime</a:t>
              </a:r>
            </a:p>
          </p:txBody>
        </p:sp>
        <p:sp>
          <p:nvSpPr>
            <p:cNvPr id="168" name="Rectangle 167"/>
            <p:cNvSpPr/>
            <p:nvPr/>
          </p:nvSpPr>
          <p:spPr>
            <a:xfrm>
              <a:off x="6966542" y="2915571"/>
              <a:ext cx="1638240" cy="381000"/>
            </a:xfrm>
            <a:prstGeom prst="rect">
              <a:avLst/>
            </a:prstGeom>
            <a:solidFill>
              <a:schemeClr val="accent1"/>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Applications</a:t>
              </a:r>
            </a:p>
          </p:txBody>
        </p:sp>
      </p:grpSp>
      <p:sp>
        <p:nvSpPr>
          <p:cNvPr id="170" name="Rectangle 169"/>
          <p:cNvSpPr/>
          <p:nvPr/>
        </p:nvSpPr>
        <p:spPr>
          <a:xfrm>
            <a:off x="9464724" y="1501610"/>
            <a:ext cx="2028257"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1" indent="0" algn="l" defTabSz="1218836"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Software</a:t>
            </a:r>
          </a:p>
          <a:p>
            <a:pPr marL="0" marR="0" lvl="0" indent="0" algn="l" defTabSz="121893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 as a Service )</a:t>
            </a:r>
          </a:p>
        </p:txBody>
      </p:sp>
      <p:sp>
        <p:nvSpPr>
          <p:cNvPr id="172" name="TextBox 64"/>
          <p:cNvSpPr txBox="1"/>
          <p:nvPr/>
        </p:nvSpPr>
        <p:spPr>
          <a:xfrm flipH="1">
            <a:off x="11387709" y="3008341"/>
            <a:ext cx="400110" cy="2874313"/>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Provisioned &amp; Managed by Vendor</a:t>
            </a:r>
          </a:p>
        </p:txBody>
      </p:sp>
      <p:grpSp>
        <p:nvGrpSpPr>
          <p:cNvPr id="11" name="Group 10"/>
          <p:cNvGrpSpPr/>
          <p:nvPr/>
        </p:nvGrpSpPr>
        <p:grpSpPr>
          <a:xfrm>
            <a:off x="9524698" y="2460750"/>
            <a:ext cx="1638240" cy="3575799"/>
            <a:chOff x="9523110" y="2460749"/>
            <a:chExt cx="1638240" cy="3575799"/>
          </a:xfrm>
        </p:grpSpPr>
        <p:sp>
          <p:nvSpPr>
            <p:cNvPr id="174" name="Rectangle 173"/>
            <p:cNvSpPr/>
            <p:nvPr/>
          </p:nvSpPr>
          <p:spPr>
            <a:xfrm>
              <a:off x="9523110" y="5200731"/>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175" name="Rectangle 174"/>
            <p:cNvSpPr/>
            <p:nvPr/>
          </p:nvSpPr>
          <p:spPr>
            <a:xfrm>
              <a:off x="9523110" y="4745912"/>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Compute</a:t>
              </a:r>
            </a:p>
          </p:txBody>
        </p:sp>
        <p:sp>
          <p:nvSpPr>
            <p:cNvPr id="177" name="Rectangle 176"/>
            <p:cNvSpPr/>
            <p:nvPr/>
          </p:nvSpPr>
          <p:spPr>
            <a:xfrm>
              <a:off x="9523110" y="4280025"/>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Virtual Machine</a:t>
              </a:r>
            </a:p>
          </p:txBody>
        </p:sp>
        <p:sp>
          <p:nvSpPr>
            <p:cNvPr id="178" name="Rectangle 177"/>
            <p:cNvSpPr/>
            <p:nvPr/>
          </p:nvSpPr>
          <p:spPr>
            <a:xfrm>
              <a:off x="9523110" y="3825206"/>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Operating System</a:t>
              </a:r>
            </a:p>
          </p:txBody>
        </p:sp>
        <p:sp>
          <p:nvSpPr>
            <p:cNvPr id="180" name="Rectangle 179"/>
            <p:cNvSpPr/>
            <p:nvPr/>
          </p:nvSpPr>
          <p:spPr>
            <a:xfrm>
              <a:off x="9523110" y="2460749"/>
              <a:ext cx="1638240" cy="381000"/>
            </a:xfrm>
            <a:prstGeom prst="rect">
              <a:avLst/>
            </a:prstGeom>
            <a:solidFill>
              <a:schemeClr val="accent1"/>
            </a:solidFill>
            <a:ln w="9525" cap="flat" cmpd="sng" algn="ctr">
              <a:solidFill>
                <a:srgbClr val="FFC000">
                  <a:shade val="95000"/>
                  <a:satMod val="105000"/>
                </a:srgbClr>
              </a:solid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Data &amp; Access</a:t>
              </a:r>
            </a:p>
          </p:txBody>
        </p:sp>
        <p:sp>
          <p:nvSpPr>
            <p:cNvPr id="181" name="Rectangle 180"/>
            <p:cNvSpPr/>
            <p:nvPr/>
          </p:nvSpPr>
          <p:spPr>
            <a:xfrm>
              <a:off x="9523110" y="3370387"/>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Runtime</a:t>
              </a:r>
            </a:p>
          </p:txBody>
        </p:sp>
        <p:sp>
          <p:nvSpPr>
            <p:cNvPr id="182" name="Rectangle 181"/>
            <p:cNvSpPr/>
            <p:nvPr/>
          </p:nvSpPr>
          <p:spPr>
            <a:xfrm>
              <a:off x="9523110" y="2915568"/>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Applications</a:t>
              </a:r>
            </a:p>
          </p:txBody>
        </p:sp>
        <p:sp>
          <p:nvSpPr>
            <p:cNvPr id="176" name="Rectangle 175"/>
            <p:cNvSpPr/>
            <p:nvPr/>
          </p:nvSpPr>
          <p:spPr>
            <a:xfrm>
              <a:off x="9523110" y="5655548"/>
              <a:ext cx="1638240" cy="381000"/>
            </a:xfrm>
            <a:prstGeom prst="rect">
              <a:avLst/>
            </a:prstGeom>
            <a:solidFill>
              <a:schemeClr val="accent4"/>
            </a:solidFill>
            <a:ln w="9525" cap="flat" cmpd="sng" algn="ctr">
              <a:noFill/>
              <a:prstDash val="solid"/>
            </a:ln>
            <a:effectLst/>
          </p:spPr>
          <p:txBody>
            <a:bodyPr lIns="0" rIns="0" rtlCol="0" anchor="t" anchorCtr="0"/>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alpha val="99000"/>
                    </a:srgbClr>
                  </a:solidFill>
                  <a:effectLst/>
                  <a:uLnTx/>
                  <a:uFillTx/>
                  <a:latin typeface="Segoe UI"/>
                  <a:ea typeface="Segoe UI" pitchFamily="34" charset="0"/>
                  <a:cs typeface="Segoe UI" pitchFamily="34" charset="0"/>
                </a:rPr>
                <a:t>Storage</a:t>
              </a:r>
            </a:p>
          </p:txBody>
        </p:sp>
      </p:grpSp>
      <p:sp>
        <p:nvSpPr>
          <p:cNvPr id="64" name="Left Brace 63"/>
          <p:cNvSpPr/>
          <p:nvPr/>
        </p:nvSpPr>
        <p:spPr>
          <a:xfrm flipH="1">
            <a:off x="11181463" y="2861103"/>
            <a:ext cx="206246" cy="3213707"/>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7" name="Rectangle 66"/>
          <p:cNvSpPr/>
          <p:nvPr/>
        </p:nvSpPr>
        <p:spPr bwMode="auto">
          <a:xfrm flipH="1">
            <a:off x="252797" y="1244462"/>
            <a:ext cx="2955496" cy="5139864"/>
          </a:xfrm>
          <a:prstGeom prst="rect">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marL="0" marR="0" lvl="0" indent="0" algn="ctr" defTabSz="913788"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9" name="TextBox 58"/>
          <p:cNvSpPr txBox="1"/>
          <p:nvPr/>
        </p:nvSpPr>
        <p:spPr>
          <a:xfrm>
            <a:off x="3661291" y="4846263"/>
            <a:ext cx="830997" cy="942759"/>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Microsoft </a:t>
            </a:r>
          </a:p>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 Provisions</a:t>
            </a:r>
            <a:b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br>
            <a:endPar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endParaRPr>
          </a:p>
        </p:txBody>
      </p:sp>
      <p:sp>
        <p:nvSpPr>
          <p:cNvPr id="8" name="Left Bracket 7"/>
          <p:cNvSpPr/>
          <p:nvPr/>
        </p:nvSpPr>
        <p:spPr>
          <a:xfrm>
            <a:off x="4286075" y="4724823"/>
            <a:ext cx="95815" cy="1333645"/>
          </a:xfrm>
          <a:prstGeom prst="leftBracket">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cxnSp>
        <p:nvCxnSpPr>
          <p:cNvPr id="10" name="Straight Connector 9"/>
          <p:cNvCxnSpPr/>
          <p:nvPr/>
        </p:nvCxnSpPr>
        <p:spPr>
          <a:xfrm>
            <a:off x="4187700" y="5364535"/>
            <a:ext cx="10767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Left Brace 78"/>
          <p:cNvSpPr/>
          <p:nvPr/>
        </p:nvSpPr>
        <p:spPr>
          <a:xfrm>
            <a:off x="9321891" y="2413083"/>
            <a:ext cx="184282" cy="473868"/>
          </a:xfrm>
          <a:prstGeom prst="leftBrace">
            <a:avLst>
              <a:gd name="adj1" fmla="val 0"/>
              <a:gd name="adj2" fmla="val 50000"/>
            </a:avLst>
          </a:prstGeom>
          <a:noFill/>
          <a:ln w="19050" cap="flat" cmpd="sng" algn="ctr">
            <a:solidFill>
              <a:schemeClr val="accent2"/>
            </a:solidFill>
            <a:prstDash val="solid"/>
          </a:ln>
          <a:effectLst/>
        </p:spPr>
        <p:txBody>
          <a:bodyPr rtlCol="0" anchor="ctr"/>
          <a:lstStyle/>
          <a:p>
            <a:pPr marL="0" marR="0" lvl="0" indent="0" algn="ctr" defTabSz="121893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80" name="TextBox 60"/>
          <p:cNvSpPr txBox="1"/>
          <p:nvPr/>
        </p:nvSpPr>
        <p:spPr>
          <a:xfrm>
            <a:off x="8969679" y="2099076"/>
            <a:ext cx="400110" cy="1078436"/>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defTabSz="1218836"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Kozuka Gothic Pro R" pitchFamily="34" charset="-128"/>
                <a:cs typeface="+mn-cs"/>
              </a:rPr>
              <a:t>You Manage</a:t>
            </a:r>
          </a:p>
        </p:txBody>
      </p:sp>
      <p:sp>
        <p:nvSpPr>
          <p:cNvPr id="76" name="Rectangle 75"/>
          <p:cNvSpPr/>
          <p:nvPr/>
        </p:nvSpPr>
        <p:spPr bwMode="auto">
          <a:xfrm>
            <a:off x="4381890" y="6384326"/>
            <a:ext cx="1668386" cy="481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marL="0" marR="0" lvl="0" indent="0" algn="ctr" defTabSz="91378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Host</a:t>
            </a:r>
          </a:p>
        </p:txBody>
      </p:sp>
      <p:sp>
        <p:nvSpPr>
          <p:cNvPr id="77" name="Rectangle 76"/>
          <p:cNvSpPr/>
          <p:nvPr/>
        </p:nvSpPr>
        <p:spPr bwMode="auto">
          <a:xfrm>
            <a:off x="6937984" y="6400934"/>
            <a:ext cx="1668386" cy="481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marL="0" marR="0" lvl="0" indent="0" algn="ctr" defTabSz="91378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Develop</a:t>
            </a:r>
          </a:p>
        </p:txBody>
      </p:sp>
      <p:sp>
        <p:nvSpPr>
          <p:cNvPr id="78" name="Rectangle 77"/>
          <p:cNvSpPr/>
          <p:nvPr/>
        </p:nvSpPr>
        <p:spPr bwMode="auto">
          <a:xfrm>
            <a:off x="9494078" y="6384326"/>
            <a:ext cx="1668386" cy="481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marL="0" marR="0" lvl="0" indent="0" algn="ctr" defTabSz="91378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Consume</a:t>
            </a:r>
          </a:p>
        </p:txBody>
      </p:sp>
    </p:spTree>
    <p:extLst>
      <p:ext uri="{BB962C8B-B14F-4D97-AF65-F5344CB8AC3E}">
        <p14:creationId xmlns:p14="http://schemas.microsoft.com/office/powerpoint/2010/main" val="13243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500"/>
                                        <p:tgtEl>
                                          <p:spTgt spid="1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wipe(down)">
                                      <p:cBhvr>
                                        <p:cTn id="10" dur="500"/>
                                        <p:tgtEl>
                                          <p:spTgt spid="14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wipe(down)">
                                      <p:cBhvr>
                                        <p:cTn id="29" dur="500"/>
                                        <p:tgtEl>
                                          <p:spTgt spid="14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3"/>
                                        </p:tgtEl>
                                        <p:attrNameLst>
                                          <p:attrName>style.visibility</p:attrName>
                                        </p:attrNameLst>
                                      </p:cBhvr>
                                      <p:to>
                                        <p:strVal val="visible"/>
                                      </p:to>
                                    </p:set>
                                    <p:animEffect transition="in" filter="wipe(down)">
                                      <p:cBhvr>
                                        <p:cTn id="32" dur="500"/>
                                        <p:tgtEl>
                                          <p:spTgt spid="1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wipe(down)">
                                      <p:cBhvr>
                                        <p:cTn id="37" dur="500"/>
                                        <p:tgtEl>
                                          <p:spTgt spid="15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5"/>
                                        </p:tgtEl>
                                        <p:attrNameLst>
                                          <p:attrName>style.visibility</p:attrName>
                                        </p:attrNameLst>
                                      </p:cBhvr>
                                      <p:to>
                                        <p:strVal val="visible"/>
                                      </p:to>
                                    </p:set>
                                    <p:animEffect transition="in" filter="wipe(down)">
                                      <p:cBhvr>
                                        <p:cTn id="40" dur="500"/>
                                        <p:tgtEl>
                                          <p:spTgt spid="155"/>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wipe(down)">
                                      <p:cBhvr>
                                        <p:cTn id="48" dur="500"/>
                                        <p:tgtEl>
                                          <p:spTgt spid="15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58"/>
                                        </p:tgtEl>
                                        <p:attrNameLst>
                                          <p:attrName>style.visibility</p:attrName>
                                        </p:attrNameLst>
                                      </p:cBhvr>
                                      <p:to>
                                        <p:strVal val="visible"/>
                                      </p:to>
                                    </p:set>
                                    <p:animEffect transition="in" filter="wipe(down)">
                                      <p:cBhvr>
                                        <p:cTn id="51" dur="500"/>
                                        <p:tgtEl>
                                          <p:spTgt spid="15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2"/>
                                        </p:tgtEl>
                                        <p:attrNameLst>
                                          <p:attrName>style.visibility</p:attrName>
                                        </p:attrNameLst>
                                      </p:cBhvr>
                                      <p:to>
                                        <p:strVal val="visible"/>
                                      </p:to>
                                    </p:set>
                                    <p:animEffect transition="in" filter="wipe(down)">
                                      <p:cBhvr>
                                        <p:cTn id="56" dur="500"/>
                                        <p:tgtEl>
                                          <p:spTgt spid="17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down)">
                                      <p:cBhvr>
                                        <p:cTn id="59" dur="500"/>
                                        <p:tgtEl>
                                          <p:spTgt spid="64"/>
                                        </p:tgtEl>
                                      </p:cBhvr>
                                    </p:animEffect>
                                  </p:childTnLst>
                                </p:cTn>
                              </p:par>
                              <p:par>
                                <p:cTn id="60" presetID="22" presetClass="entr" presetSubtype="4"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down)">
                                      <p:cBhvr>
                                        <p:cTn id="67" dur="500"/>
                                        <p:tgtEl>
                                          <p:spTgt spid="7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wipe(down)">
                                      <p:cBhvr>
                                        <p:cTn id="7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p:bldP spid="142" grpId="0" animBg="1"/>
      <p:bldP spid="143" grpId="0"/>
      <p:bldP spid="155" grpId="0" animBg="1"/>
      <p:bldP spid="156" grpId="0"/>
      <p:bldP spid="157" grpId="0" animBg="1"/>
      <p:bldP spid="158" grpId="0"/>
      <p:bldP spid="172" grpId="0"/>
      <p:bldP spid="64" grpId="0" animBg="1"/>
      <p:bldP spid="69" grpId="0"/>
      <p:bldP spid="8" grpId="0" animBg="1"/>
      <p:bldP spid="79" grpId="0" animBg="1"/>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whiteboard&#10;&#10;Description generated with high confidence">
            <a:extLst>
              <a:ext uri="{FF2B5EF4-FFF2-40B4-BE49-F238E27FC236}">
                <a16:creationId xmlns:a16="http://schemas.microsoft.com/office/drawing/2014/main" id="{1054546B-289A-4163-A221-24A447F72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954" y="0"/>
            <a:ext cx="5996066" cy="6862419"/>
          </a:xfrm>
          <a:prstGeom prst="rect">
            <a:avLst/>
          </a:prstGeom>
        </p:spPr>
      </p:pic>
    </p:spTree>
    <p:extLst>
      <p:ext uri="{BB962C8B-B14F-4D97-AF65-F5344CB8AC3E}">
        <p14:creationId xmlns:p14="http://schemas.microsoft.com/office/powerpoint/2010/main" val="7643433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4705" dirty="0"/>
              <a:t>Azure Infrastructure Breadth</a:t>
            </a:r>
          </a:p>
        </p:txBody>
      </p:sp>
      <p:sp>
        <p:nvSpPr>
          <p:cNvPr id="3" name="Text Placeholder 2"/>
          <p:cNvSpPr>
            <a:spLocks noGrp="1"/>
          </p:cNvSpPr>
          <p:nvPr>
            <p:ph type="body" sz="quarter" idx="10"/>
          </p:nvPr>
        </p:nvSpPr>
        <p:spPr>
          <a:xfrm>
            <a:off x="455995" y="962788"/>
            <a:ext cx="11280012" cy="325858"/>
          </a:xfrm>
        </p:spPr>
        <p:txBody>
          <a:bodyPr/>
          <a:lstStyle/>
          <a:p>
            <a:pPr algn="ctr"/>
            <a:r>
              <a:rPr lang="en-US" dirty="0"/>
              <a:t>Over 100 services, continuous evolution</a:t>
            </a:r>
          </a:p>
        </p:txBody>
      </p:sp>
      <p:grpSp>
        <p:nvGrpSpPr>
          <p:cNvPr id="54" name="Group 53"/>
          <p:cNvGrpSpPr/>
          <p:nvPr/>
        </p:nvGrpSpPr>
        <p:grpSpPr>
          <a:xfrm>
            <a:off x="5208858" y="3312914"/>
            <a:ext cx="851197" cy="671998"/>
            <a:chOff x="5726434" y="1235377"/>
            <a:chExt cx="851438" cy="672188"/>
          </a:xfrm>
        </p:grpSpPr>
        <p:sp>
          <p:nvSpPr>
            <p:cNvPr id="105" name="Rectangle 104"/>
            <p:cNvSpPr/>
            <p:nvPr/>
          </p:nvSpPr>
          <p:spPr bwMode="auto">
            <a:xfrm>
              <a:off x="5726434" y="1235377"/>
              <a:ext cx="851438" cy="672188"/>
            </a:xfrm>
            <a:prstGeom prst="rect">
              <a:avLst/>
            </a:prstGeom>
            <a:solidFill>
              <a:srgbClr val="F064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Service bus</a:t>
              </a:r>
            </a:p>
          </p:txBody>
        </p:sp>
        <p:sp>
          <p:nvSpPr>
            <p:cNvPr id="114" name="L-Shape 12"/>
            <p:cNvSpPr/>
            <p:nvPr/>
          </p:nvSpPr>
          <p:spPr>
            <a:xfrm>
              <a:off x="5992593" y="1339432"/>
              <a:ext cx="319119" cy="289954"/>
            </a:xfrm>
            <a:custGeom>
              <a:avLst/>
              <a:gdLst/>
              <a:ahLst/>
              <a:cxnLst/>
              <a:rect l="l" t="t" r="r" b="b"/>
              <a:pathLst>
                <a:path w="2084586" h="1894071">
                  <a:moveTo>
                    <a:pt x="485337" y="1264369"/>
                  </a:moveTo>
                  <a:lnTo>
                    <a:pt x="672903" y="1264369"/>
                  </a:lnTo>
                  <a:lnTo>
                    <a:pt x="672903" y="1720793"/>
                  </a:lnTo>
                  <a:lnTo>
                    <a:pt x="752398" y="1720793"/>
                  </a:lnTo>
                  <a:lnTo>
                    <a:pt x="579120" y="1894071"/>
                  </a:lnTo>
                  <a:lnTo>
                    <a:pt x="405842" y="1720793"/>
                  </a:lnTo>
                  <a:lnTo>
                    <a:pt x="485337" y="1720793"/>
                  </a:lnTo>
                  <a:close/>
                  <a:moveTo>
                    <a:pt x="331797" y="999793"/>
                  </a:moveTo>
                  <a:lnTo>
                    <a:pt x="826444" y="999793"/>
                  </a:lnTo>
                  <a:lnTo>
                    <a:pt x="826444" y="1109744"/>
                  </a:lnTo>
                  <a:lnTo>
                    <a:pt x="331797" y="1109744"/>
                  </a:lnTo>
                  <a:close/>
                  <a:moveTo>
                    <a:pt x="331797" y="841330"/>
                  </a:moveTo>
                  <a:lnTo>
                    <a:pt x="826444" y="841330"/>
                  </a:lnTo>
                  <a:lnTo>
                    <a:pt x="826444" y="951281"/>
                  </a:lnTo>
                  <a:lnTo>
                    <a:pt x="331797" y="951281"/>
                  </a:lnTo>
                  <a:close/>
                  <a:moveTo>
                    <a:pt x="331797" y="682868"/>
                  </a:moveTo>
                  <a:lnTo>
                    <a:pt x="826444" y="682868"/>
                  </a:lnTo>
                  <a:lnTo>
                    <a:pt x="826444" y="792819"/>
                  </a:lnTo>
                  <a:lnTo>
                    <a:pt x="331797" y="792819"/>
                  </a:lnTo>
                  <a:close/>
                  <a:moveTo>
                    <a:pt x="723092" y="295346"/>
                  </a:moveTo>
                  <a:cubicBezTo>
                    <a:pt x="1141964" y="298315"/>
                    <a:pt x="1490793" y="568996"/>
                    <a:pt x="1573762" y="929135"/>
                  </a:cubicBezTo>
                  <a:cubicBezTo>
                    <a:pt x="1814763" y="958572"/>
                    <a:pt x="2012695" y="1067283"/>
                    <a:pt x="2079531" y="1213804"/>
                  </a:cubicBezTo>
                  <a:lnTo>
                    <a:pt x="2076926" y="1214231"/>
                  </a:lnTo>
                  <a:cubicBezTo>
                    <a:pt x="2082206" y="1218728"/>
                    <a:pt x="2084586" y="1225448"/>
                    <a:pt x="2084586" y="1232724"/>
                  </a:cubicBezTo>
                  <a:lnTo>
                    <a:pt x="2084586" y="1593670"/>
                  </a:lnTo>
                  <a:cubicBezTo>
                    <a:pt x="2084586" y="1611702"/>
                    <a:pt x="2069969" y="1626319"/>
                    <a:pt x="2051937" y="1626319"/>
                  </a:cubicBezTo>
                  <a:lnTo>
                    <a:pt x="1935052" y="1626319"/>
                  </a:lnTo>
                  <a:lnTo>
                    <a:pt x="1935051" y="1626319"/>
                  </a:lnTo>
                  <a:lnTo>
                    <a:pt x="805823" y="1626319"/>
                  </a:lnTo>
                  <a:lnTo>
                    <a:pt x="805823" y="1420840"/>
                  </a:lnTo>
                  <a:lnTo>
                    <a:pt x="1902403" y="1420840"/>
                  </a:lnTo>
                  <a:lnTo>
                    <a:pt x="1902403" y="1239177"/>
                  </a:lnTo>
                  <a:cubicBezTo>
                    <a:pt x="1830681" y="1149132"/>
                    <a:pt x="1645801" y="1089233"/>
                    <a:pt x="1438332" y="1088855"/>
                  </a:cubicBezTo>
                  <a:lnTo>
                    <a:pt x="1438336" y="1088375"/>
                  </a:lnTo>
                  <a:lnTo>
                    <a:pt x="1426991" y="1088468"/>
                  </a:lnTo>
                  <a:cubicBezTo>
                    <a:pt x="1423433" y="742809"/>
                    <a:pt x="1109554" y="463526"/>
                    <a:pt x="721680" y="460900"/>
                  </a:cubicBezTo>
                  <a:close/>
                  <a:moveTo>
                    <a:pt x="0" y="0"/>
                  </a:moveTo>
                  <a:lnTo>
                    <a:pt x="187452" y="0"/>
                  </a:lnTo>
                  <a:lnTo>
                    <a:pt x="187452" y="3"/>
                  </a:lnTo>
                  <a:lnTo>
                    <a:pt x="693420" y="3"/>
                  </a:lnTo>
                  <a:lnTo>
                    <a:pt x="693420" y="453053"/>
                  </a:lnTo>
                  <a:lnTo>
                    <a:pt x="507565" y="453053"/>
                  </a:lnTo>
                  <a:lnTo>
                    <a:pt x="507565" y="189586"/>
                  </a:lnTo>
                  <a:lnTo>
                    <a:pt x="187452" y="189586"/>
                  </a:lnTo>
                  <a:lnTo>
                    <a:pt x="187452" y="1424613"/>
                  </a:lnTo>
                  <a:lnTo>
                    <a:pt x="365760" y="1424613"/>
                  </a:lnTo>
                  <a:lnTo>
                    <a:pt x="365760" y="1626319"/>
                  </a:lnTo>
                  <a:lnTo>
                    <a:pt x="0" y="16263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55" name="Group 54"/>
          <p:cNvGrpSpPr/>
          <p:nvPr/>
        </p:nvGrpSpPr>
        <p:grpSpPr>
          <a:xfrm>
            <a:off x="6130721" y="3312914"/>
            <a:ext cx="851197" cy="671998"/>
            <a:chOff x="2032" y="4063896"/>
            <a:chExt cx="851438" cy="672188"/>
          </a:xfrm>
        </p:grpSpPr>
        <p:sp>
          <p:nvSpPr>
            <p:cNvPr id="132" name="Rectangle 131"/>
            <p:cNvSpPr/>
            <p:nvPr/>
          </p:nvSpPr>
          <p:spPr bwMode="auto">
            <a:xfrm>
              <a:off x="2032" y="4063896"/>
              <a:ext cx="851438" cy="672188"/>
            </a:xfrm>
            <a:prstGeom prst="rect">
              <a:avLst/>
            </a:prstGeom>
            <a:solidFill>
              <a:srgbClr val="F064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BizTalk</a:t>
              </a:r>
            </a:p>
          </p:txBody>
        </p:sp>
        <p:grpSp>
          <p:nvGrpSpPr>
            <p:cNvPr id="92" name="Group 91"/>
            <p:cNvGrpSpPr/>
            <p:nvPr/>
          </p:nvGrpSpPr>
          <p:grpSpPr>
            <a:xfrm>
              <a:off x="217161" y="4143178"/>
              <a:ext cx="421180" cy="379953"/>
              <a:chOff x="1302898" y="1640683"/>
              <a:chExt cx="1201027" cy="1083468"/>
            </a:xfrm>
            <a:solidFill>
              <a:schemeClr val="bg1"/>
            </a:solidFill>
          </p:grpSpPr>
          <p:sp>
            <p:nvSpPr>
              <p:cNvPr id="94" name="Freeform 93"/>
              <p:cNvSpPr/>
              <p:nvPr/>
            </p:nvSpPr>
            <p:spPr>
              <a:xfrm>
                <a:off x="1334727" y="1710961"/>
                <a:ext cx="508874" cy="967946"/>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grpFill/>
              <a:ln w="9525" cap="flat" cmpd="sng" algn="ctr">
                <a:solidFill>
                  <a:schemeClr val="bg1"/>
                </a:solidFill>
                <a:prstDash val="solid"/>
              </a:ln>
              <a:effectLst/>
            </p:spPr>
            <p:txBody>
              <a:bodyPr vert="horz" wrap="square" lIns="89595" tIns="44799" rIns="89595" bIns="4479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5607"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5" name="Freeform 94"/>
              <p:cNvSpPr/>
              <p:nvPr/>
            </p:nvSpPr>
            <p:spPr>
              <a:xfrm>
                <a:off x="1638882" y="1788321"/>
                <a:ext cx="471344" cy="774530"/>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grpFill/>
              <a:ln w="9525" cap="flat" cmpd="sng" algn="ctr">
                <a:solidFill>
                  <a:schemeClr val="bg1"/>
                </a:solidFill>
                <a:prstDash val="solid"/>
              </a:ln>
              <a:effectLst/>
            </p:spPr>
            <p:txBody>
              <a:bodyPr vert="horz" wrap="square" lIns="89595" tIns="44799" rIns="89595" bIns="4479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5607"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8" name="Freeform 97"/>
              <p:cNvSpPr/>
              <p:nvPr/>
            </p:nvSpPr>
            <p:spPr>
              <a:xfrm>
                <a:off x="1927971" y="1866901"/>
                <a:ext cx="377517" cy="607695"/>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grpFill/>
              <a:ln w="9525" cap="flat" cmpd="sng" algn="ctr">
                <a:solidFill>
                  <a:schemeClr val="bg1"/>
                </a:solidFill>
                <a:prstDash val="solid"/>
              </a:ln>
              <a:effectLst/>
            </p:spPr>
            <p:txBody>
              <a:bodyPr vert="horz" wrap="square" lIns="89595" tIns="44799" rIns="89595" bIns="4479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5607"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0" name="Freeform 99"/>
              <p:cNvSpPr/>
              <p:nvPr/>
            </p:nvSpPr>
            <p:spPr>
              <a:xfrm>
                <a:off x="2175592" y="1926432"/>
                <a:ext cx="287782" cy="478631"/>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grpFill/>
              <a:ln w="9525" cap="flat" cmpd="sng" algn="ctr">
                <a:solidFill>
                  <a:schemeClr val="bg1"/>
                </a:solidFill>
                <a:prstDash val="solid"/>
              </a:ln>
              <a:effectLst/>
            </p:spPr>
            <p:txBody>
              <a:bodyPr vert="horz" wrap="square" lIns="89595" tIns="44799" rIns="89595" bIns="44799" numCol="1" rtlCol="0"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5607"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1" name="Freeform 100"/>
              <p:cNvSpPr/>
              <p:nvPr/>
            </p:nvSpPr>
            <p:spPr bwMode="auto">
              <a:xfrm>
                <a:off x="1302898" y="1640683"/>
                <a:ext cx="1201027" cy="1083468"/>
              </a:xfrm>
              <a:custGeom>
                <a:avLst/>
                <a:gdLst>
                  <a:gd name="connsiteX0" fmla="*/ 7144 w 1352550"/>
                  <a:gd name="connsiteY0" fmla="*/ 54769 h 1064419"/>
                  <a:gd name="connsiteX1" fmla="*/ 381000 w 1352550"/>
                  <a:gd name="connsiteY1" fmla="*/ 0 h 1064419"/>
                  <a:gd name="connsiteX2" fmla="*/ 1352550 w 1352550"/>
                  <a:gd name="connsiteY2" fmla="*/ 328613 h 1064419"/>
                  <a:gd name="connsiteX3" fmla="*/ 1345407 w 1352550"/>
                  <a:gd name="connsiteY3" fmla="*/ 676275 h 1064419"/>
                  <a:gd name="connsiteX4" fmla="*/ 371475 w 1352550"/>
                  <a:gd name="connsiteY4" fmla="*/ 1064419 h 1064419"/>
                  <a:gd name="connsiteX5" fmla="*/ 0 w 1352550"/>
                  <a:gd name="connsiteY5" fmla="*/ 992981 h 1064419"/>
                  <a:gd name="connsiteX6" fmla="*/ 7144 w 1352550"/>
                  <a:gd name="connsiteY6" fmla="*/ 54769 h 1064419"/>
                  <a:gd name="connsiteX0" fmla="*/ 7144 w 1352550"/>
                  <a:gd name="connsiteY0" fmla="*/ 43588 h 1053238"/>
                  <a:gd name="connsiteX1" fmla="*/ 416928 w 1352550"/>
                  <a:gd name="connsiteY1" fmla="*/ 0 h 1053238"/>
                  <a:gd name="connsiteX2" fmla="*/ 1352550 w 1352550"/>
                  <a:gd name="connsiteY2" fmla="*/ 317432 h 1053238"/>
                  <a:gd name="connsiteX3" fmla="*/ 1345407 w 1352550"/>
                  <a:gd name="connsiteY3" fmla="*/ 665094 h 1053238"/>
                  <a:gd name="connsiteX4" fmla="*/ 371475 w 1352550"/>
                  <a:gd name="connsiteY4" fmla="*/ 1053238 h 1053238"/>
                  <a:gd name="connsiteX5" fmla="*/ 0 w 1352550"/>
                  <a:gd name="connsiteY5" fmla="*/ 981800 h 1053238"/>
                  <a:gd name="connsiteX6" fmla="*/ 7144 w 1352550"/>
                  <a:gd name="connsiteY6" fmla="*/ 43588 h 1053238"/>
                  <a:gd name="connsiteX0" fmla="*/ 37940 w 1352550"/>
                  <a:gd name="connsiteY0" fmla="*/ 65949 h 1053238"/>
                  <a:gd name="connsiteX1" fmla="*/ 416928 w 1352550"/>
                  <a:gd name="connsiteY1" fmla="*/ 0 h 1053238"/>
                  <a:gd name="connsiteX2" fmla="*/ 1352550 w 1352550"/>
                  <a:gd name="connsiteY2" fmla="*/ 317432 h 1053238"/>
                  <a:gd name="connsiteX3" fmla="*/ 1345407 w 1352550"/>
                  <a:gd name="connsiteY3" fmla="*/ 665094 h 1053238"/>
                  <a:gd name="connsiteX4" fmla="*/ 371475 w 1352550"/>
                  <a:gd name="connsiteY4" fmla="*/ 1053238 h 1053238"/>
                  <a:gd name="connsiteX5" fmla="*/ 0 w 1352550"/>
                  <a:gd name="connsiteY5" fmla="*/ 981800 h 1053238"/>
                  <a:gd name="connsiteX6" fmla="*/ 37940 w 1352550"/>
                  <a:gd name="connsiteY6" fmla="*/ 65949 h 1053238"/>
                  <a:gd name="connsiteX0" fmla="*/ 720 w 1315330"/>
                  <a:gd name="connsiteY0" fmla="*/ 65949 h 1053238"/>
                  <a:gd name="connsiteX1" fmla="*/ 379708 w 1315330"/>
                  <a:gd name="connsiteY1" fmla="*/ 0 h 1053238"/>
                  <a:gd name="connsiteX2" fmla="*/ 1315330 w 1315330"/>
                  <a:gd name="connsiteY2" fmla="*/ 317432 h 1053238"/>
                  <a:gd name="connsiteX3" fmla="*/ 1308187 w 1315330"/>
                  <a:gd name="connsiteY3" fmla="*/ 665094 h 1053238"/>
                  <a:gd name="connsiteX4" fmla="*/ 334255 w 1315330"/>
                  <a:gd name="connsiteY4" fmla="*/ 1053238 h 1053238"/>
                  <a:gd name="connsiteX5" fmla="*/ 8975 w 1315330"/>
                  <a:gd name="connsiteY5" fmla="*/ 950494 h 1053238"/>
                  <a:gd name="connsiteX6" fmla="*/ 720 w 1315330"/>
                  <a:gd name="connsiteY6" fmla="*/ 65949 h 1053238"/>
                  <a:gd name="connsiteX0" fmla="*/ 720 w 1315330"/>
                  <a:gd name="connsiteY0" fmla="*/ 65949 h 1004042"/>
                  <a:gd name="connsiteX1" fmla="*/ 379708 w 1315330"/>
                  <a:gd name="connsiteY1" fmla="*/ 0 h 1004042"/>
                  <a:gd name="connsiteX2" fmla="*/ 1315330 w 1315330"/>
                  <a:gd name="connsiteY2" fmla="*/ 317432 h 1004042"/>
                  <a:gd name="connsiteX3" fmla="*/ 1308187 w 1315330"/>
                  <a:gd name="connsiteY3" fmla="*/ 665094 h 1004042"/>
                  <a:gd name="connsiteX4" fmla="*/ 372750 w 1315330"/>
                  <a:gd name="connsiteY4" fmla="*/ 1004042 h 1004042"/>
                  <a:gd name="connsiteX5" fmla="*/ 8975 w 1315330"/>
                  <a:gd name="connsiteY5" fmla="*/ 950494 h 1004042"/>
                  <a:gd name="connsiteX6" fmla="*/ 720 w 1315330"/>
                  <a:gd name="connsiteY6" fmla="*/ 65949 h 1004042"/>
                  <a:gd name="connsiteX0" fmla="*/ 720 w 1323584"/>
                  <a:gd name="connsiteY0" fmla="*/ 65949 h 1004042"/>
                  <a:gd name="connsiteX1" fmla="*/ 379708 w 1323584"/>
                  <a:gd name="connsiteY1" fmla="*/ 0 h 1004042"/>
                  <a:gd name="connsiteX2" fmla="*/ 1315330 w 1323584"/>
                  <a:gd name="connsiteY2" fmla="*/ 317432 h 1004042"/>
                  <a:gd name="connsiteX3" fmla="*/ 1323584 w 1323584"/>
                  <a:gd name="connsiteY3" fmla="*/ 680746 h 1004042"/>
                  <a:gd name="connsiteX4" fmla="*/ 372750 w 1323584"/>
                  <a:gd name="connsiteY4" fmla="*/ 1004042 h 1004042"/>
                  <a:gd name="connsiteX5" fmla="*/ 8975 w 1323584"/>
                  <a:gd name="connsiteY5" fmla="*/ 950494 h 1004042"/>
                  <a:gd name="connsiteX6" fmla="*/ 720 w 1323584"/>
                  <a:gd name="connsiteY6" fmla="*/ 65949 h 1004042"/>
                  <a:gd name="connsiteX0" fmla="*/ 720 w 1315330"/>
                  <a:gd name="connsiteY0" fmla="*/ 65949 h 1004042"/>
                  <a:gd name="connsiteX1" fmla="*/ 379708 w 1315330"/>
                  <a:gd name="connsiteY1" fmla="*/ 0 h 1004042"/>
                  <a:gd name="connsiteX2" fmla="*/ 1315330 w 1315330"/>
                  <a:gd name="connsiteY2" fmla="*/ 317432 h 1004042"/>
                  <a:gd name="connsiteX3" fmla="*/ 1287655 w 1315330"/>
                  <a:gd name="connsiteY3" fmla="*/ 689691 h 1004042"/>
                  <a:gd name="connsiteX4" fmla="*/ 372750 w 1315330"/>
                  <a:gd name="connsiteY4" fmla="*/ 1004042 h 1004042"/>
                  <a:gd name="connsiteX5" fmla="*/ 8975 w 1315330"/>
                  <a:gd name="connsiteY5" fmla="*/ 950494 h 1004042"/>
                  <a:gd name="connsiteX6" fmla="*/ 720 w 1315330"/>
                  <a:gd name="connsiteY6" fmla="*/ 65949 h 1004042"/>
                  <a:gd name="connsiteX0" fmla="*/ 720 w 1289666"/>
                  <a:gd name="connsiteY0" fmla="*/ 65949 h 1004042"/>
                  <a:gd name="connsiteX1" fmla="*/ 379708 w 1289666"/>
                  <a:gd name="connsiteY1" fmla="*/ 0 h 1004042"/>
                  <a:gd name="connsiteX2" fmla="*/ 1289666 w 1289666"/>
                  <a:gd name="connsiteY2" fmla="*/ 301780 h 1004042"/>
                  <a:gd name="connsiteX3" fmla="*/ 1287655 w 1289666"/>
                  <a:gd name="connsiteY3" fmla="*/ 689691 h 1004042"/>
                  <a:gd name="connsiteX4" fmla="*/ 372750 w 1289666"/>
                  <a:gd name="connsiteY4" fmla="*/ 1004042 h 1004042"/>
                  <a:gd name="connsiteX5" fmla="*/ 8975 w 1289666"/>
                  <a:gd name="connsiteY5" fmla="*/ 950494 h 1004042"/>
                  <a:gd name="connsiteX6" fmla="*/ 720 w 1289666"/>
                  <a:gd name="connsiteY6" fmla="*/ 65949 h 1004042"/>
                  <a:gd name="connsiteX0" fmla="*/ 720 w 1299931"/>
                  <a:gd name="connsiteY0" fmla="*/ 65949 h 1004042"/>
                  <a:gd name="connsiteX1" fmla="*/ 379708 w 1299931"/>
                  <a:gd name="connsiteY1" fmla="*/ 0 h 1004042"/>
                  <a:gd name="connsiteX2" fmla="*/ 1299931 w 1299931"/>
                  <a:gd name="connsiteY2" fmla="*/ 277928 h 1004042"/>
                  <a:gd name="connsiteX3" fmla="*/ 1287655 w 1299931"/>
                  <a:gd name="connsiteY3" fmla="*/ 689691 h 1004042"/>
                  <a:gd name="connsiteX4" fmla="*/ 372750 w 1299931"/>
                  <a:gd name="connsiteY4" fmla="*/ 1004042 h 1004042"/>
                  <a:gd name="connsiteX5" fmla="*/ 8975 w 1299931"/>
                  <a:gd name="connsiteY5" fmla="*/ 950494 h 1004042"/>
                  <a:gd name="connsiteX6" fmla="*/ 720 w 1299931"/>
                  <a:gd name="connsiteY6" fmla="*/ 65949 h 1004042"/>
                  <a:gd name="connsiteX0" fmla="*/ 720 w 1287705"/>
                  <a:gd name="connsiteY0" fmla="*/ 65949 h 1004042"/>
                  <a:gd name="connsiteX1" fmla="*/ 379708 w 1287705"/>
                  <a:gd name="connsiteY1" fmla="*/ 0 h 1004042"/>
                  <a:gd name="connsiteX2" fmla="*/ 1282822 w 1287705"/>
                  <a:gd name="connsiteY2" fmla="*/ 274946 h 1004042"/>
                  <a:gd name="connsiteX3" fmla="*/ 1287655 w 1287705"/>
                  <a:gd name="connsiteY3" fmla="*/ 689691 h 1004042"/>
                  <a:gd name="connsiteX4" fmla="*/ 372750 w 1287705"/>
                  <a:gd name="connsiteY4" fmla="*/ 1004042 h 1004042"/>
                  <a:gd name="connsiteX5" fmla="*/ 8975 w 1287705"/>
                  <a:gd name="connsiteY5" fmla="*/ 950494 h 1004042"/>
                  <a:gd name="connsiteX6" fmla="*/ 720 w 1287705"/>
                  <a:gd name="connsiteY6" fmla="*/ 65949 h 1004042"/>
                  <a:gd name="connsiteX0" fmla="*/ 720 w 1293087"/>
                  <a:gd name="connsiteY0" fmla="*/ 65949 h 1004042"/>
                  <a:gd name="connsiteX1" fmla="*/ 379708 w 1293087"/>
                  <a:gd name="connsiteY1" fmla="*/ 0 h 1004042"/>
                  <a:gd name="connsiteX2" fmla="*/ 1293087 w 1293087"/>
                  <a:gd name="connsiteY2" fmla="*/ 271965 h 1004042"/>
                  <a:gd name="connsiteX3" fmla="*/ 1287655 w 1293087"/>
                  <a:gd name="connsiteY3" fmla="*/ 689691 h 1004042"/>
                  <a:gd name="connsiteX4" fmla="*/ 372750 w 1293087"/>
                  <a:gd name="connsiteY4" fmla="*/ 1004042 h 1004042"/>
                  <a:gd name="connsiteX5" fmla="*/ 8975 w 1293087"/>
                  <a:gd name="connsiteY5" fmla="*/ 950494 h 1004042"/>
                  <a:gd name="connsiteX6" fmla="*/ 720 w 1293087"/>
                  <a:gd name="connsiteY6" fmla="*/ 65949 h 1004042"/>
                  <a:gd name="connsiteX0" fmla="*/ 12275 w 1304642"/>
                  <a:gd name="connsiteY0" fmla="*/ 65949 h 1004042"/>
                  <a:gd name="connsiteX1" fmla="*/ 391263 w 1304642"/>
                  <a:gd name="connsiteY1" fmla="*/ 0 h 1004042"/>
                  <a:gd name="connsiteX2" fmla="*/ 1304642 w 1304642"/>
                  <a:gd name="connsiteY2" fmla="*/ 271965 h 1004042"/>
                  <a:gd name="connsiteX3" fmla="*/ 1299210 w 1304642"/>
                  <a:gd name="connsiteY3" fmla="*/ 689691 h 1004042"/>
                  <a:gd name="connsiteX4" fmla="*/ 384305 w 1304642"/>
                  <a:gd name="connsiteY4" fmla="*/ 1004042 h 1004042"/>
                  <a:gd name="connsiteX5" fmla="*/ 0 w 1304642"/>
                  <a:gd name="connsiteY5" fmla="*/ 948257 h 1004042"/>
                  <a:gd name="connsiteX6" fmla="*/ 12275 w 1304642"/>
                  <a:gd name="connsiteY6" fmla="*/ 65949 h 1004042"/>
                  <a:gd name="connsiteX0" fmla="*/ 2010 w 1294377"/>
                  <a:gd name="connsiteY0" fmla="*/ 65949 h 1004042"/>
                  <a:gd name="connsiteX1" fmla="*/ 380998 w 1294377"/>
                  <a:gd name="connsiteY1" fmla="*/ 0 h 1004042"/>
                  <a:gd name="connsiteX2" fmla="*/ 1294377 w 1294377"/>
                  <a:gd name="connsiteY2" fmla="*/ 271965 h 1004042"/>
                  <a:gd name="connsiteX3" fmla="*/ 1288945 w 1294377"/>
                  <a:gd name="connsiteY3" fmla="*/ 689691 h 1004042"/>
                  <a:gd name="connsiteX4" fmla="*/ 374040 w 1294377"/>
                  <a:gd name="connsiteY4" fmla="*/ 1004042 h 1004042"/>
                  <a:gd name="connsiteX5" fmla="*/ 0 w 1294377"/>
                  <a:gd name="connsiteY5" fmla="*/ 946021 h 1004042"/>
                  <a:gd name="connsiteX6" fmla="*/ 2010 w 1294377"/>
                  <a:gd name="connsiteY6" fmla="*/ 65949 h 1004042"/>
                  <a:gd name="connsiteX0" fmla="*/ 2010 w 1294377"/>
                  <a:gd name="connsiteY0" fmla="*/ 65949 h 1017459"/>
                  <a:gd name="connsiteX1" fmla="*/ 380998 w 1294377"/>
                  <a:gd name="connsiteY1" fmla="*/ 0 h 1017459"/>
                  <a:gd name="connsiteX2" fmla="*/ 1294377 w 1294377"/>
                  <a:gd name="connsiteY2" fmla="*/ 271965 h 1017459"/>
                  <a:gd name="connsiteX3" fmla="*/ 1288945 w 1294377"/>
                  <a:gd name="connsiteY3" fmla="*/ 689691 h 1017459"/>
                  <a:gd name="connsiteX4" fmla="*/ 371474 w 1294377"/>
                  <a:gd name="connsiteY4" fmla="*/ 1017459 h 1017459"/>
                  <a:gd name="connsiteX5" fmla="*/ 0 w 1294377"/>
                  <a:gd name="connsiteY5" fmla="*/ 946021 h 1017459"/>
                  <a:gd name="connsiteX6" fmla="*/ 2010 w 1294377"/>
                  <a:gd name="connsiteY6" fmla="*/ 65949 h 101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377" h="1017459">
                    <a:moveTo>
                      <a:pt x="2010" y="65949"/>
                    </a:moveTo>
                    <a:lnTo>
                      <a:pt x="380998" y="0"/>
                    </a:lnTo>
                    <a:lnTo>
                      <a:pt x="1294377" y="271965"/>
                    </a:lnTo>
                    <a:cubicBezTo>
                      <a:pt x="1293707" y="401269"/>
                      <a:pt x="1289615" y="560387"/>
                      <a:pt x="1288945" y="689691"/>
                    </a:cubicBezTo>
                    <a:lnTo>
                      <a:pt x="371474" y="1017459"/>
                    </a:lnTo>
                    <a:lnTo>
                      <a:pt x="0" y="946021"/>
                    </a:lnTo>
                    <a:cubicBezTo>
                      <a:pt x="1588" y="631696"/>
                      <a:pt x="-1959" y="375511"/>
                      <a:pt x="2010" y="65949"/>
                    </a:cubicBezTo>
                    <a:close/>
                  </a:path>
                </a:pathLst>
              </a:custGeom>
              <a:noFill/>
              <a:ln w="9525">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599" tIns="44800" rIns="44800" bIns="89599"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5607"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52" name="Group 51"/>
          <p:cNvGrpSpPr/>
          <p:nvPr/>
        </p:nvGrpSpPr>
        <p:grpSpPr>
          <a:xfrm>
            <a:off x="3368562" y="3312914"/>
            <a:ext cx="851197" cy="671998"/>
            <a:chOff x="3370221" y="4171757"/>
            <a:chExt cx="851438" cy="672188"/>
          </a:xfrm>
        </p:grpSpPr>
        <p:sp>
          <p:nvSpPr>
            <p:cNvPr id="66" name="Rectangle 65"/>
            <p:cNvSpPr/>
            <p:nvPr/>
          </p:nvSpPr>
          <p:spPr bwMode="auto">
            <a:xfrm>
              <a:off x="3370221" y="4171757"/>
              <a:ext cx="851438" cy="672188"/>
            </a:xfrm>
            <a:prstGeom prst="rect">
              <a:avLst/>
            </a:prstGeom>
            <a:solidFill>
              <a:srgbClr val="F064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Backup</a:t>
              </a:r>
            </a:p>
          </p:txBody>
        </p:sp>
        <p:grpSp>
          <p:nvGrpSpPr>
            <p:cNvPr id="162" name="Group 17"/>
            <p:cNvGrpSpPr>
              <a:grpSpLocks noChangeAspect="1"/>
            </p:cNvGrpSpPr>
            <p:nvPr/>
          </p:nvGrpSpPr>
          <p:grpSpPr bwMode="auto">
            <a:xfrm>
              <a:off x="3544011" y="4208826"/>
              <a:ext cx="503859" cy="418188"/>
              <a:chOff x="1564" y="2839"/>
              <a:chExt cx="347" cy="288"/>
            </a:xfrm>
          </p:grpSpPr>
          <p:sp>
            <p:nvSpPr>
              <p:cNvPr id="163" name="AutoShape 16"/>
              <p:cNvSpPr>
                <a:spLocks noChangeAspect="1" noChangeArrowheads="1" noTextEdit="1"/>
              </p:cNvSpPr>
              <p:nvPr/>
            </p:nvSpPr>
            <p:spPr bwMode="auto">
              <a:xfrm>
                <a:off x="1564" y="2839"/>
                <a:ext cx="347" cy="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4" name="Freeform 18"/>
              <p:cNvSpPr>
                <a:spLocks/>
              </p:cNvSpPr>
              <p:nvPr/>
            </p:nvSpPr>
            <p:spPr bwMode="auto">
              <a:xfrm>
                <a:off x="1664" y="2847"/>
                <a:ext cx="245" cy="184"/>
              </a:xfrm>
              <a:custGeom>
                <a:avLst/>
                <a:gdLst>
                  <a:gd name="T0" fmla="*/ 411 w 475"/>
                  <a:gd name="T1" fmla="*/ 152 h 358"/>
                  <a:gd name="T2" fmla="*/ 412 w 475"/>
                  <a:gd name="T3" fmla="*/ 138 h 358"/>
                  <a:gd name="T4" fmla="*/ 273 w 475"/>
                  <a:gd name="T5" fmla="*/ 0 h 358"/>
                  <a:gd name="T6" fmla="*/ 160 w 475"/>
                  <a:gd name="T7" fmla="*/ 58 h 358"/>
                  <a:gd name="T8" fmla="*/ 105 w 475"/>
                  <a:gd name="T9" fmla="*/ 42 h 358"/>
                  <a:gd name="T10" fmla="*/ 0 w 475"/>
                  <a:gd name="T11" fmla="*/ 136 h 358"/>
                  <a:gd name="T12" fmla="*/ 26 w 475"/>
                  <a:gd name="T13" fmla="*/ 134 h 358"/>
                  <a:gd name="T14" fmla="*/ 136 w 475"/>
                  <a:gd name="T15" fmla="*/ 170 h 358"/>
                  <a:gd name="T16" fmla="*/ 287 w 475"/>
                  <a:gd name="T17" fmla="*/ 79 h 358"/>
                  <a:gd name="T18" fmla="*/ 287 w 475"/>
                  <a:gd name="T19" fmla="*/ 32 h 358"/>
                  <a:gd name="T20" fmla="*/ 368 w 475"/>
                  <a:gd name="T21" fmla="*/ 102 h 358"/>
                  <a:gd name="T22" fmla="*/ 287 w 475"/>
                  <a:gd name="T23" fmla="*/ 171 h 358"/>
                  <a:gd name="T24" fmla="*/ 287 w 475"/>
                  <a:gd name="T25" fmla="*/ 126 h 358"/>
                  <a:gd name="T26" fmla="*/ 190 w 475"/>
                  <a:gd name="T27" fmla="*/ 176 h 358"/>
                  <a:gd name="T28" fmla="*/ 194 w 475"/>
                  <a:gd name="T29" fmla="*/ 176 h 358"/>
                  <a:gd name="T30" fmla="*/ 345 w 475"/>
                  <a:gd name="T31" fmla="*/ 309 h 358"/>
                  <a:gd name="T32" fmla="*/ 389 w 475"/>
                  <a:gd name="T33" fmla="*/ 358 h 358"/>
                  <a:gd name="T34" fmla="*/ 475 w 475"/>
                  <a:gd name="T35" fmla="*/ 248 h 358"/>
                  <a:gd name="T36" fmla="*/ 411 w 475"/>
                  <a:gd name="T37" fmla="*/ 15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5" h="358">
                    <a:moveTo>
                      <a:pt x="411" y="152"/>
                    </a:moveTo>
                    <a:cubicBezTo>
                      <a:pt x="411" y="148"/>
                      <a:pt x="412" y="143"/>
                      <a:pt x="412" y="138"/>
                    </a:cubicBezTo>
                    <a:cubicBezTo>
                      <a:pt x="412" y="62"/>
                      <a:pt x="349" y="0"/>
                      <a:pt x="273" y="0"/>
                    </a:cubicBezTo>
                    <a:cubicBezTo>
                      <a:pt x="227" y="0"/>
                      <a:pt x="186" y="22"/>
                      <a:pt x="160" y="58"/>
                    </a:cubicBezTo>
                    <a:cubicBezTo>
                      <a:pt x="144" y="48"/>
                      <a:pt x="125" y="42"/>
                      <a:pt x="105" y="42"/>
                    </a:cubicBezTo>
                    <a:cubicBezTo>
                      <a:pt x="50" y="42"/>
                      <a:pt x="5" y="83"/>
                      <a:pt x="0" y="136"/>
                    </a:cubicBezTo>
                    <a:cubicBezTo>
                      <a:pt x="9" y="135"/>
                      <a:pt x="17" y="134"/>
                      <a:pt x="26" y="134"/>
                    </a:cubicBezTo>
                    <a:cubicBezTo>
                      <a:pt x="66" y="134"/>
                      <a:pt x="105" y="147"/>
                      <a:pt x="136" y="170"/>
                    </a:cubicBezTo>
                    <a:cubicBezTo>
                      <a:pt x="160" y="116"/>
                      <a:pt x="220" y="81"/>
                      <a:pt x="287" y="79"/>
                    </a:cubicBezTo>
                    <a:lnTo>
                      <a:pt x="287" y="32"/>
                    </a:lnTo>
                    <a:lnTo>
                      <a:pt x="368" y="102"/>
                    </a:lnTo>
                    <a:lnTo>
                      <a:pt x="287" y="171"/>
                    </a:lnTo>
                    <a:lnTo>
                      <a:pt x="287" y="126"/>
                    </a:lnTo>
                    <a:cubicBezTo>
                      <a:pt x="248" y="127"/>
                      <a:pt x="211" y="141"/>
                      <a:pt x="190" y="176"/>
                    </a:cubicBezTo>
                    <a:lnTo>
                      <a:pt x="194" y="176"/>
                    </a:lnTo>
                    <a:cubicBezTo>
                      <a:pt x="272" y="176"/>
                      <a:pt x="336" y="234"/>
                      <a:pt x="345" y="309"/>
                    </a:cubicBezTo>
                    <a:cubicBezTo>
                      <a:pt x="364" y="322"/>
                      <a:pt x="378" y="339"/>
                      <a:pt x="389" y="358"/>
                    </a:cubicBezTo>
                    <a:cubicBezTo>
                      <a:pt x="439" y="345"/>
                      <a:pt x="475" y="301"/>
                      <a:pt x="475" y="248"/>
                    </a:cubicBezTo>
                    <a:cubicBezTo>
                      <a:pt x="475" y="205"/>
                      <a:pt x="452" y="171"/>
                      <a:pt x="411" y="152"/>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5" name="Freeform 19"/>
              <p:cNvSpPr>
                <a:spLocks/>
              </p:cNvSpPr>
              <p:nvPr/>
            </p:nvSpPr>
            <p:spPr bwMode="auto">
              <a:xfrm>
                <a:off x="1572" y="2940"/>
                <a:ext cx="277" cy="186"/>
              </a:xfrm>
              <a:custGeom>
                <a:avLst/>
                <a:gdLst>
                  <a:gd name="T0" fmla="*/ 65 w 536"/>
                  <a:gd name="T1" fmla="*/ 152 h 362"/>
                  <a:gd name="T2" fmla="*/ 64 w 536"/>
                  <a:gd name="T3" fmla="*/ 137 h 362"/>
                  <a:gd name="T4" fmla="*/ 203 w 536"/>
                  <a:gd name="T5" fmla="*/ 0 h 362"/>
                  <a:gd name="T6" fmla="*/ 315 w 536"/>
                  <a:gd name="T7" fmla="*/ 57 h 362"/>
                  <a:gd name="T8" fmla="*/ 371 w 536"/>
                  <a:gd name="T9" fmla="*/ 42 h 362"/>
                  <a:gd name="T10" fmla="*/ 476 w 536"/>
                  <a:gd name="T11" fmla="*/ 146 h 362"/>
                  <a:gd name="T12" fmla="*/ 475 w 536"/>
                  <a:gd name="T13" fmla="*/ 154 h 362"/>
                  <a:gd name="T14" fmla="*/ 536 w 536"/>
                  <a:gd name="T15" fmla="*/ 248 h 362"/>
                  <a:gd name="T16" fmla="*/ 416 w 536"/>
                  <a:gd name="T17" fmla="*/ 362 h 362"/>
                  <a:gd name="T18" fmla="*/ 120 w 536"/>
                  <a:gd name="T19" fmla="*/ 362 h 362"/>
                  <a:gd name="T20" fmla="*/ 0 w 536"/>
                  <a:gd name="T21" fmla="*/ 248 h 362"/>
                  <a:gd name="T22" fmla="*/ 65 w 536"/>
                  <a:gd name="T23" fmla="*/ 15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62">
                    <a:moveTo>
                      <a:pt x="65" y="152"/>
                    </a:moveTo>
                    <a:cubicBezTo>
                      <a:pt x="64" y="147"/>
                      <a:pt x="64" y="142"/>
                      <a:pt x="64" y="137"/>
                    </a:cubicBezTo>
                    <a:cubicBezTo>
                      <a:pt x="64" y="62"/>
                      <a:pt x="126" y="0"/>
                      <a:pt x="203" y="0"/>
                    </a:cubicBezTo>
                    <a:cubicBezTo>
                      <a:pt x="248" y="0"/>
                      <a:pt x="290" y="22"/>
                      <a:pt x="315" y="57"/>
                    </a:cubicBezTo>
                    <a:cubicBezTo>
                      <a:pt x="332" y="47"/>
                      <a:pt x="351" y="42"/>
                      <a:pt x="371" y="42"/>
                    </a:cubicBezTo>
                    <a:cubicBezTo>
                      <a:pt x="428" y="42"/>
                      <a:pt x="476" y="88"/>
                      <a:pt x="476" y="146"/>
                    </a:cubicBezTo>
                    <a:lnTo>
                      <a:pt x="475" y="154"/>
                    </a:lnTo>
                    <a:cubicBezTo>
                      <a:pt x="515" y="174"/>
                      <a:pt x="536" y="207"/>
                      <a:pt x="536" y="248"/>
                    </a:cubicBezTo>
                    <a:cubicBezTo>
                      <a:pt x="536" y="312"/>
                      <a:pt x="483" y="362"/>
                      <a:pt x="416" y="362"/>
                    </a:cubicBezTo>
                    <a:lnTo>
                      <a:pt x="120" y="362"/>
                    </a:lnTo>
                    <a:cubicBezTo>
                      <a:pt x="53" y="362"/>
                      <a:pt x="0" y="312"/>
                      <a:pt x="0" y="248"/>
                    </a:cubicBezTo>
                    <a:cubicBezTo>
                      <a:pt x="0" y="205"/>
                      <a:pt x="24" y="171"/>
                      <a:pt x="65" y="152"/>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53" name="Group 52"/>
          <p:cNvGrpSpPr/>
          <p:nvPr/>
        </p:nvGrpSpPr>
        <p:grpSpPr>
          <a:xfrm>
            <a:off x="4288710" y="3312914"/>
            <a:ext cx="851197" cy="671998"/>
            <a:chOff x="271809" y="2720292"/>
            <a:chExt cx="851438" cy="672188"/>
          </a:xfrm>
        </p:grpSpPr>
        <p:sp>
          <p:nvSpPr>
            <p:cNvPr id="180" name="Rectangle 179"/>
            <p:cNvSpPr/>
            <p:nvPr/>
          </p:nvSpPr>
          <p:spPr bwMode="auto">
            <a:xfrm>
              <a:off x="271809" y="2720292"/>
              <a:ext cx="851438" cy="672188"/>
            </a:xfrm>
            <a:prstGeom prst="rect">
              <a:avLst/>
            </a:prstGeom>
            <a:solidFill>
              <a:srgbClr val="F064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Site Recovery</a:t>
              </a:r>
            </a:p>
          </p:txBody>
        </p:sp>
        <p:grpSp>
          <p:nvGrpSpPr>
            <p:cNvPr id="219" name="Group 17"/>
            <p:cNvGrpSpPr>
              <a:grpSpLocks noChangeAspect="1"/>
            </p:cNvGrpSpPr>
            <p:nvPr/>
          </p:nvGrpSpPr>
          <p:grpSpPr bwMode="auto">
            <a:xfrm>
              <a:off x="445599" y="2771268"/>
              <a:ext cx="503859" cy="418188"/>
              <a:chOff x="1564" y="2839"/>
              <a:chExt cx="347" cy="288"/>
            </a:xfrm>
          </p:grpSpPr>
          <p:sp>
            <p:nvSpPr>
              <p:cNvPr id="220" name="AutoShape 16"/>
              <p:cNvSpPr>
                <a:spLocks noChangeAspect="1" noChangeArrowheads="1" noTextEdit="1"/>
              </p:cNvSpPr>
              <p:nvPr/>
            </p:nvSpPr>
            <p:spPr bwMode="auto">
              <a:xfrm>
                <a:off x="1564" y="2839"/>
                <a:ext cx="347" cy="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1" name="Freeform 18"/>
              <p:cNvSpPr>
                <a:spLocks/>
              </p:cNvSpPr>
              <p:nvPr/>
            </p:nvSpPr>
            <p:spPr bwMode="auto">
              <a:xfrm>
                <a:off x="1664" y="2847"/>
                <a:ext cx="245" cy="184"/>
              </a:xfrm>
              <a:custGeom>
                <a:avLst/>
                <a:gdLst>
                  <a:gd name="T0" fmla="*/ 411 w 475"/>
                  <a:gd name="T1" fmla="*/ 152 h 358"/>
                  <a:gd name="T2" fmla="*/ 412 w 475"/>
                  <a:gd name="T3" fmla="*/ 138 h 358"/>
                  <a:gd name="T4" fmla="*/ 273 w 475"/>
                  <a:gd name="T5" fmla="*/ 0 h 358"/>
                  <a:gd name="T6" fmla="*/ 160 w 475"/>
                  <a:gd name="T7" fmla="*/ 58 h 358"/>
                  <a:gd name="T8" fmla="*/ 105 w 475"/>
                  <a:gd name="T9" fmla="*/ 42 h 358"/>
                  <a:gd name="T10" fmla="*/ 0 w 475"/>
                  <a:gd name="T11" fmla="*/ 136 h 358"/>
                  <a:gd name="T12" fmla="*/ 26 w 475"/>
                  <a:gd name="T13" fmla="*/ 134 h 358"/>
                  <a:gd name="T14" fmla="*/ 136 w 475"/>
                  <a:gd name="T15" fmla="*/ 170 h 358"/>
                  <a:gd name="T16" fmla="*/ 287 w 475"/>
                  <a:gd name="T17" fmla="*/ 79 h 358"/>
                  <a:gd name="T18" fmla="*/ 287 w 475"/>
                  <a:gd name="T19" fmla="*/ 32 h 358"/>
                  <a:gd name="T20" fmla="*/ 368 w 475"/>
                  <a:gd name="T21" fmla="*/ 102 h 358"/>
                  <a:gd name="T22" fmla="*/ 287 w 475"/>
                  <a:gd name="T23" fmla="*/ 171 h 358"/>
                  <a:gd name="T24" fmla="*/ 287 w 475"/>
                  <a:gd name="T25" fmla="*/ 126 h 358"/>
                  <a:gd name="T26" fmla="*/ 190 w 475"/>
                  <a:gd name="T27" fmla="*/ 176 h 358"/>
                  <a:gd name="T28" fmla="*/ 194 w 475"/>
                  <a:gd name="T29" fmla="*/ 176 h 358"/>
                  <a:gd name="T30" fmla="*/ 345 w 475"/>
                  <a:gd name="T31" fmla="*/ 309 h 358"/>
                  <a:gd name="T32" fmla="*/ 389 w 475"/>
                  <a:gd name="T33" fmla="*/ 358 h 358"/>
                  <a:gd name="T34" fmla="*/ 475 w 475"/>
                  <a:gd name="T35" fmla="*/ 248 h 358"/>
                  <a:gd name="T36" fmla="*/ 411 w 475"/>
                  <a:gd name="T37" fmla="*/ 15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5" h="358">
                    <a:moveTo>
                      <a:pt x="411" y="152"/>
                    </a:moveTo>
                    <a:cubicBezTo>
                      <a:pt x="411" y="148"/>
                      <a:pt x="412" y="143"/>
                      <a:pt x="412" y="138"/>
                    </a:cubicBezTo>
                    <a:cubicBezTo>
                      <a:pt x="412" y="62"/>
                      <a:pt x="349" y="0"/>
                      <a:pt x="273" y="0"/>
                    </a:cubicBezTo>
                    <a:cubicBezTo>
                      <a:pt x="227" y="0"/>
                      <a:pt x="186" y="22"/>
                      <a:pt x="160" y="58"/>
                    </a:cubicBezTo>
                    <a:cubicBezTo>
                      <a:pt x="144" y="48"/>
                      <a:pt x="125" y="42"/>
                      <a:pt x="105" y="42"/>
                    </a:cubicBezTo>
                    <a:cubicBezTo>
                      <a:pt x="50" y="42"/>
                      <a:pt x="5" y="83"/>
                      <a:pt x="0" y="136"/>
                    </a:cubicBezTo>
                    <a:cubicBezTo>
                      <a:pt x="9" y="135"/>
                      <a:pt x="17" y="134"/>
                      <a:pt x="26" y="134"/>
                    </a:cubicBezTo>
                    <a:cubicBezTo>
                      <a:pt x="66" y="134"/>
                      <a:pt x="105" y="147"/>
                      <a:pt x="136" y="170"/>
                    </a:cubicBezTo>
                    <a:cubicBezTo>
                      <a:pt x="160" y="116"/>
                      <a:pt x="220" y="81"/>
                      <a:pt x="287" y="79"/>
                    </a:cubicBezTo>
                    <a:lnTo>
                      <a:pt x="287" y="32"/>
                    </a:lnTo>
                    <a:lnTo>
                      <a:pt x="368" y="102"/>
                    </a:lnTo>
                    <a:lnTo>
                      <a:pt x="287" y="171"/>
                    </a:lnTo>
                    <a:lnTo>
                      <a:pt x="287" y="126"/>
                    </a:lnTo>
                    <a:cubicBezTo>
                      <a:pt x="248" y="127"/>
                      <a:pt x="211" y="141"/>
                      <a:pt x="190" y="176"/>
                    </a:cubicBezTo>
                    <a:lnTo>
                      <a:pt x="194" y="176"/>
                    </a:lnTo>
                    <a:cubicBezTo>
                      <a:pt x="272" y="176"/>
                      <a:pt x="336" y="234"/>
                      <a:pt x="345" y="309"/>
                    </a:cubicBezTo>
                    <a:cubicBezTo>
                      <a:pt x="364" y="322"/>
                      <a:pt x="378" y="339"/>
                      <a:pt x="389" y="358"/>
                    </a:cubicBezTo>
                    <a:cubicBezTo>
                      <a:pt x="439" y="345"/>
                      <a:pt x="475" y="301"/>
                      <a:pt x="475" y="248"/>
                    </a:cubicBezTo>
                    <a:cubicBezTo>
                      <a:pt x="475" y="205"/>
                      <a:pt x="452" y="171"/>
                      <a:pt x="411" y="152"/>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2" name="Freeform 19"/>
              <p:cNvSpPr>
                <a:spLocks/>
              </p:cNvSpPr>
              <p:nvPr/>
            </p:nvSpPr>
            <p:spPr bwMode="auto">
              <a:xfrm>
                <a:off x="1572" y="2940"/>
                <a:ext cx="277" cy="186"/>
              </a:xfrm>
              <a:custGeom>
                <a:avLst/>
                <a:gdLst>
                  <a:gd name="T0" fmla="*/ 65 w 536"/>
                  <a:gd name="T1" fmla="*/ 152 h 362"/>
                  <a:gd name="T2" fmla="*/ 64 w 536"/>
                  <a:gd name="T3" fmla="*/ 137 h 362"/>
                  <a:gd name="T4" fmla="*/ 203 w 536"/>
                  <a:gd name="T5" fmla="*/ 0 h 362"/>
                  <a:gd name="T6" fmla="*/ 315 w 536"/>
                  <a:gd name="T7" fmla="*/ 57 h 362"/>
                  <a:gd name="T8" fmla="*/ 371 w 536"/>
                  <a:gd name="T9" fmla="*/ 42 h 362"/>
                  <a:gd name="T10" fmla="*/ 476 w 536"/>
                  <a:gd name="T11" fmla="*/ 146 h 362"/>
                  <a:gd name="T12" fmla="*/ 475 w 536"/>
                  <a:gd name="T13" fmla="*/ 154 h 362"/>
                  <a:gd name="T14" fmla="*/ 536 w 536"/>
                  <a:gd name="T15" fmla="*/ 248 h 362"/>
                  <a:gd name="T16" fmla="*/ 416 w 536"/>
                  <a:gd name="T17" fmla="*/ 362 h 362"/>
                  <a:gd name="T18" fmla="*/ 120 w 536"/>
                  <a:gd name="T19" fmla="*/ 362 h 362"/>
                  <a:gd name="T20" fmla="*/ 0 w 536"/>
                  <a:gd name="T21" fmla="*/ 248 h 362"/>
                  <a:gd name="T22" fmla="*/ 65 w 536"/>
                  <a:gd name="T23" fmla="*/ 15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362">
                    <a:moveTo>
                      <a:pt x="65" y="152"/>
                    </a:moveTo>
                    <a:cubicBezTo>
                      <a:pt x="64" y="147"/>
                      <a:pt x="64" y="142"/>
                      <a:pt x="64" y="137"/>
                    </a:cubicBezTo>
                    <a:cubicBezTo>
                      <a:pt x="64" y="62"/>
                      <a:pt x="126" y="0"/>
                      <a:pt x="203" y="0"/>
                    </a:cubicBezTo>
                    <a:cubicBezTo>
                      <a:pt x="248" y="0"/>
                      <a:pt x="290" y="22"/>
                      <a:pt x="315" y="57"/>
                    </a:cubicBezTo>
                    <a:cubicBezTo>
                      <a:pt x="332" y="47"/>
                      <a:pt x="351" y="42"/>
                      <a:pt x="371" y="42"/>
                    </a:cubicBezTo>
                    <a:cubicBezTo>
                      <a:pt x="428" y="42"/>
                      <a:pt x="476" y="88"/>
                      <a:pt x="476" y="146"/>
                    </a:cubicBezTo>
                    <a:lnTo>
                      <a:pt x="475" y="154"/>
                    </a:lnTo>
                    <a:cubicBezTo>
                      <a:pt x="515" y="174"/>
                      <a:pt x="536" y="207"/>
                      <a:pt x="536" y="248"/>
                    </a:cubicBezTo>
                    <a:cubicBezTo>
                      <a:pt x="536" y="312"/>
                      <a:pt x="483" y="362"/>
                      <a:pt x="416" y="362"/>
                    </a:cubicBezTo>
                    <a:lnTo>
                      <a:pt x="120" y="362"/>
                    </a:lnTo>
                    <a:cubicBezTo>
                      <a:pt x="53" y="362"/>
                      <a:pt x="0" y="312"/>
                      <a:pt x="0" y="248"/>
                    </a:cubicBezTo>
                    <a:cubicBezTo>
                      <a:pt x="0" y="205"/>
                      <a:pt x="24" y="171"/>
                      <a:pt x="65" y="152"/>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38" name="Group 37"/>
          <p:cNvGrpSpPr/>
          <p:nvPr/>
        </p:nvGrpSpPr>
        <p:grpSpPr>
          <a:xfrm>
            <a:off x="3368562" y="2572936"/>
            <a:ext cx="851197" cy="671998"/>
            <a:chOff x="3368535" y="3434863"/>
            <a:chExt cx="851438" cy="672188"/>
          </a:xfrm>
        </p:grpSpPr>
        <p:sp>
          <p:nvSpPr>
            <p:cNvPr id="148" name="Rectangle 147"/>
            <p:cNvSpPr/>
            <p:nvPr/>
          </p:nvSpPr>
          <p:spPr bwMode="auto">
            <a:xfrm>
              <a:off x="3368535" y="3434863"/>
              <a:ext cx="851438" cy="672188"/>
            </a:xfrm>
            <a:prstGeom prst="rect">
              <a:avLst/>
            </a:prstGeom>
            <a:solidFill>
              <a:srgbClr val="0072C6"/>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Virtual Machines</a:t>
              </a:r>
            </a:p>
          </p:txBody>
        </p:sp>
        <p:grpSp>
          <p:nvGrpSpPr>
            <p:cNvPr id="149" name="Group 148"/>
            <p:cNvGrpSpPr/>
            <p:nvPr/>
          </p:nvGrpSpPr>
          <p:grpSpPr>
            <a:xfrm>
              <a:off x="3574445" y="3503702"/>
              <a:ext cx="439618" cy="372795"/>
              <a:chOff x="3496977" y="5217915"/>
              <a:chExt cx="433668" cy="367748"/>
            </a:xfrm>
            <a:solidFill>
              <a:schemeClr val="bg1"/>
            </a:solidFill>
          </p:grpSpPr>
          <p:sp>
            <p:nvSpPr>
              <p:cNvPr id="150" name="Freeform 88"/>
              <p:cNvSpPr>
                <a:spLocks noEditPoints="1"/>
              </p:cNvSpPr>
              <p:nvPr/>
            </p:nvSpPr>
            <p:spPr bwMode="black">
              <a:xfrm>
                <a:off x="3496977" y="5217915"/>
                <a:ext cx="433668" cy="367748"/>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89595" tIns="44799" rIns="89595" bIns="44799" numCol="1" rtlCol="0" anchor="ctr" anchorCtr="0" compatLnSpc="1">
                <a:prstTxWarp prst="textNoShape">
                  <a:avLst/>
                </a:prstTxWarp>
              </a:bodyPr>
              <a:lstStyle/>
              <a:p>
                <a:pPr marL="0" marR="0" lvl="0" indent="0" algn="l" defTabSz="725755"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lumMod val="50000"/>
                    </a:srgbClr>
                  </a:solidFill>
                  <a:effectLst/>
                  <a:uLnTx/>
                  <a:uFillTx/>
                  <a:latin typeface="Segoe UI"/>
                  <a:ea typeface="+mn-ea"/>
                  <a:cs typeface="+mn-cs"/>
                </a:endParaRPr>
              </a:p>
            </p:txBody>
          </p:sp>
          <p:sp>
            <p:nvSpPr>
              <p:cNvPr id="151" name="Freeform 23"/>
              <p:cNvSpPr>
                <a:spLocks noEditPoints="1"/>
              </p:cNvSpPr>
              <p:nvPr/>
            </p:nvSpPr>
            <p:spPr bwMode="black">
              <a:xfrm>
                <a:off x="3639526" y="5308136"/>
                <a:ext cx="148570" cy="14853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grpFill/>
              <a:ln>
                <a:noFill/>
              </a:ln>
            </p:spPr>
            <p:txBody>
              <a:bodyPr vert="horz" wrap="square" lIns="80650" tIns="40324" rIns="80650" bIns="40324" numCol="1" anchor="t" anchorCtr="0" compatLnSpc="1">
                <a:prstTxWarp prst="textNoShape">
                  <a:avLst/>
                </a:prstTxWarp>
              </a:bodyPr>
              <a:lstStyle/>
              <a:p>
                <a:pPr marL="0" marR="0" lvl="0" indent="0" algn="l" defTabSz="91387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36" name="Group 35"/>
          <p:cNvGrpSpPr/>
          <p:nvPr/>
        </p:nvGrpSpPr>
        <p:grpSpPr>
          <a:xfrm>
            <a:off x="5208858" y="2572936"/>
            <a:ext cx="851197" cy="671998"/>
            <a:chOff x="5212003" y="3438531"/>
            <a:chExt cx="851438" cy="672188"/>
          </a:xfrm>
        </p:grpSpPr>
        <p:sp>
          <p:nvSpPr>
            <p:cNvPr id="74" name="Rectangle 73"/>
            <p:cNvSpPr/>
            <p:nvPr/>
          </p:nvSpPr>
          <p:spPr bwMode="auto">
            <a:xfrm>
              <a:off x="5212003" y="3438531"/>
              <a:ext cx="851438" cy="672188"/>
            </a:xfrm>
            <a:prstGeom prst="rect">
              <a:avLst/>
            </a:prstGeom>
            <a:solidFill>
              <a:srgbClr val="0072C6"/>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Batch</a:t>
              </a:r>
              <a:endParaRPr kumimoji="0" lang="en-US" sz="784" b="1" i="0" u="none" strike="noStrike" kern="1200" cap="none" spc="0" normalizeH="0" baseline="0" noProof="0" dirty="0">
                <a:ln>
                  <a:noFill/>
                </a:ln>
                <a:solidFill>
                  <a:srgbClr val="FFFFFF"/>
                </a:solidFill>
                <a:effectLst/>
                <a:uLnTx/>
                <a:uFillTx/>
                <a:latin typeface="Segoe UI"/>
                <a:ea typeface="+mn-ea"/>
                <a:cs typeface="+mn-cs"/>
              </a:endParaRPr>
            </a:p>
          </p:txBody>
        </p:sp>
        <p:sp>
          <p:nvSpPr>
            <p:cNvPr id="166" name="Freeform 11"/>
            <p:cNvSpPr>
              <a:spLocks noEditPoints="1"/>
            </p:cNvSpPr>
            <p:nvPr/>
          </p:nvSpPr>
          <p:spPr bwMode="black">
            <a:xfrm>
              <a:off x="5428318" y="3522517"/>
              <a:ext cx="418808" cy="408024"/>
            </a:xfrm>
            <a:custGeom>
              <a:avLst/>
              <a:gdLst>
                <a:gd name="T0" fmla="*/ 213 w 709"/>
                <a:gd name="T1" fmla="*/ 522 h 709"/>
                <a:gd name="T2" fmla="*/ 213 w 709"/>
                <a:gd name="T3" fmla="*/ 709 h 709"/>
                <a:gd name="T4" fmla="*/ 0 w 709"/>
                <a:gd name="T5" fmla="*/ 709 h 709"/>
                <a:gd name="T6" fmla="*/ 0 w 709"/>
                <a:gd name="T7" fmla="*/ 496 h 709"/>
                <a:gd name="T8" fmla="*/ 88 w 709"/>
                <a:gd name="T9" fmla="*/ 496 h 709"/>
                <a:gd name="T10" fmla="*/ 67 w 709"/>
                <a:gd name="T11" fmla="*/ 522 h 709"/>
                <a:gd name="T12" fmla="*/ 213 w 709"/>
                <a:gd name="T13" fmla="*/ 522 h 709"/>
                <a:gd name="T14" fmla="*/ 619 w 709"/>
                <a:gd name="T15" fmla="*/ 496 h 709"/>
                <a:gd name="T16" fmla="*/ 643 w 709"/>
                <a:gd name="T17" fmla="*/ 522 h 709"/>
                <a:gd name="T18" fmla="*/ 496 w 709"/>
                <a:gd name="T19" fmla="*/ 522 h 709"/>
                <a:gd name="T20" fmla="*/ 496 w 709"/>
                <a:gd name="T21" fmla="*/ 709 h 709"/>
                <a:gd name="T22" fmla="*/ 709 w 709"/>
                <a:gd name="T23" fmla="*/ 709 h 709"/>
                <a:gd name="T24" fmla="*/ 709 w 709"/>
                <a:gd name="T25" fmla="*/ 496 h 709"/>
                <a:gd name="T26" fmla="*/ 619 w 709"/>
                <a:gd name="T27" fmla="*/ 496 h 709"/>
                <a:gd name="T28" fmla="*/ 355 w 709"/>
                <a:gd name="T29" fmla="*/ 182 h 709"/>
                <a:gd name="T30" fmla="*/ 381 w 709"/>
                <a:gd name="T31" fmla="*/ 213 h 709"/>
                <a:gd name="T32" fmla="*/ 461 w 709"/>
                <a:gd name="T33" fmla="*/ 213 h 709"/>
                <a:gd name="T34" fmla="*/ 461 w 709"/>
                <a:gd name="T35" fmla="*/ 0 h 709"/>
                <a:gd name="T36" fmla="*/ 248 w 709"/>
                <a:gd name="T37" fmla="*/ 0 h 709"/>
                <a:gd name="T38" fmla="*/ 248 w 709"/>
                <a:gd name="T39" fmla="*/ 213 h 709"/>
                <a:gd name="T40" fmla="*/ 329 w 709"/>
                <a:gd name="T41" fmla="*/ 213 h 709"/>
                <a:gd name="T42" fmla="*/ 355 w 709"/>
                <a:gd name="T43" fmla="*/ 182 h 709"/>
                <a:gd name="T44" fmla="*/ 123 w 709"/>
                <a:gd name="T45" fmla="*/ 248 h 709"/>
                <a:gd name="T46" fmla="*/ 123 w 709"/>
                <a:gd name="T47" fmla="*/ 454 h 709"/>
                <a:gd name="T48" fmla="*/ 298 w 709"/>
                <a:gd name="T49" fmla="*/ 248 h 709"/>
                <a:gd name="T50" fmla="*/ 123 w 709"/>
                <a:gd name="T51" fmla="*/ 248 h 709"/>
                <a:gd name="T52" fmla="*/ 355 w 709"/>
                <a:gd name="T53" fmla="*/ 225 h 709"/>
                <a:gd name="T54" fmla="*/ 128 w 709"/>
                <a:gd name="T55" fmla="*/ 494 h 709"/>
                <a:gd name="T56" fmla="*/ 248 w 709"/>
                <a:gd name="T57" fmla="*/ 494 h 709"/>
                <a:gd name="T58" fmla="*/ 248 w 709"/>
                <a:gd name="T59" fmla="*/ 709 h 709"/>
                <a:gd name="T60" fmla="*/ 461 w 709"/>
                <a:gd name="T61" fmla="*/ 709 h 709"/>
                <a:gd name="T62" fmla="*/ 461 w 709"/>
                <a:gd name="T63" fmla="*/ 494 h 709"/>
                <a:gd name="T64" fmla="*/ 581 w 709"/>
                <a:gd name="T65" fmla="*/ 494 h 709"/>
                <a:gd name="T66" fmla="*/ 355 w 709"/>
                <a:gd name="T67" fmla="*/ 225 h 709"/>
                <a:gd name="T68" fmla="*/ 584 w 709"/>
                <a:gd name="T69" fmla="*/ 248 h 709"/>
                <a:gd name="T70" fmla="*/ 411 w 709"/>
                <a:gd name="T71" fmla="*/ 248 h 709"/>
                <a:gd name="T72" fmla="*/ 584 w 709"/>
                <a:gd name="T73" fmla="*/ 454 h 709"/>
                <a:gd name="T74" fmla="*/ 584 w 709"/>
                <a:gd name="T75" fmla="*/ 24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9" h="709">
                  <a:moveTo>
                    <a:pt x="213" y="522"/>
                  </a:moveTo>
                  <a:lnTo>
                    <a:pt x="213" y="709"/>
                  </a:lnTo>
                  <a:lnTo>
                    <a:pt x="0" y="709"/>
                  </a:lnTo>
                  <a:lnTo>
                    <a:pt x="0" y="496"/>
                  </a:lnTo>
                  <a:lnTo>
                    <a:pt x="88" y="496"/>
                  </a:lnTo>
                  <a:lnTo>
                    <a:pt x="67" y="522"/>
                  </a:lnTo>
                  <a:lnTo>
                    <a:pt x="213" y="522"/>
                  </a:lnTo>
                  <a:close/>
                  <a:moveTo>
                    <a:pt x="619" y="496"/>
                  </a:moveTo>
                  <a:lnTo>
                    <a:pt x="643" y="522"/>
                  </a:lnTo>
                  <a:lnTo>
                    <a:pt x="496" y="522"/>
                  </a:lnTo>
                  <a:lnTo>
                    <a:pt x="496" y="709"/>
                  </a:lnTo>
                  <a:lnTo>
                    <a:pt x="709" y="709"/>
                  </a:lnTo>
                  <a:lnTo>
                    <a:pt x="709" y="496"/>
                  </a:lnTo>
                  <a:lnTo>
                    <a:pt x="619" y="496"/>
                  </a:lnTo>
                  <a:close/>
                  <a:moveTo>
                    <a:pt x="355" y="182"/>
                  </a:moveTo>
                  <a:lnTo>
                    <a:pt x="381" y="213"/>
                  </a:lnTo>
                  <a:lnTo>
                    <a:pt x="461" y="213"/>
                  </a:lnTo>
                  <a:lnTo>
                    <a:pt x="461" y="0"/>
                  </a:lnTo>
                  <a:lnTo>
                    <a:pt x="248" y="0"/>
                  </a:lnTo>
                  <a:lnTo>
                    <a:pt x="248" y="213"/>
                  </a:lnTo>
                  <a:lnTo>
                    <a:pt x="329" y="213"/>
                  </a:lnTo>
                  <a:lnTo>
                    <a:pt x="355" y="182"/>
                  </a:lnTo>
                  <a:close/>
                  <a:moveTo>
                    <a:pt x="123" y="248"/>
                  </a:moveTo>
                  <a:lnTo>
                    <a:pt x="123" y="454"/>
                  </a:lnTo>
                  <a:lnTo>
                    <a:pt x="298" y="248"/>
                  </a:lnTo>
                  <a:lnTo>
                    <a:pt x="123" y="248"/>
                  </a:lnTo>
                  <a:close/>
                  <a:moveTo>
                    <a:pt x="355" y="225"/>
                  </a:moveTo>
                  <a:lnTo>
                    <a:pt x="128" y="494"/>
                  </a:lnTo>
                  <a:lnTo>
                    <a:pt x="248" y="494"/>
                  </a:lnTo>
                  <a:lnTo>
                    <a:pt x="248" y="709"/>
                  </a:lnTo>
                  <a:lnTo>
                    <a:pt x="461" y="709"/>
                  </a:lnTo>
                  <a:lnTo>
                    <a:pt x="461" y="494"/>
                  </a:lnTo>
                  <a:lnTo>
                    <a:pt x="581" y="494"/>
                  </a:lnTo>
                  <a:lnTo>
                    <a:pt x="355" y="225"/>
                  </a:lnTo>
                  <a:close/>
                  <a:moveTo>
                    <a:pt x="584" y="248"/>
                  </a:moveTo>
                  <a:lnTo>
                    <a:pt x="411" y="248"/>
                  </a:lnTo>
                  <a:lnTo>
                    <a:pt x="584" y="454"/>
                  </a:lnTo>
                  <a:lnTo>
                    <a:pt x="584" y="248"/>
                  </a:lnTo>
                  <a:close/>
                </a:path>
              </a:pathLst>
            </a:custGeom>
            <a:solidFill>
              <a:srgbClr val="FFFFFF"/>
            </a:solidFill>
            <a:ln>
              <a:noFill/>
            </a:ln>
          </p:spPr>
          <p:txBody>
            <a:bodyPr vert="horz" wrap="square" lIns="75261" tIns="37630" rIns="75261" bIns="37630"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1464"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37" name="Group 36"/>
          <p:cNvGrpSpPr/>
          <p:nvPr/>
        </p:nvGrpSpPr>
        <p:grpSpPr>
          <a:xfrm>
            <a:off x="4288710" y="2572936"/>
            <a:ext cx="851197" cy="671998"/>
            <a:chOff x="4290385" y="3430969"/>
            <a:chExt cx="851438" cy="672188"/>
          </a:xfrm>
        </p:grpSpPr>
        <p:sp>
          <p:nvSpPr>
            <p:cNvPr id="168" name="Rectangle 167"/>
            <p:cNvSpPr/>
            <p:nvPr/>
          </p:nvSpPr>
          <p:spPr bwMode="auto">
            <a:xfrm>
              <a:off x="4290385" y="3430969"/>
              <a:ext cx="851438" cy="672188"/>
            </a:xfrm>
            <a:prstGeom prst="rect">
              <a:avLst/>
            </a:prstGeom>
            <a:solidFill>
              <a:srgbClr val="0072C6"/>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Cloud Services</a:t>
              </a:r>
            </a:p>
          </p:txBody>
        </p:sp>
        <p:sp>
          <p:nvSpPr>
            <p:cNvPr id="169" name="Oval 5"/>
            <p:cNvSpPr>
              <a:spLocks noChangeArrowheads="1"/>
            </p:cNvSpPr>
            <p:nvPr/>
          </p:nvSpPr>
          <p:spPr bwMode="auto">
            <a:xfrm>
              <a:off x="4764480" y="3629406"/>
              <a:ext cx="53726" cy="53726"/>
            </a:xfrm>
            <a:prstGeom prst="ellipse">
              <a:avLst/>
            </a:pr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70" name="Freeform 6"/>
            <p:cNvSpPr>
              <a:spLocks/>
            </p:cNvSpPr>
            <p:nvPr/>
          </p:nvSpPr>
          <p:spPr bwMode="auto">
            <a:xfrm>
              <a:off x="4623632" y="3720886"/>
              <a:ext cx="55178" cy="55178"/>
            </a:xfrm>
            <a:custGeom>
              <a:avLst/>
              <a:gdLst>
                <a:gd name="T0" fmla="*/ 33 w 66"/>
                <a:gd name="T1" fmla="*/ 0 h 66"/>
                <a:gd name="T2" fmla="*/ 0 w 66"/>
                <a:gd name="T3" fmla="*/ 33 h 66"/>
                <a:gd name="T4" fmla="*/ 33 w 66"/>
                <a:gd name="T5" fmla="*/ 66 h 66"/>
                <a:gd name="T6" fmla="*/ 66 w 66"/>
                <a:gd name="T7" fmla="*/ 33 h 66"/>
                <a:gd name="T8" fmla="*/ 33 w 66"/>
                <a:gd name="T9" fmla="*/ 0 h 66"/>
              </a:gdLst>
              <a:ahLst/>
              <a:cxnLst>
                <a:cxn ang="0">
                  <a:pos x="T0" y="T1"/>
                </a:cxn>
                <a:cxn ang="0">
                  <a:pos x="T2" y="T3"/>
                </a:cxn>
                <a:cxn ang="0">
                  <a:pos x="T4" y="T5"/>
                </a:cxn>
                <a:cxn ang="0">
                  <a:pos x="T6" y="T7"/>
                </a:cxn>
                <a:cxn ang="0">
                  <a:pos x="T8" y="T9"/>
                </a:cxn>
              </a:cxnLst>
              <a:rect l="0" t="0" r="r" b="b"/>
              <a:pathLst>
                <a:path w="66" h="66">
                  <a:moveTo>
                    <a:pt x="33" y="0"/>
                  </a:moveTo>
                  <a:cubicBezTo>
                    <a:pt x="15" y="0"/>
                    <a:pt x="0" y="15"/>
                    <a:pt x="0" y="33"/>
                  </a:cubicBezTo>
                  <a:cubicBezTo>
                    <a:pt x="0" y="51"/>
                    <a:pt x="15" y="66"/>
                    <a:pt x="33" y="66"/>
                  </a:cubicBezTo>
                  <a:cubicBezTo>
                    <a:pt x="51" y="66"/>
                    <a:pt x="66" y="52"/>
                    <a:pt x="66" y="33"/>
                  </a:cubicBezTo>
                  <a:cubicBezTo>
                    <a:pt x="66" y="15"/>
                    <a:pt x="51" y="0"/>
                    <a:pt x="33" y="0"/>
                  </a:cubicBezTo>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71" name="Freeform 7"/>
            <p:cNvSpPr>
              <a:spLocks noChangeAspect="1" noEditPoints="1"/>
            </p:cNvSpPr>
            <p:nvPr/>
          </p:nvSpPr>
          <p:spPr bwMode="auto">
            <a:xfrm>
              <a:off x="4431963" y="3468230"/>
              <a:ext cx="561941" cy="471915"/>
            </a:xfrm>
            <a:custGeom>
              <a:avLst/>
              <a:gdLst>
                <a:gd name="T0" fmla="*/ 515 w 685"/>
                <a:gd name="T1" fmla="*/ 251 h 575"/>
                <a:gd name="T2" fmla="*/ 519 w 685"/>
                <a:gd name="T3" fmla="*/ 291 h 575"/>
                <a:gd name="T4" fmla="*/ 504 w 685"/>
                <a:gd name="T5" fmla="*/ 310 h 575"/>
                <a:gd name="T6" fmla="*/ 460 w 685"/>
                <a:gd name="T7" fmla="*/ 304 h 575"/>
                <a:gd name="T8" fmla="*/ 451 w 685"/>
                <a:gd name="T9" fmla="*/ 332 h 575"/>
                <a:gd name="T10" fmla="*/ 417 w 685"/>
                <a:gd name="T11" fmla="*/ 304 h 575"/>
                <a:gd name="T12" fmla="*/ 377 w 685"/>
                <a:gd name="T13" fmla="*/ 310 h 575"/>
                <a:gd name="T14" fmla="*/ 358 w 685"/>
                <a:gd name="T15" fmla="*/ 295 h 575"/>
                <a:gd name="T16" fmla="*/ 363 w 685"/>
                <a:gd name="T17" fmla="*/ 251 h 575"/>
                <a:gd name="T18" fmla="*/ 343 w 685"/>
                <a:gd name="T19" fmla="*/ 242 h 575"/>
                <a:gd name="T20" fmla="*/ 368 w 685"/>
                <a:gd name="T21" fmla="*/ 208 h 575"/>
                <a:gd name="T22" fmla="*/ 359 w 685"/>
                <a:gd name="T23" fmla="*/ 168 h 575"/>
                <a:gd name="T24" fmla="*/ 374 w 685"/>
                <a:gd name="T25" fmla="*/ 148 h 575"/>
                <a:gd name="T26" fmla="*/ 417 w 685"/>
                <a:gd name="T27" fmla="*/ 155 h 575"/>
                <a:gd name="T28" fmla="*/ 426 w 685"/>
                <a:gd name="T29" fmla="*/ 130 h 575"/>
                <a:gd name="T30" fmla="*/ 460 w 685"/>
                <a:gd name="T31" fmla="*/ 157 h 575"/>
                <a:gd name="T32" fmla="*/ 500 w 685"/>
                <a:gd name="T33" fmla="*/ 150 h 575"/>
                <a:gd name="T34" fmla="*/ 520 w 685"/>
                <a:gd name="T35" fmla="*/ 164 h 575"/>
                <a:gd name="T36" fmla="*/ 513 w 685"/>
                <a:gd name="T37" fmla="*/ 208 h 575"/>
                <a:gd name="T38" fmla="*/ 546 w 685"/>
                <a:gd name="T39" fmla="*/ 217 h 575"/>
                <a:gd name="T40" fmla="*/ 546 w 685"/>
                <a:gd name="T41" fmla="*/ 241 h 575"/>
                <a:gd name="T42" fmla="*/ 192 w 685"/>
                <a:gd name="T43" fmla="*/ 320 h 575"/>
                <a:gd name="T44" fmla="*/ 187 w 685"/>
                <a:gd name="T45" fmla="*/ 280 h 575"/>
                <a:gd name="T46" fmla="*/ 202 w 685"/>
                <a:gd name="T47" fmla="*/ 260 h 575"/>
                <a:gd name="T48" fmla="*/ 245 w 685"/>
                <a:gd name="T49" fmla="*/ 266 h 575"/>
                <a:gd name="T50" fmla="*/ 254 w 685"/>
                <a:gd name="T51" fmla="*/ 242 h 575"/>
                <a:gd name="T52" fmla="*/ 288 w 685"/>
                <a:gd name="T53" fmla="*/ 269 h 575"/>
                <a:gd name="T54" fmla="*/ 328 w 685"/>
                <a:gd name="T55" fmla="*/ 262 h 575"/>
                <a:gd name="T56" fmla="*/ 348 w 685"/>
                <a:gd name="T57" fmla="*/ 276 h 575"/>
                <a:gd name="T58" fmla="*/ 342 w 685"/>
                <a:gd name="T59" fmla="*/ 320 h 575"/>
                <a:gd name="T60" fmla="*/ 365 w 685"/>
                <a:gd name="T61" fmla="*/ 329 h 575"/>
                <a:gd name="T62" fmla="*/ 340 w 685"/>
                <a:gd name="T63" fmla="*/ 363 h 575"/>
                <a:gd name="T64" fmla="*/ 347 w 685"/>
                <a:gd name="T65" fmla="*/ 402 h 575"/>
                <a:gd name="T66" fmla="*/ 332 w 685"/>
                <a:gd name="T67" fmla="*/ 422 h 575"/>
                <a:gd name="T68" fmla="*/ 288 w 685"/>
                <a:gd name="T69" fmla="*/ 416 h 575"/>
                <a:gd name="T70" fmla="*/ 279 w 685"/>
                <a:gd name="T71" fmla="*/ 445 h 575"/>
                <a:gd name="T72" fmla="*/ 245 w 685"/>
                <a:gd name="T73" fmla="*/ 416 h 575"/>
                <a:gd name="T74" fmla="*/ 206 w 685"/>
                <a:gd name="T75" fmla="*/ 421 h 575"/>
                <a:gd name="T76" fmla="*/ 186 w 685"/>
                <a:gd name="T77" fmla="*/ 406 h 575"/>
                <a:gd name="T78" fmla="*/ 192 w 685"/>
                <a:gd name="T79" fmla="*/ 363 h 575"/>
                <a:gd name="T80" fmla="*/ 163 w 685"/>
                <a:gd name="T81" fmla="*/ 353 h 575"/>
                <a:gd name="T82" fmla="*/ 163 w 685"/>
                <a:gd name="T83" fmla="*/ 330 h 575"/>
                <a:gd name="T84" fmla="*/ 584 w 685"/>
                <a:gd name="T85" fmla="*/ 206 h 575"/>
                <a:gd name="T86" fmla="*/ 593 w 685"/>
                <a:gd name="T87" fmla="*/ 154 h 575"/>
                <a:gd name="T88" fmla="*/ 296 w 685"/>
                <a:gd name="T89" fmla="*/ 95 h 575"/>
                <a:gd name="T90" fmla="*/ 273 w 685"/>
                <a:gd name="T91" fmla="*/ 99 h 575"/>
                <a:gd name="T92" fmla="*/ 88 w 685"/>
                <a:gd name="T93" fmla="*/ 166 h 575"/>
                <a:gd name="T94" fmla="*/ 95 w 685"/>
                <a:gd name="T95" fmla="*/ 208 h 575"/>
                <a:gd name="T96" fmla="*/ 0 w 685"/>
                <a:gd name="T97" fmla="*/ 325 h 575"/>
                <a:gd name="T98" fmla="*/ 158 w 685"/>
                <a:gd name="T99" fmla="*/ 445 h 575"/>
                <a:gd name="T100" fmla="*/ 269 w 685"/>
                <a:gd name="T101" fmla="*/ 575 h 575"/>
                <a:gd name="T102" fmla="*/ 379 w 685"/>
                <a:gd name="T103" fmla="*/ 491 h 575"/>
                <a:gd name="T104" fmla="*/ 448 w 685"/>
                <a:gd name="T105" fmla="*/ 531 h 575"/>
                <a:gd name="T106" fmla="*/ 524 w 685"/>
                <a:gd name="T107" fmla="*/ 445 h 575"/>
                <a:gd name="T108" fmla="*/ 685 w 685"/>
                <a:gd name="T109" fmla="*/ 32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5" h="575">
                  <a:moveTo>
                    <a:pt x="546" y="241"/>
                  </a:moveTo>
                  <a:lnTo>
                    <a:pt x="515" y="251"/>
                  </a:lnTo>
                  <a:lnTo>
                    <a:pt x="508" y="267"/>
                  </a:lnTo>
                  <a:lnTo>
                    <a:pt x="519" y="291"/>
                  </a:lnTo>
                  <a:lnTo>
                    <a:pt x="521" y="294"/>
                  </a:lnTo>
                  <a:lnTo>
                    <a:pt x="504" y="310"/>
                  </a:lnTo>
                  <a:lnTo>
                    <a:pt x="477" y="298"/>
                  </a:lnTo>
                  <a:lnTo>
                    <a:pt x="460" y="304"/>
                  </a:lnTo>
                  <a:lnTo>
                    <a:pt x="452" y="329"/>
                  </a:lnTo>
                  <a:lnTo>
                    <a:pt x="451" y="332"/>
                  </a:lnTo>
                  <a:lnTo>
                    <a:pt x="427" y="332"/>
                  </a:lnTo>
                  <a:lnTo>
                    <a:pt x="417" y="304"/>
                  </a:lnTo>
                  <a:lnTo>
                    <a:pt x="401" y="298"/>
                  </a:lnTo>
                  <a:lnTo>
                    <a:pt x="377" y="310"/>
                  </a:lnTo>
                  <a:lnTo>
                    <a:pt x="374" y="311"/>
                  </a:lnTo>
                  <a:lnTo>
                    <a:pt x="358" y="295"/>
                  </a:lnTo>
                  <a:lnTo>
                    <a:pt x="370" y="267"/>
                  </a:lnTo>
                  <a:lnTo>
                    <a:pt x="363" y="251"/>
                  </a:lnTo>
                  <a:lnTo>
                    <a:pt x="342" y="243"/>
                  </a:lnTo>
                  <a:lnTo>
                    <a:pt x="343" y="242"/>
                  </a:lnTo>
                  <a:lnTo>
                    <a:pt x="343" y="218"/>
                  </a:lnTo>
                  <a:lnTo>
                    <a:pt x="368" y="208"/>
                  </a:lnTo>
                  <a:lnTo>
                    <a:pt x="372" y="192"/>
                  </a:lnTo>
                  <a:lnTo>
                    <a:pt x="359" y="168"/>
                  </a:lnTo>
                  <a:lnTo>
                    <a:pt x="357" y="165"/>
                  </a:lnTo>
                  <a:lnTo>
                    <a:pt x="374" y="148"/>
                  </a:lnTo>
                  <a:lnTo>
                    <a:pt x="401" y="161"/>
                  </a:lnTo>
                  <a:lnTo>
                    <a:pt x="417" y="155"/>
                  </a:lnTo>
                  <a:lnTo>
                    <a:pt x="425" y="131"/>
                  </a:lnTo>
                  <a:lnTo>
                    <a:pt x="426" y="130"/>
                  </a:lnTo>
                  <a:lnTo>
                    <a:pt x="450" y="130"/>
                  </a:lnTo>
                  <a:lnTo>
                    <a:pt x="460" y="157"/>
                  </a:lnTo>
                  <a:lnTo>
                    <a:pt x="476" y="162"/>
                  </a:lnTo>
                  <a:lnTo>
                    <a:pt x="500" y="150"/>
                  </a:lnTo>
                  <a:lnTo>
                    <a:pt x="503" y="148"/>
                  </a:lnTo>
                  <a:lnTo>
                    <a:pt x="520" y="164"/>
                  </a:lnTo>
                  <a:lnTo>
                    <a:pt x="507" y="192"/>
                  </a:lnTo>
                  <a:lnTo>
                    <a:pt x="513" y="208"/>
                  </a:lnTo>
                  <a:lnTo>
                    <a:pt x="540" y="216"/>
                  </a:lnTo>
                  <a:lnTo>
                    <a:pt x="546" y="217"/>
                  </a:lnTo>
                  <a:lnTo>
                    <a:pt x="546" y="241"/>
                  </a:lnTo>
                  <a:lnTo>
                    <a:pt x="546" y="241"/>
                  </a:lnTo>
                  <a:close/>
                  <a:moveTo>
                    <a:pt x="163" y="330"/>
                  </a:moveTo>
                  <a:lnTo>
                    <a:pt x="192" y="320"/>
                  </a:lnTo>
                  <a:lnTo>
                    <a:pt x="199" y="303"/>
                  </a:lnTo>
                  <a:lnTo>
                    <a:pt x="187" y="280"/>
                  </a:lnTo>
                  <a:lnTo>
                    <a:pt x="185" y="277"/>
                  </a:lnTo>
                  <a:lnTo>
                    <a:pt x="202" y="260"/>
                  </a:lnTo>
                  <a:lnTo>
                    <a:pt x="229" y="273"/>
                  </a:lnTo>
                  <a:lnTo>
                    <a:pt x="245" y="266"/>
                  </a:lnTo>
                  <a:lnTo>
                    <a:pt x="253" y="243"/>
                  </a:lnTo>
                  <a:lnTo>
                    <a:pt x="254" y="242"/>
                  </a:lnTo>
                  <a:lnTo>
                    <a:pt x="278" y="242"/>
                  </a:lnTo>
                  <a:lnTo>
                    <a:pt x="288" y="269"/>
                  </a:lnTo>
                  <a:lnTo>
                    <a:pt x="304" y="274"/>
                  </a:lnTo>
                  <a:lnTo>
                    <a:pt x="328" y="262"/>
                  </a:lnTo>
                  <a:lnTo>
                    <a:pt x="331" y="260"/>
                  </a:lnTo>
                  <a:lnTo>
                    <a:pt x="348" y="276"/>
                  </a:lnTo>
                  <a:lnTo>
                    <a:pt x="335" y="303"/>
                  </a:lnTo>
                  <a:lnTo>
                    <a:pt x="342" y="320"/>
                  </a:lnTo>
                  <a:lnTo>
                    <a:pt x="365" y="328"/>
                  </a:lnTo>
                  <a:lnTo>
                    <a:pt x="365" y="329"/>
                  </a:lnTo>
                  <a:lnTo>
                    <a:pt x="365" y="352"/>
                  </a:lnTo>
                  <a:lnTo>
                    <a:pt x="340" y="363"/>
                  </a:lnTo>
                  <a:lnTo>
                    <a:pt x="334" y="379"/>
                  </a:lnTo>
                  <a:lnTo>
                    <a:pt x="347" y="402"/>
                  </a:lnTo>
                  <a:lnTo>
                    <a:pt x="348" y="405"/>
                  </a:lnTo>
                  <a:lnTo>
                    <a:pt x="332" y="422"/>
                  </a:lnTo>
                  <a:lnTo>
                    <a:pt x="304" y="409"/>
                  </a:lnTo>
                  <a:lnTo>
                    <a:pt x="288" y="416"/>
                  </a:lnTo>
                  <a:lnTo>
                    <a:pt x="280" y="441"/>
                  </a:lnTo>
                  <a:lnTo>
                    <a:pt x="279" y="445"/>
                  </a:lnTo>
                  <a:lnTo>
                    <a:pt x="256" y="445"/>
                  </a:lnTo>
                  <a:lnTo>
                    <a:pt x="245" y="416"/>
                  </a:lnTo>
                  <a:lnTo>
                    <a:pt x="229" y="409"/>
                  </a:lnTo>
                  <a:lnTo>
                    <a:pt x="206" y="421"/>
                  </a:lnTo>
                  <a:lnTo>
                    <a:pt x="202" y="423"/>
                  </a:lnTo>
                  <a:lnTo>
                    <a:pt x="186" y="406"/>
                  </a:lnTo>
                  <a:lnTo>
                    <a:pt x="199" y="379"/>
                  </a:lnTo>
                  <a:lnTo>
                    <a:pt x="192" y="363"/>
                  </a:lnTo>
                  <a:lnTo>
                    <a:pt x="167" y="354"/>
                  </a:lnTo>
                  <a:lnTo>
                    <a:pt x="163" y="353"/>
                  </a:lnTo>
                  <a:lnTo>
                    <a:pt x="163" y="330"/>
                  </a:lnTo>
                  <a:lnTo>
                    <a:pt x="163" y="330"/>
                  </a:lnTo>
                  <a:close/>
                  <a:moveTo>
                    <a:pt x="597" y="210"/>
                  </a:moveTo>
                  <a:lnTo>
                    <a:pt x="584" y="206"/>
                  </a:lnTo>
                  <a:lnTo>
                    <a:pt x="588" y="193"/>
                  </a:lnTo>
                  <a:cubicBezTo>
                    <a:pt x="591" y="180"/>
                    <a:pt x="593" y="167"/>
                    <a:pt x="593" y="154"/>
                  </a:cubicBezTo>
                  <a:cubicBezTo>
                    <a:pt x="593" y="69"/>
                    <a:pt x="523" y="0"/>
                    <a:pt x="439" y="0"/>
                  </a:cubicBezTo>
                  <a:cubicBezTo>
                    <a:pt x="376" y="0"/>
                    <a:pt x="320" y="37"/>
                    <a:pt x="296" y="95"/>
                  </a:cubicBezTo>
                  <a:lnTo>
                    <a:pt x="287" y="116"/>
                  </a:lnTo>
                  <a:lnTo>
                    <a:pt x="273" y="99"/>
                  </a:lnTo>
                  <a:cubicBezTo>
                    <a:pt x="253" y="75"/>
                    <a:pt x="224" y="62"/>
                    <a:pt x="193" y="62"/>
                  </a:cubicBezTo>
                  <a:cubicBezTo>
                    <a:pt x="135" y="62"/>
                    <a:pt x="88" y="109"/>
                    <a:pt x="88" y="166"/>
                  </a:cubicBezTo>
                  <a:cubicBezTo>
                    <a:pt x="88" y="176"/>
                    <a:pt x="89" y="186"/>
                    <a:pt x="92" y="195"/>
                  </a:cubicBezTo>
                  <a:lnTo>
                    <a:pt x="95" y="208"/>
                  </a:lnTo>
                  <a:lnTo>
                    <a:pt x="83" y="212"/>
                  </a:lnTo>
                  <a:cubicBezTo>
                    <a:pt x="32" y="231"/>
                    <a:pt x="0" y="273"/>
                    <a:pt x="0" y="325"/>
                  </a:cubicBezTo>
                  <a:cubicBezTo>
                    <a:pt x="0" y="392"/>
                    <a:pt x="56" y="445"/>
                    <a:pt x="127" y="445"/>
                  </a:cubicBezTo>
                  <a:lnTo>
                    <a:pt x="158" y="445"/>
                  </a:lnTo>
                  <a:cubicBezTo>
                    <a:pt x="157" y="445"/>
                    <a:pt x="157" y="457"/>
                    <a:pt x="157" y="462"/>
                  </a:cubicBezTo>
                  <a:cubicBezTo>
                    <a:pt x="157" y="525"/>
                    <a:pt x="207" y="575"/>
                    <a:pt x="269" y="575"/>
                  </a:cubicBezTo>
                  <a:cubicBezTo>
                    <a:pt x="314" y="575"/>
                    <a:pt x="355" y="548"/>
                    <a:pt x="373" y="506"/>
                  </a:cubicBezTo>
                  <a:lnTo>
                    <a:pt x="379" y="491"/>
                  </a:lnTo>
                  <a:lnTo>
                    <a:pt x="390" y="504"/>
                  </a:lnTo>
                  <a:cubicBezTo>
                    <a:pt x="405" y="521"/>
                    <a:pt x="426" y="531"/>
                    <a:pt x="448" y="531"/>
                  </a:cubicBezTo>
                  <a:cubicBezTo>
                    <a:pt x="491" y="531"/>
                    <a:pt x="525" y="496"/>
                    <a:pt x="525" y="454"/>
                  </a:cubicBezTo>
                  <a:cubicBezTo>
                    <a:pt x="525" y="451"/>
                    <a:pt x="525" y="445"/>
                    <a:pt x="524" y="445"/>
                  </a:cubicBezTo>
                  <a:lnTo>
                    <a:pt x="559" y="445"/>
                  </a:lnTo>
                  <a:cubicBezTo>
                    <a:pt x="630" y="445"/>
                    <a:pt x="685" y="392"/>
                    <a:pt x="685" y="325"/>
                  </a:cubicBezTo>
                  <a:cubicBezTo>
                    <a:pt x="685" y="271"/>
                    <a:pt x="651" y="227"/>
                    <a:pt x="597" y="210"/>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39" name="Group 38"/>
          <p:cNvGrpSpPr/>
          <p:nvPr/>
        </p:nvGrpSpPr>
        <p:grpSpPr>
          <a:xfrm>
            <a:off x="6130721" y="2572936"/>
            <a:ext cx="851197" cy="671998"/>
            <a:chOff x="6129102" y="3438531"/>
            <a:chExt cx="851438" cy="672188"/>
          </a:xfrm>
        </p:grpSpPr>
        <p:sp>
          <p:nvSpPr>
            <p:cNvPr id="183" name="Rectangle 182"/>
            <p:cNvSpPr/>
            <p:nvPr/>
          </p:nvSpPr>
          <p:spPr bwMode="auto">
            <a:xfrm>
              <a:off x="6129102" y="3438531"/>
              <a:ext cx="851438" cy="672188"/>
            </a:xfrm>
            <a:prstGeom prst="rect">
              <a:avLst/>
            </a:prstGeom>
            <a:solidFill>
              <a:srgbClr val="0072C6"/>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Remote Desktop</a:t>
              </a:r>
            </a:p>
          </p:txBody>
        </p:sp>
        <p:grpSp>
          <p:nvGrpSpPr>
            <p:cNvPr id="237" name="Group 236"/>
            <p:cNvGrpSpPr/>
            <p:nvPr/>
          </p:nvGrpSpPr>
          <p:grpSpPr bwMode="black">
            <a:xfrm>
              <a:off x="6303908" y="3490285"/>
              <a:ext cx="501826" cy="418188"/>
              <a:chOff x="2462213" y="1598613"/>
              <a:chExt cx="4222750" cy="3667125"/>
            </a:xfrm>
          </p:grpSpPr>
          <p:sp>
            <p:nvSpPr>
              <p:cNvPr id="238" name="Rectangle 6"/>
              <p:cNvSpPr>
                <a:spLocks noChangeArrowheads="1"/>
              </p:cNvSpPr>
              <p:nvPr/>
            </p:nvSpPr>
            <p:spPr bwMode="black">
              <a:xfrm>
                <a:off x="5564188"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39" name="Rectangle 7"/>
              <p:cNvSpPr>
                <a:spLocks noChangeArrowheads="1"/>
              </p:cNvSpPr>
              <p:nvPr/>
            </p:nvSpPr>
            <p:spPr bwMode="black">
              <a:xfrm>
                <a:off x="5795963" y="3346451"/>
                <a:ext cx="112713"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0" name="Rectangle 8"/>
              <p:cNvSpPr>
                <a:spLocks noChangeArrowheads="1"/>
              </p:cNvSpPr>
              <p:nvPr/>
            </p:nvSpPr>
            <p:spPr bwMode="black">
              <a:xfrm>
                <a:off x="3092451"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1" name="Rectangle 9"/>
              <p:cNvSpPr>
                <a:spLocks noChangeArrowheads="1"/>
              </p:cNvSpPr>
              <p:nvPr/>
            </p:nvSpPr>
            <p:spPr bwMode="black">
              <a:xfrm>
                <a:off x="3324226" y="3346451"/>
                <a:ext cx="117475"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2"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3"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4"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5"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6"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7"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8"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9"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0" name="Freeform 18"/>
              <p:cNvSpPr>
                <a:spLocks/>
              </p:cNvSpPr>
              <p:nvPr/>
            </p:nvSpPr>
            <p:spPr bwMode="black">
              <a:xfrm>
                <a:off x="3579813" y="2892426"/>
                <a:ext cx="1833563" cy="1068388"/>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1"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2"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3"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4"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5"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6"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7"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8"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9" name="Oval 27"/>
              <p:cNvSpPr>
                <a:spLocks noChangeArrowheads="1"/>
              </p:cNvSpPr>
              <p:nvPr/>
            </p:nvSpPr>
            <p:spPr bwMode="black">
              <a:xfrm>
                <a:off x="62245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0" name="Oval 28"/>
              <p:cNvSpPr>
                <a:spLocks noChangeArrowheads="1"/>
              </p:cNvSpPr>
              <p:nvPr/>
            </p:nvSpPr>
            <p:spPr bwMode="black">
              <a:xfrm>
                <a:off x="64531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1" name="Oval 29"/>
              <p:cNvSpPr>
                <a:spLocks noChangeArrowheads="1"/>
              </p:cNvSpPr>
              <p:nvPr/>
            </p:nvSpPr>
            <p:spPr bwMode="black">
              <a:xfrm>
                <a:off x="6340476"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2"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3"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47" name="Group 46"/>
          <p:cNvGrpSpPr/>
          <p:nvPr/>
        </p:nvGrpSpPr>
        <p:grpSpPr>
          <a:xfrm>
            <a:off x="2448020" y="3312914"/>
            <a:ext cx="851197" cy="671998"/>
            <a:chOff x="2446685" y="4175158"/>
            <a:chExt cx="851438" cy="672188"/>
          </a:xfrm>
        </p:grpSpPr>
        <p:sp>
          <p:nvSpPr>
            <p:cNvPr id="86" name="Rectangle 85"/>
            <p:cNvSpPr/>
            <p:nvPr/>
          </p:nvSpPr>
          <p:spPr bwMode="auto">
            <a:xfrm>
              <a:off x="2446685" y="4175158"/>
              <a:ext cx="851438" cy="672188"/>
            </a:xfrm>
            <a:prstGeom prst="rect">
              <a:avLst/>
            </a:prstGeom>
            <a:solidFill>
              <a:srgbClr val="BA141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Multi-Factor</a:t>
              </a:r>
              <a:endParaRPr kumimoji="0" lang="en-US" sz="784" b="1" i="0" u="none" strike="noStrike" kern="1200" cap="none" spc="0" normalizeH="0" baseline="0" noProof="0" dirty="0">
                <a:ln>
                  <a:noFill/>
                </a:ln>
                <a:solidFill>
                  <a:srgbClr val="FFFFFF"/>
                </a:solidFill>
                <a:effectLst/>
                <a:uLnTx/>
                <a:uFillTx/>
                <a:latin typeface="Segoe UI"/>
                <a:ea typeface="+mn-ea"/>
                <a:cs typeface="+mn-cs"/>
              </a:endParaRPr>
            </a:p>
          </p:txBody>
        </p:sp>
        <p:sp>
          <p:nvSpPr>
            <p:cNvPr id="235" name="Freeform 164"/>
            <p:cNvSpPr>
              <a:spLocks noChangeAspect="1" noEditPoints="1"/>
            </p:cNvSpPr>
            <p:nvPr/>
          </p:nvSpPr>
          <p:spPr bwMode="black">
            <a:xfrm>
              <a:off x="2739094" y="4284208"/>
              <a:ext cx="250913" cy="347867"/>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261" tIns="37630" rIns="75261" bIns="37630"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1464"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46" name="Group 45"/>
          <p:cNvGrpSpPr/>
          <p:nvPr/>
        </p:nvGrpSpPr>
        <p:grpSpPr>
          <a:xfrm>
            <a:off x="1528267" y="3312914"/>
            <a:ext cx="851197" cy="671998"/>
            <a:chOff x="1529586" y="4176774"/>
            <a:chExt cx="851438" cy="672188"/>
          </a:xfrm>
        </p:grpSpPr>
        <p:sp>
          <p:nvSpPr>
            <p:cNvPr id="119" name="Rectangle 118"/>
            <p:cNvSpPr/>
            <p:nvPr/>
          </p:nvSpPr>
          <p:spPr bwMode="auto">
            <a:xfrm>
              <a:off x="1529586" y="4176774"/>
              <a:ext cx="851438" cy="672188"/>
            </a:xfrm>
            <a:prstGeom prst="rect">
              <a:avLst/>
            </a:prstGeom>
            <a:solidFill>
              <a:srgbClr val="BA141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Azure AD</a:t>
              </a:r>
            </a:p>
          </p:txBody>
        </p:sp>
        <p:grpSp>
          <p:nvGrpSpPr>
            <p:cNvPr id="123" name="Group 23"/>
            <p:cNvGrpSpPr>
              <a:grpSpLocks noChangeAspect="1"/>
            </p:cNvGrpSpPr>
            <p:nvPr/>
          </p:nvGrpSpPr>
          <p:grpSpPr bwMode="auto">
            <a:xfrm>
              <a:off x="1707579" y="4196774"/>
              <a:ext cx="502407" cy="499503"/>
              <a:chOff x="-62" y="1380"/>
              <a:chExt cx="346" cy="344"/>
            </a:xfrm>
          </p:grpSpPr>
          <p:sp>
            <p:nvSpPr>
              <p:cNvPr id="124" name="AutoShape 22"/>
              <p:cNvSpPr>
                <a:spLocks noChangeAspect="1" noChangeArrowheads="1" noTextEdit="1"/>
              </p:cNvSpPr>
              <p:nvPr/>
            </p:nvSpPr>
            <p:spPr bwMode="auto">
              <a:xfrm>
                <a:off x="-62" y="1380"/>
                <a:ext cx="346" cy="3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1646"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7" name="Freeform 24"/>
              <p:cNvSpPr>
                <a:spLocks/>
              </p:cNvSpPr>
              <p:nvPr/>
            </p:nvSpPr>
            <p:spPr bwMode="auto">
              <a:xfrm>
                <a:off x="45" y="1517"/>
                <a:ext cx="60" cy="105"/>
              </a:xfrm>
              <a:custGeom>
                <a:avLst/>
                <a:gdLst>
                  <a:gd name="T0" fmla="*/ 0 w 117"/>
                  <a:gd name="T1" fmla="*/ 99 h 206"/>
                  <a:gd name="T2" fmla="*/ 8 w 117"/>
                  <a:gd name="T3" fmla="*/ 125 h 206"/>
                  <a:gd name="T4" fmla="*/ 6 w 117"/>
                  <a:gd name="T5" fmla="*/ 139 h 206"/>
                  <a:gd name="T6" fmla="*/ 117 w 117"/>
                  <a:gd name="T7" fmla="*/ 206 h 206"/>
                  <a:gd name="T8" fmla="*/ 117 w 117"/>
                  <a:gd name="T9" fmla="*/ 12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4"/>
                      <a:pt x="6" y="139"/>
                    </a:cubicBezTo>
                    <a:lnTo>
                      <a:pt x="117" y="206"/>
                    </a:lnTo>
                    <a:lnTo>
                      <a:pt x="117" y="12"/>
                    </a:lnTo>
                    <a:cubicBezTo>
                      <a:pt x="115" y="12"/>
                      <a:pt x="109" y="1"/>
                      <a:pt x="108" y="0"/>
                    </a:cubicBezTo>
                    <a:lnTo>
                      <a:pt x="0" y="99"/>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1646"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8" name="Freeform 25"/>
              <p:cNvSpPr>
                <a:spLocks/>
              </p:cNvSpPr>
              <p:nvPr/>
            </p:nvSpPr>
            <p:spPr bwMode="auto">
              <a:xfrm>
                <a:off x="118" y="1516"/>
                <a:ext cx="57" cy="106"/>
              </a:xfrm>
              <a:custGeom>
                <a:avLst/>
                <a:gdLst>
                  <a:gd name="T0" fmla="*/ 21 w 112"/>
                  <a:gd name="T1" fmla="*/ 0 h 208"/>
                  <a:gd name="T2" fmla="*/ 0 w 112"/>
                  <a:gd name="T3" fmla="*/ 15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5"/>
                    </a:cubicBezTo>
                    <a:lnTo>
                      <a:pt x="0" y="208"/>
                    </a:lnTo>
                    <a:lnTo>
                      <a:pt x="110" y="137"/>
                    </a:lnTo>
                    <a:cubicBezTo>
                      <a:pt x="109" y="134"/>
                      <a:pt x="109" y="130"/>
                      <a:pt x="109" y="126"/>
                    </a:cubicBezTo>
                    <a:cubicBezTo>
                      <a:pt x="109" y="120"/>
                      <a:pt x="110" y="114"/>
                      <a:pt x="112" y="108"/>
                    </a:cubicBezTo>
                    <a:lnTo>
                      <a:pt x="21" y="0"/>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1646" b="0" i="0" u="none" strike="noStrike" kern="1200" cap="none" spc="0" normalizeH="0" baseline="0" noProof="0" dirty="0">
                  <a:ln>
                    <a:noFill/>
                  </a:ln>
                  <a:solidFill>
                    <a:srgbClr val="000000"/>
                  </a:solidFill>
                  <a:effectLst/>
                  <a:uLnTx/>
                  <a:uFillTx/>
                  <a:latin typeface="Segoe UI"/>
                  <a:ea typeface="+mn-ea"/>
                  <a:cs typeface="+mn-cs"/>
                </a:endParaRPr>
              </a:p>
            </p:txBody>
          </p:sp>
          <p:sp>
            <p:nvSpPr>
              <p:cNvPr id="131" name="Freeform 26"/>
              <p:cNvSpPr>
                <a:spLocks noEditPoints="1"/>
              </p:cNvSpPr>
              <p:nvPr/>
            </p:nvSpPr>
            <p:spPr bwMode="auto">
              <a:xfrm>
                <a:off x="-54" y="1388"/>
                <a:ext cx="333" cy="334"/>
              </a:xfrm>
              <a:custGeom>
                <a:avLst/>
                <a:gdLst>
                  <a:gd name="T0" fmla="*/ 494 w 646"/>
                  <a:gd name="T1" fmla="*/ 427 h 653"/>
                  <a:gd name="T2" fmla="*/ 457 w 646"/>
                  <a:gd name="T3" fmla="*/ 411 h 653"/>
                  <a:gd name="T4" fmla="*/ 368 w 646"/>
                  <a:gd name="T5" fmla="*/ 474 h 653"/>
                  <a:gd name="T6" fmla="*/ 376 w 646"/>
                  <a:gd name="T7" fmla="*/ 502 h 653"/>
                  <a:gd name="T8" fmla="*/ 324 w 646"/>
                  <a:gd name="T9" fmla="*/ 554 h 653"/>
                  <a:gd name="T10" fmla="*/ 273 w 646"/>
                  <a:gd name="T11" fmla="*/ 502 h 653"/>
                  <a:gd name="T12" fmla="*/ 285 w 646"/>
                  <a:gd name="T13" fmla="*/ 469 h 653"/>
                  <a:gd name="T14" fmla="*/ 183 w 646"/>
                  <a:gd name="T15" fmla="*/ 414 h 653"/>
                  <a:gd name="T16" fmla="*/ 148 w 646"/>
                  <a:gd name="T17" fmla="*/ 428 h 653"/>
                  <a:gd name="T18" fmla="*/ 96 w 646"/>
                  <a:gd name="T19" fmla="*/ 376 h 653"/>
                  <a:gd name="T20" fmla="*/ 148 w 646"/>
                  <a:gd name="T21" fmla="*/ 324 h 653"/>
                  <a:gd name="T22" fmla="*/ 172 w 646"/>
                  <a:gd name="T23" fmla="*/ 331 h 653"/>
                  <a:gd name="T24" fmla="*/ 280 w 646"/>
                  <a:gd name="T25" fmla="*/ 231 h 653"/>
                  <a:gd name="T26" fmla="*/ 268 w 646"/>
                  <a:gd name="T27" fmla="*/ 197 h 653"/>
                  <a:gd name="T28" fmla="*/ 325 w 646"/>
                  <a:gd name="T29" fmla="*/ 141 h 653"/>
                  <a:gd name="T30" fmla="*/ 382 w 646"/>
                  <a:gd name="T31" fmla="*/ 197 h 653"/>
                  <a:gd name="T32" fmla="*/ 373 w 646"/>
                  <a:gd name="T33" fmla="*/ 227 h 653"/>
                  <a:gd name="T34" fmla="*/ 463 w 646"/>
                  <a:gd name="T35" fmla="*/ 334 h 653"/>
                  <a:gd name="T36" fmla="*/ 494 w 646"/>
                  <a:gd name="T37" fmla="*/ 323 h 653"/>
                  <a:gd name="T38" fmla="*/ 546 w 646"/>
                  <a:gd name="T39" fmla="*/ 375 h 653"/>
                  <a:gd name="T40" fmla="*/ 494 w 646"/>
                  <a:gd name="T41" fmla="*/ 427 h 653"/>
                  <a:gd name="T42" fmla="*/ 326 w 646"/>
                  <a:gd name="T43" fmla="*/ 7 h 653"/>
                  <a:gd name="T44" fmla="*/ 326 w 646"/>
                  <a:gd name="T45" fmla="*/ 2 h 653"/>
                  <a:gd name="T46" fmla="*/ 324 w 646"/>
                  <a:gd name="T47" fmla="*/ 4 h 653"/>
                  <a:gd name="T48" fmla="*/ 320 w 646"/>
                  <a:gd name="T49" fmla="*/ 0 h 653"/>
                  <a:gd name="T50" fmla="*/ 320 w 646"/>
                  <a:gd name="T51" fmla="*/ 9 h 653"/>
                  <a:gd name="T52" fmla="*/ 0 w 646"/>
                  <a:gd name="T53" fmla="*/ 388 h 653"/>
                  <a:gd name="T54" fmla="*/ 322 w 646"/>
                  <a:gd name="T55" fmla="*/ 650 h 653"/>
                  <a:gd name="T56" fmla="*/ 322 w 646"/>
                  <a:gd name="T57" fmla="*/ 653 h 653"/>
                  <a:gd name="T58" fmla="*/ 646 w 646"/>
                  <a:gd name="T59" fmla="*/ 389 h 653"/>
                  <a:gd name="T60" fmla="*/ 326 w 646"/>
                  <a:gd name="T61" fmla="*/ 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6" h="653">
                    <a:moveTo>
                      <a:pt x="494" y="427"/>
                    </a:moveTo>
                    <a:cubicBezTo>
                      <a:pt x="480" y="427"/>
                      <a:pt x="466" y="421"/>
                      <a:pt x="457" y="411"/>
                    </a:cubicBezTo>
                    <a:lnTo>
                      <a:pt x="368" y="474"/>
                    </a:lnTo>
                    <a:cubicBezTo>
                      <a:pt x="374" y="483"/>
                      <a:pt x="376" y="492"/>
                      <a:pt x="376" y="502"/>
                    </a:cubicBezTo>
                    <a:cubicBezTo>
                      <a:pt x="376" y="531"/>
                      <a:pt x="353" y="554"/>
                      <a:pt x="324" y="554"/>
                    </a:cubicBezTo>
                    <a:cubicBezTo>
                      <a:pt x="296" y="554"/>
                      <a:pt x="273" y="531"/>
                      <a:pt x="273" y="502"/>
                    </a:cubicBezTo>
                    <a:cubicBezTo>
                      <a:pt x="273" y="490"/>
                      <a:pt x="277" y="478"/>
                      <a:pt x="285" y="469"/>
                    </a:cubicBezTo>
                    <a:lnTo>
                      <a:pt x="183" y="414"/>
                    </a:lnTo>
                    <a:cubicBezTo>
                      <a:pt x="174" y="423"/>
                      <a:pt x="161" y="428"/>
                      <a:pt x="148" y="428"/>
                    </a:cubicBezTo>
                    <a:cubicBezTo>
                      <a:pt x="120" y="428"/>
                      <a:pt x="96" y="405"/>
                      <a:pt x="96" y="376"/>
                    </a:cubicBezTo>
                    <a:cubicBezTo>
                      <a:pt x="96" y="348"/>
                      <a:pt x="120" y="324"/>
                      <a:pt x="148" y="324"/>
                    </a:cubicBezTo>
                    <a:cubicBezTo>
                      <a:pt x="157" y="324"/>
                      <a:pt x="165" y="326"/>
                      <a:pt x="172" y="331"/>
                    </a:cubicBezTo>
                    <a:lnTo>
                      <a:pt x="280" y="231"/>
                    </a:lnTo>
                    <a:cubicBezTo>
                      <a:pt x="272" y="222"/>
                      <a:pt x="268" y="210"/>
                      <a:pt x="268" y="197"/>
                    </a:cubicBezTo>
                    <a:cubicBezTo>
                      <a:pt x="268" y="166"/>
                      <a:pt x="294" y="141"/>
                      <a:pt x="325" y="141"/>
                    </a:cubicBezTo>
                    <a:cubicBezTo>
                      <a:pt x="356" y="141"/>
                      <a:pt x="382" y="166"/>
                      <a:pt x="382" y="197"/>
                    </a:cubicBezTo>
                    <a:cubicBezTo>
                      <a:pt x="382" y="208"/>
                      <a:pt x="379" y="218"/>
                      <a:pt x="373" y="227"/>
                    </a:cubicBezTo>
                    <a:lnTo>
                      <a:pt x="463" y="334"/>
                    </a:lnTo>
                    <a:cubicBezTo>
                      <a:pt x="472" y="327"/>
                      <a:pt x="483" y="323"/>
                      <a:pt x="494" y="323"/>
                    </a:cubicBezTo>
                    <a:cubicBezTo>
                      <a:pt x="523" y="323"/>
                      <a:pt x="546" y="347"/>
                      <a:pt x="546" y="375"/>
                    </a:cubicBezTo>
                    <a:cubicBezTo>
                      <a:pt x="546" y="404"/>
                      <a:pt x="522" y="427"/>
                      <a:pt x="494" y="427"/>
                    </a:cubicBezTo>
                    <a:close/>
                    <a:moveTo>
                      <a:pt x="326" y="7"/>
                    </a:moveTo>
                    <a:lnTo>
                      <a:pt x="326" y="2"/>
                    </a:lnTo>
                    <a:lnTo>
                      <a:pt x="324" y="4"/>
                    </a:lnTo>
                    <a:lnTo>
                      <a:pt x="320" y="0"/>
                    </a:lnTo>
                    <a:lnTo>
                      <a:pt x="320" y="9"/>
                    </a:lnTo>
                    <a:lnTo>
                      <a:pt x="0" y="388"/>
                    </a:lnTo>
                    <a:lnTo>
                      <a:pt x="322" y="650"/>
                    </a:lnTo>
                    <a:lnTo>
                      <a:pt x="322" y="653"/>
                    </a:lnTo>
                    <a:lnTo>
                      <a:pt x="646" y="389"/>
                    </a:lnTo>
                    <a:lnTo>
                      <a:pt x="326" y="7"/>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1646"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41" name="Group 40"/>
          <p:cNvGrpSpPr/>
          <p:nvPr/>
        </p:nvGrpSpPr>
        <p:grpSpPr>
          <a:xfrm>
            <a:off x="2448020" y="2572936"/>
            <a:ext cx="851197" cy="671998"/>
            <a:chOff x="6636440" y="2155563"/>
            <a:chExt cx="851438" cy="672188"/>
          </a:xfrm>
        </p:grpSpPr>
        <p:sp>
          <p:nvSpPr>
            <p:cNvPr id="172" name="Rectangle 171"/>
            <p:cNvSpPr/>
            <p:nvPr/>
          </p:nvSpPr>
          <p:spPr bwMode="auto">
            <a:xfrm>
              <a:off x="6636440" y="2155563"/>
              <a:ext cx="851438" cy="672188"/>
            </a:xfrm>
            <a:prstGeom prst="rect">
              <a:avLst/>
            </a:prstGeom>
            <a:solidFill>
              <a:srgbClr val="00126B"/>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HDInsight</a:t>
              </a:r>
            </a:p>
          </p:txBody>
        </p:sp>
        <p:pic>
          <p:nvPicPr>
            <p:cNvPr id="15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848747" y="2230925"/>
              <a:ext cx="426825" cy="4218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1528267" y="2572936"/>
            <a:ext cx="851197" cy="671998"/>
            <a:chOff x="7547863" y="2147616"/>
            <a:chExt cx="851438" cy="672188"/>
          </a:xfrm>
        </p:grpSpPr>
        <p:sp>
          <p:nvSpPr>
            <p:cNvPr id="173" name="Rectangle 172"/>
            <p:cNvSpPr/>
            <p:nvPr/>
          </p:nvSpPr>
          <p:spPr bwMode="auto">
            <a:xfrm>
              <a:off x="7547863" y="2147616"/>
              <a:ext cx="851438" cy="672188"/>
            </a:xfrm>
            <a:prstGeom prst="rect">
              <a:avLst/>
            </a:prstGeom>
            <a:solidFill>
              <a:srgbClr val="00126B"/>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Machine Learning</a:t>
              </a:r>
            </a:p>
          </p:txBody>
        </p:sp>
        <p:sp>
          <p:nvSpPr>
            <p:cNvPr id="236" name="Freeform 83"/>
            <p:cNvSpPr>
              <a:spLocks noEditPoints="1"/>
            </p:cNvSpPr>
            <p:nvPr/>
          </p:nvSpPr>
          <p:spPr bwMode="black">
            <a:xfrm>
              <a:off x="7764488" y="2198675"/>
              <a:ext cx="418188" cy="418188"/>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75261" tIns="37630" rIns="75261" bIns="37630"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93" name="Group 92"/>
          <p:cNvGrpSpPr/>
          <p:nvPr/>
        </p:nvGrpSpPr>
        <p:grpSpPr>
          <a:xfrm>
            <a:off x="1528267" y="1835504"/>
            <a:ext cx="851197" cy="671998"/>
            <a:chOff x="1526969" y="2697399"/>
            <a:chExt cx="851438" cy="672188"/>
          </a:xfrm>
        </p:grpSpPr>
        <p:sp>
          <p:nvSpPr>
            <p:cNvPr id="274" name="Rectangle 273"/>
            <p:cNvSpPr/>
            <p:nvPr/>
          </p:nvSpPr>
          <p:spPr bwMode="auto">
            <a:xfrm>
              <a:off x="1526969" y="2697399"/>
              <a:ext cx="851438" cy="672188"/>
            </a:xfrm>
            <a:prstGeom prst="rect">
              <a:avLst/>
            </a:prstGeom>
            <a:solidFill>
              <a:srgbClr val="00126B"/>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Analytics</a:t>
              </a:r>
            </a:p>
          </p:txBody>
        </p:sp>
        <p:grpSp>
          <p:nvGrpSpPr>
            <p:cNvPr id="276" name="Group 275"/>
            <p:cNvGrpSpPr>
              <a:grpSpLocks noChangeAspect="1"/>
            </p:cNvGrpSpPr>
            <p:nvPr/>
          </p:nvGrpSpPr>
          <p:grpSpPr>
            <a:xfrm>
              <a:off x="1684023" y="2762031"/>
              <a:ext cx="548640" cy="427177"/>
              <a:chOff x="6039300" y="2656443"/>
              <a:chExt cx="559038" cy="435273"/>
            </a:xfrm>
            <a:solidFill>
              <a:schemeClr val="bg1"/>
            </a:solidFill>
          </p:grpSpPr>
          <p:sp>
            <p:nvSpPr>
              <p:cNvPr id="277" name="Freeform 5"/>
              <p:cNvSpPr>
                <a:spLocks/>
              </p:cNvSpPr>
              <p:nvPr/>
            </p:nvSpPr>
            <p:spPr bwMode="auto">
              <a:xfrm>
                <a:off x="6203457" y="2656443"/>
                <a:ext cx="394881" cy="435273"/>
              </a:xfrm>
              <a:custGeom>
                <a:avLst/>
                <a:gdLst>
                  <a:gd name="T0" fmla="*/ 247 w 1222"/>
                  <a:gd name="T1" fmla="*/ 309 h 1347"/>
                  <a:gd name="T2" fmla="*/ 155 w 1222"/>
                  <a:gd name="T3" fmla="*/ 328 h 1347"/>
                  <a:gd name="T4" fmla="*/ 63 w 1222"/>
                  <a:gd name="T5" fmla="*/ 360 h 1347"/>
                  <a:gd name="T6" fmla="*/ 21 w 1222"/>
                  <a:gd name="T7" fmla="*/ 309 h 1347"/>
                  <a:gd name="T8" fmla="*/ 4 w 1222"/>
                  <a:gd name="T9" fmla="*/ 247 h 1347"/>
                  <a:gd name="T10" fmla="*/ 80 w 1222"/>
                  <a:gd name="T11" fmla="*/ 167 h 1347"/>
                  <a:gd name="T12" fmla="*/ 148 w 1222"/>
                  <a:gd name="T13" fmla="*/ 167 h 1347"/>
                  <a:gd name="T14" fmla="*/ 275 w 1222"/>
                  <a:gd name="T15" fmla="*/ 218 h 1347"/>
                  <a:gd name="T16" fmla="*/ 373 w 1222"/>
                  <a:gd name="T17" fmla="*/ 191 h 1347"/>
                  <a:gd name="T18" fmla="*/ 397 w 1222"/>
                  <a:gd name="T19" fmla="*/ 164 h 1347"/>
                  <a:gd name="T20" fmla="*/ 454 w 1222"/>
                  <a:gd name="T21" fmla="*/ 13 h 1347"/>
                  <a:gd name="T22" fmla="*/ 478 w 1222"/>
                  <a:gd name="T23" fmla="*/ 0 h 1347"/>
                  <a:gd name="T24" fmla="*/ 590 w 1222"/>
                  <a:gd name="T25" fmla="*/ 2 h 1347"/>
                  <a:gd name="T26" fmla="*/ 622 w 1222"/>
                  <a:gd name="T27" fmla="*/ 34 h 1347"/>
                  <a:gd name="T28" fmla="*/ 685 w 1222"/>
                  <a:gd name="T29" fmla="*/ 178 h 1347"/>
                  <a:gd name="T30" fmla="*/ 763 w 1222"/>
                  <a:gd name="T31" fmla="*/ 215 h 1347"/>
                  <a:gd name="T32" fmla="*/ 878 w 1222"/>
                  <a:gd name="T33" fmla="*/ 181 h 1347"/>
                  <a:gd name="T34" fmla="*/ 972 w 1222"/>
                  <a:gd name="T35" fmla="*/ 146 h 1347"/>
                  <a:gd name="T36" fmla="*/ 1056 w 1222"/>
                  <a:gd name="T37" fmla="*/ 221 h 1347"/>
                  <a:gd name="T38" fmla="*/ 1062 w 1222"/>
                  <a:gd name="T39" fmla="*/ 282 h 1347"/>
                  <a:gd name="T40" fmla="*/ 1006 w 1222"/>
                  <a:gd name="T41" fmla="*/ 407 h 1347"/>
                  <a:gd name="T42" fmla="*/ 1022 w 1222"/>
                  <a:gd name="T43" fmla="*/ 496 h 1347"/>
                  <a:gd name="T44" fmla="*/ 1150 w 1222"/>
                  <a:gd name="T45" fmla="*/ 568 h 1347"/>
                  <a:gd name="T46" fmla="*/ 1215 w 1222"/>
                  <a:gd name="T47" fmla="*/ 600 h 1347"/>
                  <a:gd name="T48" fmla="*/ 1219 w 1222"/>
                  <a:gd name="T49" fmla="*/ 725 h 1347"/>
                  <a:gd name="T50" fmla="*/ 1144 w 1222"/>
                  <a:gd name="T51" fmla="*/ 775 h 1347"/>
                  <a:gd name="T52" fmla="*/ 1036 w 1222"/>
                  <a:gd name="T53" fmla="*/ 818 h 1347"/>
                  <a:gd name="T54" fmla="*/ 1001 w 1222"/>
                  <a:gd name="T55" fmla="*/ 903 h 1347"/>
                  <a:gd name="T56" fmla="*/ 1041 w 1222"/>
                  <a:gd name="T57" fmla="*/ 1006 h 1347"/>
                  <a:gd name="T58" fmla="*/ 1072 w 1222"/>
                  <a:gd name="T59" fmla="*/ 1080 h 1347"/>
                  <a:gd name="T60" fmla="*/ 998 w 1222"/>
                  <a:gd name="T61" fmla="*/ 1176 h 1347"/>
                  <a:gd name="T62" fmla="*/ 953 w 1222"/>
                  <a:gd name="T63" fmla="*/ 1190 h 1347"/>
                  <a:gd name="T64" fmla="*/ 800 w 1222"/>
                  <a:gd name="T65" fmla="*/ 1131 h 1347"/>
                  <a:gd name="T66" fmla="*/ 713 w 1222"/>
                  <a:gd name="T67" fmla="*/ 1152 h 1347"/>
                  <a:gd name="T68" fmla="*/ 669 w 1222"/>
                  <a:gd name="T69" fmla="*/ 1203 h 1347"/>
                  <a:gd name="T70" fmla="*/ 624 w 1222"/>
                  <a:gd name="T71" fmla="*/ 1333 h 1347"/>
                  <a:gd name="T72" fmla="*/ 586 w 1222"/>
                  <a:gd name="T73" fmla="*/ 1347 h 1347"/>
                  <a:gd name="T74" fmla="*/ 464 w 1222"/>
                  <a:gd name="T75" fmla="*/ 1336 h 1347"/>
                  <a:gd name="T76" fmla="*/ 427 w 1222"/>
                  <a:gd name="T77" fmla="*/ 1240 h 1347"/>
                  <a:gd name="T78" fmla="*/ 381 w 1222"/>
                  <a:gd name="T79" fmla="*/ 1158 h 1347"/>
                  <a:gd name="T80" fmla="*/ 293 w 1222"/>
                  <a:gd name="T81" fmla="*/ 1126 h 1347"/>
                  <a:gd name="T82" fmla="*/ 157 w 1222"/>
                  <a:gd name="T83" fmla="*/ 1192 h 1347"/>
                  <a:gd name="T84" fmla="*/ 98 w 1222"/>
                  <a:gd name="T85" fmla="*/ 1192 h 1347"/>
                  <a:gd name="T86" fmla="*/ 16 w 1222"/>
                  <a:gd name="T87" fmla="*/ 1109 h 1347"/>
                  <a:gd name="T88" fmla="*/ 31 w 1222"/>
                  <a:gd name="T89" fmla="*/ 1054 h 1347"/>
                  <a:gd name="T90" fmla="*/ 140 w 1222"/>
                  <a:gd name="T91" fmla="*/ 987 h 1347"/>
                  <a:gd name="T92" fmla="*/ 274 w 1222"/>
                  <a:gd name="T93" fmla="*/ 885 h 1347"/>
                  <a:gd name="T94" fmla="*/ 352 w 1222"/>
                  <a:gd name="T95" fmla="*/ 872 h 1347"/>
                  <a:gd name="T96" fmla="*/ 469 w 1222"/>
                  <a:gd name="T97" fmla="*/ 931 h 1347"/>
                  <a:gd name="T98" fmla="*/ 526 w 1222"/>
                  <a:gd name="T99" fmla="*/ 944 h 1347"/>
                  <a:gd name="T100" fmla="*/ 610 w 1222"/>
                  <a:gd name="T101" fmla="*/ 931 h 1347"/>
                  <a:gd name="T102" fmla="*/ 709 w 1222"/>
                  <a:gd name="T103" fmla="*/ 880 h 1347"/>
                  <a:gd name="T104" fmla="*/ 790 w 1222"/>
                  <a:gd name="T105" fmla="*/ 765 h 1347"/>
                  <a:gd name="T106" fmla="*/ 811 w 1222"/>
                  <a:gd name="T107" fmla="*/ 680 h 1347"/>
                  <a:gd name="T108" fmla="*/ 805 w 1222"/>
                  <a:gd name="T109" fmla="*/ 616 h 1347"/>
                  <a:gd name="T110" fmla="*/ 747 w 1222"/>
                  <a:gd name="T111" fmla="*/ 503 h 1347"/>
                  <a:gd name="T112" fmla="*/ 582 w 1222"/>
                  <a:gd name="T113" fmla="*/ 373 h 1347"/>
                  <a:gd name="T114" fmla="*/ 458 w 1222"/>
                  <a:gd name="T115" fmla="*/ 323 h 1347"/>
                  <a:gd name="T116" fmla="*/ 357 w 1222"/>
                  <a:gd name="T117" fmla="*/ 304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2" h="1347">
                    <a:moveTo>
                      <a:pt x="319" y="303"/>
                    </a:moveTo>
                    <a:lnTo>
                      <a:pt x="319" y="303"/>
                    </a:lnTo>
                    <a:lnTo>
                      <a:pt x="295" y="303"/>
                    </a:lnTo>
                    <a:lnTo>
                      <a:pt x="295" y="303"/>
                    </a:lnTo>
                    <a:lnTo>
                      <a:pt x="280" y="304"/>
                    </a:lnTo>
                    <a:lnTo>
                      <a:pt x="264" y="306"/>
                    </a:lnTo>
                    <a:lnTo>
                      <a:pt x="264" y="306"/>
                    </a:lnTo>
                    <a:lnTo>
                      <a:pt x="247" y="309"/>
                    </a:lnTo>
                    <a:lnTo>
                      <a:pt x="247" y="309"/>
                    </a:lnTo>
                    <a:lnTo>
                      <a:pt x="239" y="311"/>
                    </a:lnTo>
                    <a:lnTo>
                      <a:pt x="239" y="311"/>
                    </a:lnTo>
                    <a:lnTo>
                      <a:pt x="200" y="319"/>
                    </a:lnTo>
                    <a:lnTo>
                      <a:pt x="200" y="319"/>
                    </a:lnTo>
                    <a:lnTo>
                      <a:pt x="192" y="320"/>
                    </a:lnTo>
                    <a:lnTo>
                      <a:pt x="192" y="320"/>
                    </a:lnTo>
                    <a:lnTo>
                      <a:pt x="155" y="328"/>
                    </a:lnTo>
                    <a:lnTo>
                      <a:pt x="155" y="328"/>
                    </a:lnTo>
                    <a:lnTo>
                      <a:pt x="133" y="336"/>
                    </a:lnTo>
                    <a:lnTo>
                      <a:pt x="133" y="336"/>
                    </a:lnTo>
                    <a:lnTo>
                      <a:pt x="92" y="351"/>
                    </a:lnTo>
                    <a:lnTo>
                      <a:pt x="92" y="351"/>
                    </a:lnTo>
                    <a:lnTo>
                      <a:pt x="68" y="360"/>
                    </a:lnTo>
                    <a:lnTo>
                      <a:pt x="68" y="360"/>
                    </a:lnTo>
                    <a:lnTo>
                      <a:pt x="63" y="360"/>
                    </a:lnTo>
                    <a:lnTo>
                      <a:pt x="58" y="360"/>
                    </a:lnTo>
                    <a:lnTo>
                      <a:pt x="55" y="359"/>
                    </a:lnTo>
                    <a:lnTo>
                      <a:pt x="52" y="355"/>
                    </a:lnTo>
                    <a:lnTo>
                      <a:pt x="52" y="355"/>
                    </a:lnTo>
                    <a:lnTo>
                      <a:pt x="44" y="346"/>
                    </a:lnTo>
                    <a:lnTo>
                      <a:pt x="44" y="346"/>
                    </a:lnTo>
                    <a:lnTo>
                      <a:pt x="21" y="309"/>
                    </a:lnTo>
                    <a:lnTo>
                      <a:pt x="21" y="309"/>
                    </a:lnTo>
                    <a:lnTo>
                      <a:pt x="4" y="280"/>
                    </a:lnTo>
                    <a:lnTo>
                      <a:pt x="4" y="280"/>
                    </a:lnTo>
                    <a:lnTo>
                      <a:pt x="2" y="272"/>
                    </a:lnTo>
                    <a:lnTo>
                      <a:pt x="0" y="264"/>
                    </a:lnTo>
                    <a:lnTo>
                      <a:pt x="0" y="258"/>
                    </a:lnTo>
                    <a:lnTo>
                      <a:pt x="2" y="250"/>
                    </a:lnTo>
                    <a:lnTo>
                      <a:pt x="2" y="250"/>
                    </a:lnTo>
                    <a:lnTo>
                      <a:pt x="4" y="247"/>
                    </a:lnTo>
                    <a:lnTo>
                      <a:pt x="5" y="244"/>
                    </a:lnTo>
                    <a:lnTo>
                      <a:pt x="5" y="244"/>
                    </a:lnTo>
                    <a:lnTo>
                      <a:pt x="16" y="229"/>
                    </a:lnTo>
                    <a:lnTo>
                      <a:pt x="16" y="229"/>
                    </a:lnTo>
                    <a:lnTo>
                      <a:pt x="60" y="186"/>
                    </a:lnTo>
                    <a:lnTo>
                      <a:pt x="60" y="186"/>
                    </a:lnTo>
                    <a:lnTo>
                      <a:pt x="80" y="167"/>
                    </a:lnTo>
                    <a:lnTo>
                      <a:pt x="80" y="167"/>
                    </a:lnTo>
                    <a:lnTo>
                      <a:pt x="85" y="164"/>
                    </a:lnTo>
                    <a:lnTo>
                      <a:pt x="92" y="160"/>
                    </a:lnTo>
                    <a:lnTo>
                      <a:pt x="103" y="159"/>
                    </a:lnTo>
                    <a:lnTo>
                      <a:pt x="103" y="159"/>
                    </a:lnTo>
                    <a:lnTo>
                      <a:pt x="119" y="159"/>
                    </a:lnTo>
                    <a:lnTo>
                      <a:pt x="133" y="162"/>
                    </a:lnTo>
                    <a:lnTo>
                      <a:pt x="133" y="162"/>
                    </a:lnTo>
                    <a:lnTo>
                      <a:pt x="148" y="167"/>
                    </a:lnTo>
                    <a:lnTo>
                      <a:pt x="162" y="173"/>
                    </a:lnTo>
                    <a:lnTo>
                      <a:pt x="162" y="173"/>
                    </a:lnTo>
                    <a:lnTo>
                      <a:pt x="199" y="191"/>
                    </a:lnTo>
                    <a:lnTo>
                      <a:pt x="237" y="207"/>
                    </a:lnTo>
                    <a:lnTo>
                      <a:pt x="237" y="207"/>
                    </a:lnTo>
                    <a:lnTo>
                      <a:pt x="255" y="213"/>
                    </a:lnTo>
                    <a:lnTo>
                      <a:pt x="255" y="213"/>
                    </a:lnTo>
                    <a:lnTo>
                      <a:pt x="275" y="218"/>
                    </a:lnTo>
                    <a:lnTo>
                      <a:pt x="287" y="218"/>
                    </a:lnTo>
                    <a:lnTo>
                      <a:pt x="296" y="218"/>
                    </a:lnTo>
                    <a:lnTo>
                      <a:pt x="296" y="218"/>
                    </a:lnTo>
                    <a:lnTo>
                      <a:pt x="315" y="215"/>
                    </a:lnTo>
                    <a:lnTo>
                      <a:pt x="335" y="208"/>
                    </a:lnTo>
                    <a:lnTo>
                      <a:pt x="335" y="208"/>
                    </a:lnTo>
                    <a:lnTo>
                      <a:pt x="354" y="200"/>
                    </a:lnTo>
                    <a:lnTo>
                      <a:pt x="373" y="191"/>
                    </a:lnTo>
                    <a:lnTo>
                      <a:pt x="373" y="191"/>
                    </a:lnTo>
                    <a:lnTo>
                      <a:pt x="375" y="189"/>
                    </a:lnTo>
                    <a:lnTo>
                      <a:pt x="375" y="189"/>
                    </a:lnTo>
                    <a:lnTo>
                      <a:pt x="381" y="184"/>
                    </a:lnTo>
                    <a:lnTo>
                      <a:pt x="387" y="178"/>
                    </a:lnTo>
                    <a:lnTo>
                      <a:pt x="392" y="172"/>
                    </a:lnTo>
                    <a:lnTo>
                      <a:pt x="397" y="164"/>
                    </a:lnTo>
                    <a:lnTo>
                      <a:pt x="397" y="164"/>
                    </a:lnTo>
                    <a:lnTo>
                      <a:pt x="407" y="136"/>
                    </a:lnTo>
                    <a:lnTo>
                      <a:pt x="416" y="111"/>
                    </a:lnTo>
                    <a:lnTo>
                      <a:pt x="416" y="111"/>
                    </a:lnTo>
                    <a:lnTo>
                      <a:pt x="430" y="72"/>
                    </a:lnTo>
                    <a:lnTo>
                      <a:pt x="430" y="72"/>
                    </a:lnTo>
                    <a:lnTo>
                      <a:pt x="446" y="28"/>
                    </a:lnTo>
                    <a:lnTo>
                      <a:pt x="446" y="28"/>
                    </a:lnTo>
                    <a:lnTo>
                      <a:pt x="454" y="13"/>
                    </a:lnTo>
                    <a:lnTo>
                      <a:pt x="454" y="13"/>
                    </a:lnTo>
                    <a:lnTo>
                      <a:pt x="458" y="8"/>
                    </a:lnTo>
                    <a:lnTo>
                      <a:pt x="464" y="7"/>
                    </a:lnTo>
                    <a:lnTo>
                      <a:pt x="464" y="7"/>
                    </a:lnTo>
                    <a:lnTo>
                      <a:pt x="469" y="5"/>
                    </a:lnTo>
                    <a:lnTo>
                      <a:pt x="474" y="2"/>
                    </a:lnTo>
                    <a:lnTo>
                      <a:pt x="474" y="2"/>
                    </a:lnTo>
                    <a:lnTo>
                      <a:pt x="478" y="0"/>
                    </a:lnTo>
                    <a:lnTo>
                      <a:pt x="478" y="0"/>
                    </a:lnTo>
                    <a:lnTo>
                      <a:pt x="485" y="0"/>
                    </a:lnTo>
                    <a:lnTo>
                      <a:pt x="485" y="0"/>
                    </a:lnTo>
                    <a:lnTo>
                      <a:pt x="581" y="0"/>
                    </a:lnTo>
                    <a:lnTo>
                      <a:pt x="581" y="0"/>
                    </a:lnTo>
                    <a:lnTo>
                      <a:pt x="586" y="0"/>
                    </a:lnTo>
                    <a:lnTo>
                      <a:pt x="590" y="2"/>
                    </a:lnTo>
                    <a:lnTo>
                      <a:pt x="590" y="2"/>
                    </a:lnTo>
                    <a:lnTo>
                      <a:pt x="598" y="5"/>
                    </a:lnTo>
                    <a:lnTo>
                      <a:pt x="608" y="8"/>
                    </a:lnTo>
                    <a:lnTo>
                      <a:pt x="608" y="8"/>
                    </a:lnTo>
                    <a:lnTo>
                      <a:pt x="610" y="8"/>
                    </a:lnTo>
                    <a:lnTo>
                      <a:pt x="611" y="12"/>
                    </a:lnTo>
                    <a:lnTo>
                      <a:pt x="611" y="12"/>
                    </a:lnTo>
                    <a:lnTo>
                      <a:pt x="618" y="23"/>
                    </a:lnTo>
                    <a:lnTo>
                      <a:pt x="622" y="34"/>
                    </a:lnTo>
                    <a:lnTo>
                      <a:pt x="622" y="34"/>
                    </a:lnTo>
                    <a:lnTo>
                      <a:pt x="659" y="124"/>
                    </a:lnTo>
                    <a:lnTo>
                      <a:pt x="659" y="124"/>
                    </a:lnTo>
                    <a:lnTo>
                      <a:pt x="672" y="157"/>
                    </a:lnTo>
                    <a:lnTo>
                      <a:pt x="672" y="157"/>
                    </a:lnTo>
                    <a:lnTo>
                      <a:pt x="680" y="172"/>
                    </a:lnTo>
                    <a:lnTo>
                      <a:pt x="680" y="172"/>
                    </a:lnTo>
                    <a:lnTo>
                      <a:pt x="685" y="178"/>
                    </a:lnTo>
                    <a:lnTo>
                      <a:pt x="691" y="183"/>
                    </a:lnTo>
                    <a:lnTo>
                      <a:pt x="691" y="183"/>
                    </a:lnTo>
                    <a:lnTo>
                      <a:pt x="707" y="194"/>
                    </a:lnTo>
                    <a:lnTo>
                      <a:pt x="723" y="202"/>
                    </a:lnTo>
                    <a:lnTo>
                      <a:pt x="723" y="202"/>
                    </a:lnTo>
                    <a:lnTo>
                      <a:pt x="752" y="213"/>
                    </a:lnTo>
                    <a:lnTo>
                      <a:pt x="752" y="213"/>
                    </a:lnTo>
                    <a:lnTo>
                      <a:pt x="763" y="215"/>
                    </a:lnTo>
                    <a:lnTo>
                      <a:pt x="774" y="218"/>
                    </a:lnTo>
                    <a:lnTo>
                      <a:pt x="787" y="218"/>
                    </a:lnTo>
                    <a:lnTo>
                      <a:pt x="800" y="216"/>
                    </a:lnTo>
                    <a:lnTo>
                      <a:pt x="800" y="216"/>
                    </a:lnTo>
                    <a:lnTo>
                      <a:pt x="816" y="212"/>
                    </a:lnTo>
                    <a:lnTo>
                      <a:pt x="832" y="205"/>
                    </a:lnTo>
                    <a:lnTo>
                      <a:pt x="832" y="205"/>
                    </a:lnTo>
                    <a:lnTo>
                      <a:pt x="878" y="181"/>
                    </a:lnTo>
                    <a:lnTo>
                      <a:pt x="878" y="181"/>
                    </a:lnTo>
                    <a:lnTo>
                      <a:pt x="905" y="167"/>
                    </a:lnTo>
                    <a:lnTo>
                      <a:pt x="934" y="154"/>
                    </a:lnTo>
                    <a:lnTo>
                      <a:pt x="934" y="154"/>
                    </a:lnTo>
                    <a:lnTo>
                      <a:pt x="960" y="144"/>
                    </a:lnTo>
                    <a:lnTo>
                      <a:pt x="960" y="144"/>
                    </a:lnTo>
                    <a:lnTo>
                      <a:pt x="966" y="144"/>
                    </a:lnTo>
                    <a:lnTo>
                      <a:pt x="972" y="146"/>
                    </a:lnTo>
                    <a:lnTo>
                      <a:pt x="972" y="146"/>
                    </a:lnTo>
                    <a:lnTo>
                      <a:pt x="988" y="156"/>
                    </a:lnTo>
                    <a:lnTo>
                      <a:pt x="988" y="156"/>
                    </a:lnTo>
                    <a:lnTo>
                      <a:pt x="1001" y="167"/>
                    </a:lnTo>
                    <a:lnTo>
                      <a:pt x="1001" y="167"/>
                    </a:lnTo>
                    <a:lnTo>
                      <a:pt x="1052" y="220"/>
                    </a:lnTo>
                    <a:lnTo>
                      <a:pt x="1052" y="220"/>
                    </a:lnTo>
                    <a:lnTo>
                      <a:pt x="1056" y="221"/>
                    </a:lnTo>
                    <a:lnTo>
                      <a:pt x="1056" y="221"/>
                    </a:lnTo>
                    <a:lnTo>
                      <a:pt x="1062" y="231"/>
                    </a:lnTo>
                    <a:lnTo>
                      <a:pt x="1067" y="242"/>
                    </a:lnTo>
                    <a:lnTo>
                      <a:pt x="1067" y="253"/>
                    </a:lnTo>
                    <a:lnTo>
                      <a:pt x="1067" y="264"/>
                    </a:lnTo>
                    <a:lnTo>
                      <a:pt x="1067" y="264"/>
                    </a:lnTo>
                    <a:lnTo>
                      <a:pt x="1064" y="274"/>
                    </a:lnTo>
                    <a:lnTo>
                      <a:pt x="1062" y="282"/>
                    </a:lnTo>
                    <a:lnTo>
                      <a:pt x="1054" y="298"/>
                    </a:lnTo>
                    <a:lnTo>
                      <a:pt x="1054" y="298"/>
                    </a:lnTo>
                    <a:lnTo>
                      <a:pt x="1024" y="360"/>
                    </a:lnTo>
                    <a:lnTo>
                      <a:pt x="1024" y="360"/>
                    </a:lnTo>
                    <a:lnTo>
                      <a:pt x="1016" y="378"/>
                    </a:lnTo>
                    <a:lnTo>
                      <a:pt x="1009" y="395"/>
                    </a:lnTo>
                    <a:lnTo>
                      <a:pt x="1009" y="395"/>
                    </a:lnTo>
                    <a:lnTo>
                      <a:pt x="1006" y="407"/>
                    </a:lnTo>
                    <a:lnTo>
                      <a:pt x="1003" y="419"/>
                    </a:lnTo>
                    <a:lnTo>
                      <a:pt x="1003" y="432"/>
                    </a:lnTo>
                    <a:lnTo>
                      <a:pt x="1004" y="445"/>
                    </a:lnTo>
                    <a:lnTo>
                      <a:pt x="1004" y="445"/>
                    </a:lnTo>
                    <a:lnTo>
                      <a:pt x="1009" y="461"/>
                    </a:lnTo>
                    <a:lnTo>
                      <a:pt x="1014" y="474"/>
                    </a:lnTo>
                    <a:lnTo>
                      <a:pt x="1014" y="474"/>
                    </a:lnTo>
                    <a:lnTo>
                      <a:pt x="1022" y="496"/>
                    </a:lnTo>
                    <a:lnTo>
                      <a:pt x="1032" y="517"/>
                    </a:lnTo>
                    <a:lnTo>
                      <a:pt x="1032" y="517"/>
                    </a:lnTo>
                    <a:lnTo>
                      <a:pt x="1036" y="525"/>
                    </a:lnTo>
                    <a:lnTo>
                      <a:pt x="1044" y="530"/>
                    </a:lnTo>
                    <a:lnTo>
                      <a:pt x="1044" y="530"/>
                    </a:lnTo>
                    <a:lnTo>
                      <a:pt x="1068" y="539"/>
                    </a:lnTo>
                    <a:lnTo>
                      <a:pt x="1068" y="539"/>
                    </a:lnTo>
                    <a:lnTo>
                      <a:pt x="1150" y="568"/>
                    </a:lnTo>
                    <a:lnTo>
                      <a:pt x="1150" y="568"/>
                    </a:lnTo>
                    <a:lnTo>
                      <a:pt x="1200" y="586"/>
                    </a:lnTo>
                    <a:lnTo>
                      <a:pt x="1200" y="586"/>
                    </a:lnTo>
                    <a:lnTo>
                      <a:pt x="1208" y="589"/>
                    </a:lnTo>
                    <a:lnTo>
                      <a:pt x="1208" y="589"/>
                    </a:lnTo>
                    <a:lnTo>
                      <a:pt x="1211" y="591"/>
                    </a:lnTo>
                    <a:lnTo>
                      <a:pt x="1212" y="594"/>
                    </a:lnTo>
                    <a:lnTo>
                      <a:pt x="1215" y="600"/>
                    </a:lnTo>
                    <a:lnTo>
                      <a:pt x="1215" y="600"/>
                    </a:lnTo>
                    <a:lnTo>
                      <a:pt x="1220" y="618"/>
                    </a:lnTo>
                    <a:lnTo>
                      <a:pt x="1222" y="634"/>
                    </a:lnTo>
                    <a:lnTo>
                      <a:pt x="1222" y="634"/>
                    </a:lnTo>
                    <a:lnTo>
                      <a:pt x="1220" y="707"/>
                    </a:lnTo>
                    <a:lnTo>
                      <a:pt x="1220" y="707"/>
                    </a:lnTo>
                    <a:lnTo>
                      <a:pt x="1220" y="717"/>
                    </a:lnTo>
                    <a:lnTo>
                      <a:pt x="1219" y="725"/>
                    </a:lnTo>
                    <a:lnTo>
                      <a:pt x="1214" y="741"/>
                    </a:lnTo>
                    <a:lnTo>
                      <a:pt x="1214" y="741"/>
                    </a:lnTo>
                    <a:lnTo>
                      <a:pt x="1211" y="746"/>
                    </a:lnTo>
                    <a:lnTo>
                      <a:pt x="1206" y="749"/>
                    </a:lnTo>
                    <a:lnTo>
                      <a:pt x="1206" y="749"/>
                    </a:lnTo>
                    <a:lnTo>
                      <a:pt x="1184" y="760"/>
                    </a:lnTo>
                    <a:lnTo>
                      <a:pt x="1184" y="760"/>
                    </a:lnTo>
                    <a:lnTo>
                      <a:pt x="1144" y="775"/>
                    </a:lnTo>
                    <a:lnTo>
                      <a:pt x="1104" y="789"/>
                    </a:lnTo>
                    <a:lnTo>
                      <a:pt x="1104" y="789"/>
                    </a:lnTo>
                    <a:lnTo>
                      <a:pt x="1064" y="800"/>
                    </a:lnTo>
                    <a:lnTo>
                      <a:pt x="1064" y="800"/>
                    </a:lnTo>
                    <a:lnTo>
                      <a:pt x="1049" y="807"/>
                    </a:lnTo>
                    <a:lnTo>
                      <a:pt x="1049" y="807"/>
                    </a:lnTo>
                    <a:lnTo>
                      <a:pt x="1043" y="811"/>
                    </a:lnTo>
                    <a:lnTo>
                      <a:pt x="1036" y="818"/>
                    </a:lnTo>
                    <a:lnTo>
                      <a:pt x="1036" y="818"/>
                    </a:lnTo>
                    <a:lnTo>
                      <a:pt x="1027" y="832"/>
                    </a:lnTo>
                    <a:lnTo>
                      <a:pt x="1020" y="847"/>
                    </a:lnTo>
                    <a:lnTo>
                      <a:pt x="1020" y="847"/>
                    </a:lnTo>
                    <a:lnTo>
                      <a:pt x="1009" y="875"/>
                    </a:lnTo>
                    <a:lnTo>
                      <a:pt x="1009" y="875"/>
                    </a:lnTo>
                    <a:lnTo>
                      <a:pt x="1001" y="903"/>
                    </a:lnTo>
                    <a:lnTo>
                      <a:pt x="1001" y="903"/>
                    </a:lnTo>
                    <a:lnTo>
                      <a:pt x="1000" y="911"/>
                    </a:lnTo>
                    <a:lnTo>
                      <a:pt x="1001" y="919"/>
                    </a:lnTo>
                    <a:lnTo>
                      <a:pt x="1001" y="925"/>
                    </a:lnTo>
                    <a:lnTo>
                      <a:pt x="1004" y="933"/>
                    </a:lnTo>
                    <a:lnTo>
                      <a:pt x="1004" y="933"/>
                    </a:lnTo>
                    <a:lnTo>
                      <a:pt x="1012" y="952"/>
                    </a:lnTo>
                    <a:lnTo>
                      <a:pt x="1022" y="971"/>
                    </a:lnTo>
                    <a:lnTo>
                      <a:pt x="1041" y="1006"/>
                    </a:lnTo>
                    <a:lnTo>
                      <a:pt x="1041" y="1006"/>
                    </a:lnTo>
                    <a:lnTo>
                      <a:pt x="1054" y="1030"/>
                    </a:lnTo>
                    <a:lnTo>
                      <a:pt x="1067" y="1056"/>
                    </a:lnTo>
                    <a:lnTo>
                      <a:pt x="1067" y="1056"/>
                    </a:lnTo>
                    <a:lnTo>
                      <a:pt x="1070" y="1066"/>
                    </a:lnTo>
                    <a:lnTo>
                      <a:pt x="1072" y="1077"/>
                    </a:lnTo>
                    <a:lnTo>
                      <a:pt x="1072" y="1077"/>
                    </a:lnTo>
                    <a:lnTo>
                      <a:pt x="1072" y="1080"/>
                    </a:lnTo>
                    <a:lnTo>
                      <a:pt x="1072" y="1080"/>
                    </a:lnTo>
                    <a:lnTo>
                      <a:pt x="1072" y="1091"/>
                    </a:lnTo>
                    <a:lnTo>
                      <a:pt x="1070" y="1099"/>
                    </a:lnTo>
                    <a:lnTo>
                      <a:pt x="1065" y="1106"/>
                    </a:lnTo>
                    <a:lnTo>
                      <a:pt x="1059" y="1114"/>
                    </a:lnTo>
                    <a:lnTo>
                      <a:pt x="1059" y="1114"/>
                    </a:lnTo>
                    <a:lnTo>
                      <a:pt x="1030" y="1146"/>
                    </a:lnTo>
                    <a:lnTo>
                      <a:pt x="998" y="1176"/>
                    </a:lnTo>
                    <a:lnTo>
                      <a:pt x="998" y="1176"/>
                    </a:lnTo>
                    <a:lnTo>
                      <a:pt x="988" y="1182"/>
                    </a:lnTo>
                    <a:lnTo>
                      <a:pt x="988" y="1182"/>
                    </a:lnTo>
                    <a:lnTo>
                      <a:pt x="980" y="1189"/>
                    </a:lnTo>
                    <a:lnTo>
                      <a:pt x="972" y="1192"/>
                    </a:lnTo>
                    <a:lnTo>
                      <a:pt x="963" y="1192"/>
                    </a:lnTo>
                    <a:lnTo>
                      <a:pt x="953" y="1190"/>
                    </a:lnTo>
                    <a:lnTo>
                      <a:pt x="953" y="1190"/>
                    </a:lnTo>
                    <a:lnTo>
                      <a:pt x="931" y="1182"/>
                    </a:lnTo>
                    <a:lnTo>
                      <a:pt x="931" y="1182"/>
                    </a:lnTo>
                    <a:lnTo>
                      <a:pt x="832" y="1141"/>
                    </a:lnTo>
                    <a:lnTo>
                      <a:pt x="832" y="1141"/>
                    </a:lnTo>
                    <a:lnTo>
                      <a:pt x="821" y="1138"/>
                    </a:lnTo>
                    <a:lnTo>
                      <a:pt x="811" y="1134"/>
                    </a:lnTo>
                    <a:lnTo>
                      <a:pt x="811" y="1134"/>
                    </a:lnTo>
                    <a:lnTo>
                      <a:pt x="800" y="1131"/>
                    </a:lnTo>
                    <a:lnTo>
                      <a:pt x="789" y="1131"/>
                    </a:lnTo>
                    <a:lnTo>
                      <a:pt x="779" y="1131"/>
                    </a:lnTo>
                    <a:lnTo>
                      <a:pt x="768" y="1133"/>
                    </a:lnTo>
                    <a:lnTo>
                      <a:pt x="768" y="1133"/>
                    </a:lnTo>
                    <a:lnTo>
                      <a:pt x="741" y="1141"/>
                    </a:lnTo>
                    <a:lnTo>
                      <a:pt x="741" y="1141"/>
                    </a:lnTo>
                    <a:lnTo>
                      <a:pt x="713" y="1152"/>
                    </a:lnTo>
                    <a:lnTo>
                      <a:pt x="713" y="1152"/>
                    </a:lnTo>
                    <a:lnTo>
                      <a:pt x="701" y="1158"/>
                    </a:lnTo>
                    <a:lnTo>
                      <a:pt x="691" y="1166"/>
                    </a:lnTo>
                    <a:lnTo>
                      <a:pt x="683" y="1176"/>
                    </a:lnTo>
                    <a:lnTo>
                      <a:pt x="675" y="1187"/>
                    </a:lnTo>
                    <a:lnTo>
                      <a:pt x="675" y="1187"/>
                    </a:lnTo>
                    <a:lnTo>
                      <a:pt x="672" y="1195"/>
                    </a:lnTo>
                    <a:lnTo>
                      <a:pt x="669" y="1203"/>
                    </a:lnTo>
                    <a:lnTo>
                      <a:pt x="669" y="1203"/>
                    </a:lnTo>
                    <a:lnTo>
                      <a:pt x="656" y="1242"/>
                    </a:lnTo>
                    <a:lnTo>
                      <a:pt x="656" y="1242"/>
                    </a:lnTo>
                    <a:lnTo>
                      <a:pt x="640" y="1290"/>
                    </a:lnTo>
                    <a:lnTo>
                      <a:pt x="640" y="1290"/>
                    </a:lnTo>
                    <a:lnTo>
                      <a:pt x="630" y="1314"/>
                    </a:lnTo>
                    <a:lnTo>
                      <a:pt x="630" y="1314"/>
                    </a:lnTo>
                    <a:lnTo>
                      <a:pt x="624" y="1333"/>
                    </a:lnTo>
                    <a:lnTo>
                      <a:pt x="624" y="1333"/>
                    </a:lnTo>
                    <a:lnTo>
                      <a:pt x="621" y="1338"/>
                    </a:lnTo>
                    <a:lnTo>
                      <a:pt x="616" y="1342"/>
                    </a:lnTo>
                    <a:lnTo>
                      <a:pt x="616" y="1342"/>
                    </a:lnTo>
                    <a:lnTo>
                      <a:pt x="610" y="1346"/>
                    </a:lnTo>
                    <a:lnTo>
                      <a:pt x="602" y="1347"/>
                    </a:lnTo>
                    <a:lnTo>
                      <a:pt x="602" y="1347"/>
                    </a:lnTo>
                    <a:lnTo>
                      <a:pt x="586" y="1347"/>
                    </a:lnTo>
                    <a:lnTo>
                      <a:pt x="586" y="1347"/>
                    </a:lnTo>
                    <a:lnTo>
                      <a:pt x="507" y="1347"/>
                    </a:lnTo>
                    <a:lnTo>
                      <a:pt x="507" y="1347"/>
                    </a:lnTo>
                    <a:lnTo>
                      <a:pt x="494" y="1347"/>
                    </a:lnTo>
                    <a:lnTo>
                      <a:pt x="494" y="1347"/>
                    </a:lnTo>
                    <a:lnTo>
                      <a:pt x="482" y="1346"/>
                    </a:lnTo>
                    <a:lnTo>
                      <a:pt x="469" y="1341"/>
                    </a:lnTo>
                    <a:lnTo>
                      <a:pt x="469" y="1341"/>
                    </a:lnTo>
                    <a:lnTo>
                      <a:pt x="464" y="1336"/>
                    </a:lnTo>
                    <a:lnTo>
                      <a:pt x="459" y="1331"/>
                    </a:lnTo>
                    <a:lnTo>
                      <a:pt x="459" y="1331"/>
                    </a:lnTo>
                    <a:lnTo>
                      <a:pt x="453" y="1318"/>
                    </a:lnTo>
                    <a:lnTo>
                      <a:pt x="448" y="1304"/>
                    </a:lnTo>
                    <a:lnTo>
                      <a:pt x="448" y="1304"/>
                    </a:lnTo>
                    <a:lnTo>
                      <a:pt x="437" y="1272"/>
                    </a:lnTo>
                    <a:lnTo>
                      <a:pt x="427" y="1240"/>
                    </a:lnTo>
                    <a:lnTo>
                      <a:pt x="427" y="1240"/>
                    </a:lnTo>
                    <a:lnTo>
                      <a:pt x="410" y="1187"/>
                    </a:lnTo>
                    <a:lnTo>
                      <a:pt x="410" y="1187"/>
                    </a:lnTo>
                    <a:lnTo>
                      <a:pt x="407" y="1181"/>
                    </a:lnTo>
                    <a:lnTo>
                      <a:pt x="403" y="1174"/>
                    </a:lnTo>
                    <a:lnTo>
                      <a:pt x="399" y="1170"/>
                    </a:lnTo>
                    <a:lnTo>
                      <a:pt x="392" y="1165"/>
                    </a:lnTo>
                    <a:lnTo>
                      <a:pt x="392" y="1165"/>
                    </a:lnTo>
                    <a:lnTo>
                      <a:pt x="381" y="1158"/>
                    </a:lnTo>
                    <a:lnTo>
                      <a:pt x="370" y="1154"/>
                    </a:lnTo>
                    <a:lnTo>
                      <a:pt x="370" y="1154"/>
                    </a:lnTo>
                    <a:lnTo>
                      <a:pt x="343" y="1141"/>
                    </a:lnTo>
                    <a:lnTo>
                      <a:pt x="314" y="1131"/>
                    </a:lnTo>
                    <a:lnTo>
                      <a:pt x="314" y="1131"/>
                    </a:lnTo>
                    <a:lnTo>
                      <a:pt x="303" y="1128"/>
                    </a:lnTo>
                    <a:lnTo>
                      <a:pt x="303" y="1128"/>
                    </a:lnTo>
                    <a:lnTo>
                      <a:pt x="293" y="1126"/>
                    </a:lnTo>
                    <a:lnTo>
                      <a:pt x="283" y="1130"/>
                    </a:lnTo>
                    <a:lnTo>
                      <a:pt x="283" y="1130"/>
                    </a:lnTo>
                    <a:lnTo>
                      <a:pt x="266" y="1136"/>
                    </a:lnTo>
                    <a:lnTo>
                      <a:pt x="266" y="1136"/>
                    </a:lnTo>
                    <a:lnTo>
                      <a:pt x="234" y="1152"/>
                    </a:lnTo>
                    <a:lnTo>
                      <a:pt x="203" y="1168"/>
                    </a:lnTo>
                    <a:lnTo>
                      <a:pt x="203" y="1168"/>
                    </a:lnTo>
                    <a:lnTo>
                      <a:pt x="157" y="1192"/>
                    </a:lnTo>
                    <a:lnTo>
                      <a:pt x="157" y="1192"/>
                    </a:lnTo>
                    <a:lnTo>
                      <a:pt x="148" y="1197"/>
                    </a:lnTo>
                    <a:lnTo>
                      <a:pt x="138" y="1200"/>
                    </a:lnTo>
                    <a:lnTo>
                      <a:pt x="138" y="1200"/>
                    </a:lnTo>
                    <a:lnTo>
                      <a:pt x="128" y="1202"/>
                    </a:lnTo>
                    <a:lnTo>
                      <a:pt x="117" y="1202"/>
                    </a:lnTo>
                    <a:lnTo>
                      <a:pt x="108" y="1198"/>
                    </a:lnTo>
                    <a:lnTo>
                      <a:pt x="98" y="1192"/>
                    </a:lnTo>
                    <a:lnTo>
                      <a:pt x="98" y="1192"/>
                    </a:lnTo>
                    <a:lnTo>
                      <a:pt x="79" y="1174"/>
                    </a:lnTo>
                    <a:lnTo>
                      <a:pt x="60" y="1157"/>
                    </a:lnTo>
                    <a:lnTo>
                      <a:pt x="42" y="1138"/>
                    </a:lnTo>
                    <a:lnTo>
                      <a:pt x="24" y="1118"/>
                    </a:lnTo>
                    <a:lnTo>
                      <a:pt x="24" y="1118"/>
                    </a:lnTo>
                    <a:lnTo>
                      <a:pt x="16" y="1109"/>
                    </a:lnTo>
                    <a:lnTo>
                      <a:pt x="16" y="1109"/>
                    </a:lnTo>
                    <a:lnTo>
                      <a:pt x="15" y="1102"/>
                    </a:lnTo>
                    <a:lnTo>
                      <a:pt x="13" y="1096"/>
                    </a:lnTo>
                    <a:lnTo>
                      <a:pt x="13" y="1096"/>
                    </a:lnTo>
                    <a:lnTo>
                      <a:pt x="15" y="1090"/>
                    </a:lnTo>
                    <a:lnTo>
                      <a:pt x="15" y="1090"/>
                    </a:lnTo>
                    <a:lnTo>
                      <a:pt x="26" y="1062"/>
                    </a:lnTo>
                    <a:lnTo>
                      <a:pt x="26" y="1062"/>
                    </a:lnTo>
                    <a:lnTo>
                      <a:pt x="31" y="1054"/>
                    </a:lnTo>
                    <a:lnTo>
                      <a:pt x="34" y="1050"/>
                    </a:lnTo>
                    <a:lnTo>
                      <a:pt x="45" y="1038"/>
                    </a:lnTo>
                    <a:lnTo>
                      <a:pt x="45" y="1038"/>
                    </a:lnTo>
                    <a:lnTo>
                      <a:pt x="60" y="1029"/>
                    </a:lnTo>
                    <a:lnTo>
                      <a:pt x="76" y="1019"/>
                    </a:lnTo>
                    <a:lnTo>
                      <a:pt x="76" y="1019"/>
                    </a:lnTo>
                    <a:lnTo>
                      <a:pt x="140" y="987"/>
                    </a:lnTo>
                    <a:lnTo>
                      <a:pt x="140" y="987"/>
                    </a:lnTo>
                    <a:lnTo>
                      <a:pt x="159" y="975"/>
                    </a:lnTo>
                    <a:lnTo>
                      <a:pt x="178" y="963"/>
                    </a:lnTo>
                    <a:lnTo>
                      <a:pt x="213" y="935"/>
                    </a:lnTo>
                    <a:lnTo>
                      <a:pt x="213" y="935"/>
                    </a:lnTo>
                    <a:lnTo>
                      <a:pt x="264" y="893"/>
                    </a:lnTo>
                    <a:lnTo>
                      <a:pt x="264" y="893"/>
                    </a:lnTo>
                    <a:lnTo>
                      <a:pt x="274" y="885"/>
                    </a:lnTo>
                    <a:lnTo>
                      <a:pt x="274" y="885"/>
                    </a:lnTo>
                    <a:lnTo>
                      <a:pt x="280" y="880"/>
                    </a:lnTo>
                    <a:lnTo>
                      <a:pt x="288" y="875"/>
                    </a:lnTo>
                    <a:lnTo>
                      <a:pt x="296" y="872"/>
                    </a:lnTo>
                    <a:lnTo>
                      <a:pt x="304" y="871"/>
                    </a:lnTo>
                    <a:lnTo>
                      <a:pt x="322" y="869"/>
                    </a:lnTo>
                    <a:lnTo>
                      <a:pt x="339" y="869"/>
                    </a:lnTo>
                    <a:lnTo>
                      <a:pt x="339" y="869"/>
                    </a:lnTo>
                    <a:lnTo>
                      <a:pt x="352" y="872"/>
                    </a:lnTo>
                    <a:lnTo>
                      <a:pt x="363" y="879"/>
                    </a:lnTo>
                    <a:lnTo>
                      <a:pt x="363" y="879"/>
                    </a:lnTo>
                    <a:lnTo>
                      <a:pt x="400" y="903"/>
                    </a:lnTo>
                    <a:lnTo>
                      <a:pt x="400" y="903"/>
                    </a:lnTo>
                    <a:lnTo>
                      <a:pt x="419" y="914"/>
                    </a:lnTo>
                    <a:lnTo>
                      <a:pt x="438" y="923"/>
                    </a:lnTo>
                    <a:lnTo>
                      <a:pt x="438" y="923"/>
                    </a:lnTo>
                    <a:lnTo>
                      <a:pt x="469" y="931"/>
                    </a:lnTo>
                    <a:lnTo>
                      <a:pt x="469" y="931"/>
                    </a:lnTo>
                    <a:lnTo>
                      <a:pt x="480" y="935"/>
                    </a:lnTo>
                    <a:lnTo>
                      <a:pt x="480" y="935"/>
                    </a:lnTo>
                    <a:lnTo>
                      <a:pt x="490" y="938"/>
                    </a:lnTo>
                    <a:lnTo>
                      <a:pt x="490" y="938"/>
                    </a:lnTo>
                    <a:lnTo>
                      <a:pt x="514" y="943"/>
                    </a:lnTo>
                    <a:lnTo>
                      <a:pt x="514" y="943"/>
                    </a:lnTo>
                    <a:lnTo>
                      <a:pt x="526" y="944"/>
                    </a:lnTo>
                    <a:lnTo>
                      <a:pt x="539" y="944"/>
                    </a:lnTo>
                    <a:lnTo>
                      <a:pt x="552" y="943"/>
                    </a:lnTo>
                    <a:lnTo>
                      <a:pt x="565" y="941"/>
                    </a:lnTo>
                    <a:lnTo>
                      <a:pt x="565" y="941"/>
                    </a:lnTo>
                    <a:lnTo>
                      <a:pt x="579" y="939"/>
                    </a:lnTo>
                    <a:lnTo>
                      <a:pt x="579" y="939"/>
                    </a:lnTo>
                    <a:lnTo>
                      <a:pt x="594" y="936"/>
                    </a:lnTo>
                    <a:lnTo>
                      <a:pt x="610" y="931"/>
                    </a:lnTo>
                    <a:lnTo>
                      <a:pt x="610" y="931"/>
                    </a:lnTo>
                    <a:lnTo>
                      <a:pt x="630" y="925"/>
                    </a:lnTo>
                    <a:lnTo>
                      <a:pt x="650" y="917"/>
                    </a:lnTo>
                    <a:lnTo>
                      <a:pt x="650" y="917"/>
                    </a:lnTo>
                    <a:lnTo>
                      <a:pt x="666" y="909"/>
                    </a:lnTo>
                    <a:lnTo>
                      <a:pt x="680" y="899"/>
                    </a:lnTo>
                    <a:lnTo>
                      <a:pt x="709" y="880"/>
                    </a:lnTo>
                    <a:lnTo>
                      <a:pt x="709" y="880"/>
                    </a:lnTo>
                    <a:lnTo>
                      <a:pt x="725" y="866"/>
                    </a:lnTo>
                    <a:lnTo>
                      <a:pt x="739" y="851"/>
                    </a:lnTo>
                    <a:lnTo>
                      <a:pt x="752" y="835"/>
                    </a:lnTo>
                    <a:lnTo>
                      <a:pt x="763" y="818"/>
                    </a:lnTo>
                    <a:lnTo>
                      <a:pt x="763" y="818"/>
                    </a:lnTo>
                    <a:lnTo>
                      <a:pt x="774" y="800"/>
                    </a:lnTo>
                    <a:lnTo>
                      <a:pt x="782" y="783"/>
                    </a:lnTo>
                    <a:lnTo>
                      <a:pt x="790" y="765"/>
                    </a:lnTo>
                    <a:lnTo>
                      <a:pt x="798" y="746"/>
                    </a:lnTo>
                    <a:lnTo>
                      <a:pt x="798" y="746"/>
                    </a:lnTo>
                    <a:lnTo>
                      <a:pt x="803" y="727"/>
                    </a:lnTo>
                    <a:lnTo>
                      <a:pt x="806" y="707"/>
                    </a:lnTo>
                    <a:lnTo>
                      <a:pt x="806" y="707"/>
                    </a:lnTo>
                    <a:lnTo>
                      <a:pt x="808" y="695"/>
                    </a:lnTo>
                    <a:lnTo>
                      <a:pt x="808" y="695"/>
                    </a:lnTo>
                    <a:lnTo>
                      <a:pt x="811" y="680"/>
                    </a:lnTo>
                    <a:lnTo>
                      <a:pt x="811" y="666"/>
                    </a:lnTo>
                    <a:lnTo>
                      <a:pt x="811" y="651"/>
                    </a:lnTo>
                    <a:lnTo>
                      <a:pt x="808" y="637"/>
                    </a:lnTo>
                    <a:lnTo>
                      <a:pt x="808" y="637"/>
                    </a:lnTo>
                    <a:lnTo>
                      <a:pt x="806" y="626"/>
                    </a:lnTo>
                    <a:lnTo>
                      <a:pt x="806" y="626"/>
                    </a:lnTo>
                    <a:lnTo>
                      <a:pt x="805" y="616"/>
                    </a:lnTo>
                    <a:lnTo>
                      <a:pt x="805" y="616"/>
                    </a:lnTo>
                    <a:lnTo>
                      <a:pt x="795" y="581"/>
                    </a:lnTo>
                    <a:lnTo>
                      <a:pt x="795" y="581"/>
                    </a:lnTo>
                    <a:lnTo>
                      <a:pt x="789" y="563"/>
                    </a:lnTo>
                    <a:lnTo>
                      <a:pt x="781" y="546"/>
                    </a:lnTo>
                    <a:lnTo>
                      <a:pt x="771" y="531"/>
                    </a:lnTo>
                    <a:lnTo>
                      <a:pt x="760" y="517"/>
                    </a:lnTo>
                    <a:lnTo>
                      <a:pt x="760" y="517"/>
                    </a:lnTo>
                    <a:lnTo>
                      <a:pt x="747" y="503"/>
                    </a:lnTo>
                    <a:lnTo>
                      <a:pt x="734" y="490"/>
                    </a:lnTo>
                    <a:lnTo>
                      <a:pt x="709" y="467"/>
                    </a:lnTo>
                    <a:lnTo>
                      <a:pt x="709" y="467"/>
                    </a:lnTo>
                    <a:lnTo>
                      <a:pt x="634" y="408"/>
                    </a:lnTo>
                    <a:lnTo>
                      <a:pt x="634" y="408"/>
                    </a:lnTo>
                    <a:lnTo>
                      <a:pt x="605" y="387"/>
                    </a:lnTo>
                    <a:lnTo>
                      <a:pt x="605" y="387"/>
                    </a:lnTo>
                    <a:lnTo>
                      <a:pt x="582" y="373"/>
                    </a:lnTo>
                    <a:lnTo>
                      <a:pt x="582" y="373"/>
                    </a:lnTo>
                    <a:lnTo>
                      <a:pt x="539" y="351"/>
                    </a:lnTo>
                    <a:lnTo>
                      <a:pt x="539" y="351"/>
                    </a:lnTo>
                    <a:lnTo>
                      <a:pt x="515" y="341"/>
                    </a:lnTo>
                    <a:lnTo>
                      <a:pt x="491" y="333"/>
                    </a:lnTo>
                    <a:lnTo>
                      <a:pt x="491" y="333"/>
                    </a:lnTo>
                    <a:lnTo>
                      <a:pt x="458" y="323"/>
                    </a:lnTo>
                    <a:lnTo>
                      <a:pt x="458" y="323"/>
                    </a:lnTo>
                    <a:lnTo>
                      <a:pt x="419" y="315"/>
                    </a:lnTo>
                    <a:lnTo>
                      <a:pt x="419" y="315"/>
                    </a:lnTo>
                    <a:lnTo>
                      <a:pt x="419" y="315"/>
                    </a:lnTo>
                    <a:lnTo>
                      <a:pt x="419" y="315"/>
                    </a:lnTo>
                    <a:lnTo>
                      <a:pt x="395" y="309"/>
                    </a:lnTo>
                    <a:lnTo>
                      <a:pt x="371" y="306"/>
                    </a:lnTo>
                    <a:lnTo>
                      <a:pt x="371" y="306"/>
                    </a:lnTo>
                    <a:lnTo>
                      <a:pt x="357" y="304"/>
                    </a:lnTo>
                    <a:lnTo>
                      <a:pt x="341" y="303"/>
                    </a:lnTo>
                    <a:lnTo>
                      <a:pt x="341" y="303"/>
                    </a:lnTo>
                    <a:lnTo>
                      <a:pt x="319" y="303"/>
                    </a:lnTo>
                    <a:lnTo>
                      <a:pt x="319" y="303"/>
                    </a:lnTo>
                    <a:lnTo>
                      <a:pt x="319" y="303"/>
                    </a:lnTo>
                    <a:lnTo>
                      <a:pt x="319"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78" name="Freeform 6"/>
              <p:cNvSpPr>
                <a:spLocks/>
              </p:cNvSpPr>
              <p:nvPr/>
            </p:nvSpPr>
            <p:spPr bwMode="auto">
              <a:xfrm>
                <a:off x="6067737" y="2829324"/>
                <a:ext cx="322820" cy="89834"/>
              </a:xfrm>
              <a:custGeom>
                <a:avLst/>
                <a:gdLst>
                  <a:gd name="T0" fmla="*/ 243 w 999"/>
                  <a:gd name="T1" fmla="*/ 278 h 278"/>
                  <a:gd name="T2" fmla="*/ 198 w 999"/>
                  <a:gd name="T3" fmla="*/ 273 h 278"/>
                  <a:gd name="T4" fmla="*/ 141 w 999"/>
                  <a:gd name="T5" fmla="*/ 257 h 278"/>
                  <a:gd name="T6" fmla="*/ 94 w 999"/>
                  <a:gd name="T7" fmla="*/ 235 h 278"/>
                  <a:gd name="T8" fmla="*/ 46 w 999"/>
                  <a:gd name="T9" fmla="*/ 203 h 278"/>
                  <a:gd name="T10" fmla="*/ 14 w 999"/>
                  <a:gd name="T11" fmla="*/ 174 h 278"/>
                  <a:gd name="T12" fmla="*/ 5 w 999"/>
                  <a:gd name="T13" fmla="*/ 161 h 278"/>
                  <a:gd name="T14" fmla="*/ 2 w 999"/>
                  <a:gd name="T15" fmla="*/ 145 h 278"/>
                  <a:gd name="T16" fmla="*/ 3 w 999"/>
                  <a:gd name="T17" fmla="*/ 120 h 278"/>
                  <a:gd name="T18" fmla="*/ 5 w 999"/>
                  <a:gd name="T19" fmla="*/ 112 h 278"/>
                  <a:gd name="T20" fmla="*/ 19 w 999"/>
                  <a:gd name="T21" fmla="*/ 97 h 278"/>
                  <a:gd name="T22" fmla="*/ 30 w 999"/>
                  <a:gd name="T23" fmla="*/ 96 h 278"/>
                  <a:gd name="T24" fmla="*/ 46 w 999"/>
                  <a:gd name="T25" fmla="*/ 105 h 278"/>
                  <a:gd name="T26" fmla="*/ 94 w 999"/>
                  <a:gd name="T27" fmla="*/ 142 h 278"/>
                  <a:gd name="T28" fmla="*/ 142 w 999"/>
                  <a:gd name="T29" fmla="*/ 172 h 278"/>
                  <a:gd name="T30" fmla="*/ 184 w 999"/>
                  <a:gd name="T31" fmla="*/ 190 h 278"/>
                  <a:gd name="T32" fmla="*/ 216 w 999"/>
                  <a:gd name="T33" fmla="*/ 200 h 278"/>
                  <a:gd name="T34" fmla="*/ 259 w 999"/>
                  <a:gd name="T35" fmla="*/ 204 h 278"/>
                  <a:gd name="T36" fmla="*/ 278 w 999"/>
                  <a:gd name="T37" fmla="*/ 204 h 278"/>
                  <a:gd name="T38" fmla="*/ 328 w 999"/>
                  <a:gd name="T39" fmla="*/ 196 h 278"/>
                  <a:gd name="T40" fmla="*/ 376 w 999"/>
                  <a:gd name="T41" fmla="*/ 180 h 278"/>
                  <a:gd name="T42" fmla="*/ 400 w 999"/>
                  <a:gd name="T43" fmla="*/ 169 h 278"/>
                  <a:gd name="T44" fmla="*/ 446 w 999"/>
                  <a:gd name="T45" fmla="*/ 136 h 278"/>
                  <a:gd name="T46" fmla="*/ 497 w 999"/>
                  <a:gd name="T47" fmla="*/ 91 h 278"/>
                  <a:gd name="T48" fmla="*/ 540 w 999"/>
                  <a:gd name="T49" fmla="*/ 57 h 278"/>
                  <a:gd name="T50" fmla="*/ 590 w 999"/>
                  <a:gd name="T51" fmla="*/ 32 h 278"/>
                  <a:gd name="T52" fmla="*/ 636 w 999"/>
                  <a:gd name="T53" fmla="*/ 16 h 278"/>
                  <a:gd name="T54" fmla="*/ 673 w 999"/>
                  <a:gd name="T55" fmla="*/ 6 h 278"/>
                  <a:gd name="T56" fmla="*/ 692 w 999"/>
                  <a:gd name="T57" fmla="*/ 1 h 278"/>
                  <a:gd name="T58" fmla="*/ 763 w 999"/>
                  <a:gd name="T59" fmla="*/ 1 h 278"/>
                  <a:gd name="T60" fmla="*/ 785 w 999"/>
                  <a:gd name="T61" fmla="*/ 4 h 278"/>
                  <a:gd name="T62" fmla="*/ 820 w 999"/>
                  <a:gd name="T63" fmla="*/ 12 h 278"/>
                  <a:gd name="T64" fmla="*/ 871 w 999"/>
                  <a:gd name="T65" fmla="*/ 30 h 278"/>
                  <a:gd name="T66" fmla="*/ 908 w 999"/>
                  <a:gd name="T67" fmla="*/ 49 h 278"/>
                  <a:gd name="T68" fmla="*/ 964 w 999"/>
                  <a:gd name="T69" fmla="*/ 92 h 278"/>
                  <a:gd name="T70" fmla="*/ 988 w 999"/>
                  <a:gd name="T71" fmla="*/ 118 h 278"/>
                  <a:gd name="T72" fmla="*/ 998 w 999"/>
                  <a:gd name="T73" fmla="*/ 132 h 278"/>
                  <a:gd name="T74" fmla="*/ 999 w 999"/>
                  <a:gd name="T75" fmla="*/ 150 h 278"/>
                  <a:gd name="T76" fmla="*/ 993 w 999"/>
                  <a:gd name="T77" fmla="*/ 172 h 278"/>
                  <a:gd name="T78" fmla="*/ 983 w 999"/>
                  <a:gd name="T79" fmla="*/ 182 h 278"/>
                  <a:gd name="T80" fmla="*/ 958 w 999"/>
                  <a:gd name="T81" fmla="*/ 184 h 278"/>
                  <a:gd name="T82" fmla="*/ 946 w 999"/>
                  <a:gd name="T83" fmla="*/ 179 h 278"/>
                  <a:gd name="T84" fmla="*/ 932 w 999"/>
                  <a:gd name="T85" fmla="*/ 168 h 278"/>
                  <a:gd name="T86" fmla="*/ 882 w 999"/>
                  <a:gd name="T87" fmla="*/ 128 h 278"/>
                  <a:gd name="T88" fmla="*/ 854 w 999"/>
                  <a:gd name="T89" fmla="*/ 110 h 278"/>
                  <a:gd name="T90" fmla="*/ 803 w 999"/>
                  <a:gd name="T91" fmla="*/ 91 h 278"/>
                  <a:gd name="T92" fmla="*/ 759 w 999"/>
                  <a:gd name="T93" fmla="*/ 84 h 278"/>
                  <a:gd name="T94" fmla="*/ 691 w 999"/>
                  <a:gd name="T95" fmla="*/ 86 h 278"/>
                  <a:gd name="T96" fmla="*/ 651 w 999"/>
                  <a:gd name="T97" fmla="*/ 92 h 278"/>
                  <a:gd name="T98" fmla="*/ 612 w 999"/>
                  <a:gd name="T99" fmla="*/ 107 h 278"/>
                  <a:gd name="T100" fmla="*/ 550 w 999"/>
                  <a:gd name="T101" fmla="*/ 147 h 278"/>
                  <a:gd name="T102" fmla="*/ 534 w 999"/>
                  <a:gd name="T103" fmla="*/ 161 h 278"/>
                  <a:gd name="T104" fmla="*/ 510 w 999"/>
                  <a:gd name="T105" fmla="*/ 187 h 278"/>
                  <a:gd name="T106" fmla="*/ 451 w 999"/>
                  <a:gd name="T107" fmla="*/ 232 h 278"/>
                  <a:gd name="T108" fmla="*/ 406 w 999"/>
                  <a:gd name="T109" fmla="*/ 256 h 278"/>
                  <a:gd name="T110" fmla="*/ 352 w 999"/>
                  <a:gd name="T111" fmla="*/ 273 h 278"/>
                  <a:gd name="T112" fmla="*/ 326 w 999"/>
                  <a:gd name="T113" fmla="*/ 276 h 278"/>
                  <a:gd name="T114" fmla="*/ 275 w 999"/>
                  <a:gd name="T115" fmla="*/ 278 h 278"/>
                  <a:gd name="T116" fmla="*/ 275 w 999"/>
                  <a:gd name="T1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278">
                    <a:moveTo>
                      <a:pt x="275" y="278"/>
                    </a:moveTo>
                    <a:lnTo>
                      <a:pt x="275" y="278"/>
                    </a:lnTo>
                    <a:lnTo>
                      <a:pt x="243" y="278"/>
                    </a:lnTo>
                    <a:lnTo>
                      <a:pt x="243" y="278"/>
                    </a:lnTo>
                    <a:lnTo>
                      <a:pt x="221" y="276"/>
                    </a:lnTo>
                    <a:lnTo>
                      <a:pt x="198" y="273"/>
                    </a:lnTo>
                    <a:lnTo>
                      <a:pt x="198" y="273"/>
                    </a:lnTo>
                    <a:lnTo>
                      <a:pt x="169" y="267"/>
                    </a:lnTo>
                    <a:lnTo>
                      <a:pt x="141" y="257"/>
                    </a:lnTo>
                    <a:lnTo>
                      <a:pt x="141" y="257"/>
                    </a:lnTo>
                    <a:lnTo>
                      <a:pt x="117" y="248"/>
                    </a:lnTo>
                    <a:lnTo>
                      <a:pt x="94" y="235"/>
                    </a:lnTo>
                    <a:lnTo>
                      <a:pt x="94" y="235"/>
                    </a:lnTo>
                    <a:lnTo>
                      <a:pt x="62" y="214"/>
                    </a:lnTo>
                    <a:lnTo>
                      <a:pt x="46" y="203"/>
                    </a:lnTo>
                    <a:lnTo>
                      <a:pt x="32" y="190"/>
                    </a:lnTo>
                    <a:lnTo>
                      <a:pt x="32" y="190"/>
                    </a:lnTo>
                    <a:lnTo>
                      <a:pt x="14" y="174"/>
                    </a:lnTo>
                    <a:lnTo>
                      <a:pt x="14" y="174"/>
                    </a:lnTo>
                    <a:lnTo>
                      <a:pt x="10" y="168"/>
                    </a:lnTo>
                    <a:lnTo>
                      <a:pt x="5" y="161"/>
                    </a:lnTo>
                    <a:lnTo>
                      <a:pt x="3" y="153"/>
                    </a:lnTo>
                    <a:lnTo>
                      <a:pt x="2" y="145"/>
                    </a:lnTo>
                    <a:lnTo>
                      <a:pt x="2" y="145"/>
                    </a:lnTo>
                    <a:lnTo>
                      <a:pt x="0" y="132"/>
                    </a:lnTo>
                    <a:lnTo>
                      <a:pt x="3" y="120"/>
                    </a:lnTo>
                    <a:lnTo>
                      <a:pt x="3" y="120"/>
                    </a:lnTo>
                    <a:lnTo>
                      <a:pt x="3" y="118"/>
                    </a:lnTo>
                    <a:lnTo>
                      <a:pt x="3" y="118"/>
                    </a:lnTo>
                    <a:lnTo>
                      <a:pt x="5" y="112"/>
                    </a:lnTo>
                    <a:lnTo>
                      <a:pt x="10" y="105"/>
                    </a:lnTo>
                    <a:lnTo>
                      <a:pt x="14" y="102"/>
                    </a:lnTo>
                    <a:lnTo>
                      <a:pt x="19" y="97"/>
                    </a:lnTo>
                    <a:lnTo>
                      <a:pt x="19" y="97"/>
                    </a:lnTo>
                    <a:lnTo>
                      <a:pt x="27" y="96"/>
                    </a:lnTo>
                    <a:lnTo>
                      <a:pt x="30" y="96"/>
                    </a:lnTo>
                    <a:lnTo>
                      <a:pt x="34" y="97"/>
                    </a:lnTo>
                    <a:lnTo>
                      <a:pt x="34" y="97"/>
                    </a:lnTo>
                    <a:lnTo>
                      <a:pt x="46" y="105"/>
                    </a:lnTo>
                    <a:lnTo>
                      <a:pt x="57" y="113"/>
                    </a:lnTo>
                    <a:lnTo>
                      <a:pt x="57" y="113"/>
                    </a:lnTo>
                    <a:lnTo>
                      <a:pt x="94" y="142"/>
                    </a:lnTo>
                    <a:lnTo>
                      <a:pt x="94" y="142"/>
                    </a:lnTo>
                    <a:lnTo>
                      <a:pt x="117" y="160"/>
                    </a:lnTo>
                    <a:lnTo>
                      <a:pt x="142" y="172"/>
                    </a:lnTo>
                    <a:lnTo>
                      <a:pt x="142" y="172"/>
                    </a:lnTo>
                    <a:lnTo>
                      <a:pt x="163" y="182"/>
                    </a:lnTo>
                    <a:lnTo>
                      <a:pt x="184" y="190"/>
                    </a:lnTo>
                    <a:lnTo>
                      <a:pt x="184" y="190"/>
                    </a:lnTo>
                    <a:lnTo>
                      <a:pt x="216" y="200"/>
                    </a:lnTo>
                    <a:lnTo>
                      <a:pt x="216" y="200"/>
                    </a:lnTo>
                    <a:lnTo>
                      <a:pt x="230" y="201"/>
                    </a:lnTo>
                    <a:lnTo>
                      <a:pt x="230" y="201"/>
                    </a:lnTo>
                    <a:lnTo>
                      <a:pt x="259" y="204"/>
                    </a:lnTo>
                    <a:lnTo>
                      <a:pt x="259" y="204"/>
                    </a:lnTo>
                    <a:lnTo>
                      <a:pt x="278" y="204"/>
                    </a:lnTo>
                    <a:lnTo>
                      <a:pt x="278" y="204"/>
                    </a:lnTo>
                    <a:lnTo>
                      <a:pt x="294" y="203"/>
                    </a:lnTo>
                    <a:lnTo>
                      <a:pt x="312" y="200"/>
                    </a:lnTo>
                    <a:lnTo>
                      <a:pt x="328" y="196"/>
                    </a:lnTo>
                    <a:lnTo>
                      <a:pt x="344" y="192"/>
                    </a:lnTo>
                    <a:lnTo>
                      <a:pt x="344" y="192"/>
                    </a:lnTo>
                    <a:lnTo>
                      <a:pt x="376" y="180"/>
                    </a:lnTo>
                    <a:lnTo>
                      <a:pt x="376" y="180"/>
                    </a:lnTo>
                    <a:lnTo>
                      <a:pt x="388" y="176"/>
                    </a:lnTo>
                    <a:lnTo>
                      <a:pt x="400" y="169"/>
                    </a:lnTo>
                    <a:lnTo>
                      <a:pt x="422" y="155"/>
                    </a:lnTo>
                    <a:lnTo>
                      <a:pt x="422" y="155"/>
                    </a:lnTo>
                    <a:lnTo>
                      <a:pt x="446" y="136"/>
                    </a:lnTo>
                    <a:lnTo>
                      <a:pt x="470" y="115"/>
                    </a:lnTo>
                    <a:lnTo>
                      <a:pt x="470" y="115"/>
                    </a:lnTo>
                    <a:lnTo>
                      <a:pt x="497" y="91"/>
                    </a:lnTo>
                    <a:lnTo>
                      <a:pt x="524" y="68"/>
                    </a:lnTo>
                    <a:lnTo>
                      <a:pt x="524" y="68"/>
                    </a:lnTo>
                    <a:lnTo>
                      <a:pt x="540" y="57"/>
                    </a:lnTo>
                    <a:lnTo>
                      <a:pt x="556" y="48"/>
                    </a:lnTo>
                    <a:lnTo>
                      <a:pt x="574" y="40"/>
                    </a:lnTo>
                    <a:lnTo>
                      <a:pt x="590" y="32"/>
                    </a:lnTo>
                    <a:lnTo>
                      <a:pt x="590" y="32"/>
                    </a:lnTo>
                    <a:lnTo>
                      <a:pt x="636" y="16"/>
                    </a:lnTo>
                    <a:lnTo>
                      <a:pt x="636" y="16"/>
                    </a:lnTo>
                    <a:lnTo>
                      <a:pt x="668" y="6"/>
                    </a:lnTo>
                    <a:lnTo>
                      <a:pt x="668" y="6"/>
                    </a:lnTo>
                    <a:lnTo>
                      <a:pt x="673" y="6"/>
                    </a:lnTo>
                    <a:lnTo>
                      <a:pt x="673" y="6"/>
                    </a:lnTo>
                    <a:lnTo>
                      <a:pt x="683" y="3"/>
                    </a:lnTo>
                    <a:lnTo>
                      <a:pt x="692" y="1"/>
                    </a:lnTo>
                    <a:lnTo>
                      <a:pt x="713" y="0"/>
                    </a:lnTo>
                    <a:lnTo>
                      <a:pt x="713" y="0"/>
                    </a:lnTo>
                    <a:lnTo>
                      <a:pt x="763" y="1"/>
                    </a:lnTo>
                    <a:lnTo>
                      <a:pt x="763" y="1"/>
                    </a:lnTo>
                    <a:lnTo>
                      <a:pt x="774" y="1"/>
                    </a:lnTo>
                    <a:lnTo>
                      <a:pt x="785" y="4"/>
                    </a:lnTo>
                    <a:lnTo>
                      <a:pt x="785" y="4"/>
                    </a:lnTo>
                    <a:lnTo>
                      <a:pt x="803" y="8"/>
                    </a:lnTo>
                    <a:lnTo>
                      <a:pt x="820" y="12"/>
                    </a:lnTo>
                    <a:lnTo>
                      <a:pt x="820" y="12"/>
                    </a:lnTo>
                    <a:lnTo>
                      <a:pt x="855" y="24"/>
                    </a:lnTo>
                    <a:lnTo>
                      <a:pt x="871" y="30"/>
                    </a:lnTo>
                    <a:lnTo>
                      <a:pt x="887" y="38"/>
                    </a:lnTo>
                    <a:lnTo>
                      <a:pt x="887" y="38"/>
                    </a:lnTo>
                    <a:lnTo>
                      <a:pt x="908" y="49"/>
                    </a:lnTo>
                    <a:lnTo>
                      <a:pt x="929" y="62"/>
                    </a:lnTo>
                    <a:lnTo>
                      <a:pt x="946" y="76"/>
                    </a:lnTo>
                    <a:lnTo>
                      <a:pt x="964" y="92"/>
                    </a:lnTo>
                    <a:lnTo>
                      <a:pt x="964" y="92"/>
                    </a:lnTo>
                    <a:lnTo>
                      <a:pt x="977" y="105"/>
                    </a:lnTo>
                    <a:lnTo>
                      <a:pt x="988" y="118"/>
                    </a:lnTo>
                    <a:lnTo>
                      <a:pt x="988" y="118"/>
                    </a:lnTo>
                    <a:lnTo>
                      <a:pt x="994" y="126"/>
                    </a:lnTo>
                    <a:lnTo>
                      <a:pt x="998" y="132"/>
                    </a:lnTo>
                    <a:lnTo>
                      <a:pt x="999" y="140"/>
                    </a:lnTo>
                    <a:lnTo>
                      <a:pt x="999" y="150"/>
                    </a:lnTo>
                    <a:lnTo>
                      <a:pt x="999" y="150"/>
                    </a:lnTo>
                    <a:lnTo>
                      <a:pt x="999" y="158"/>
                    </a:lnTo>
                    <a:lnTo>
                      <a:pt x="996" y="166"/>
                    </a:lnTo>
                    <a:lnTo>
                      <a:pt x="993" y="172"/>
                    </a:lnTo>
                    <a:lnTo>
                      <a:pt x="988" y="179"/>
                    </a:lnTo>
                    <a:lnTo>
                      <a:pt x="988" y="179"/>
                    </a:lnTo>
                    <a:lnTo>
                      <a:pt x="983" y="182"/>
                    </a:lnTo>
                    <a:lnTo>
                      <a:pt x="978" y="184"/>
                    </a:lnTo>
                    <a:lnTo>
                      <a:pt x="978" y="184"/>
                    </a:lnTo>
                    <a:lnTo>
                      <a:pt x="958" y="184"/>
                    </a:lnTo>
                    <a:lnTo>
                      <a:pt x="958" y="184"/>
                    </a:lnTo>
                    <a:lnTo>
                      <a:pt x="951" y="182"/>
                    </a:lnTo>
                    <a:lnTo>
                      <a:pt x="946" y="179"/>
                    </a:lnTo>
                    <a:lnTo>
                      <a:pt x="946" y="179"/>
                    </a:lnTo>
                    <a:lnTo>
                      <a:pt x="932" y="168"/>
                    </a:lnTo>
                    <a:lnTo>
                      <a:pt x="932" y="168"/>
                    </a:lnTo>
                    <a:lnTo>
                      <a:pt x="910" y="148"/>
                    </a:lnTo>
                    <a:lnTo>
                      <a:pt x="910" y="148"/>
                    </a:lnTo>
                    <a:lnTo>
                      <a:pt x="882" y="128"/>
                    </a:lnTo>
                    <a:lnTo>
                      <a:pt x="868" y="118"/>
                    </a:lnTo>
                    <a:lnTo>
                      <a:pt x="854" y="110"/>
                    </a:lnTo>
                    <a:lnTo>
                      <a:pt x="854" y="110"/>
                    </a:lnTo>
                    <a:lnTo>
                      <a:pt x="817" y="96"/>
                    </a:lnTo>
                    <a:lnTo>
                      <a:pt x="817" y="96"/>
                    </a:lnTo>
                    <a:lnTo>
                      <a:pt x="803" y="91"/>
                    </a:lnTo>
                    <a:lnTo>
                      <a:pt x="788" y="88"/>
                    </a:lnTo>
                    <a:lnTo>
                      <a:pt x="759" y="84"/>
                    </a:lnTo>
                    <a:lnTo>
                      <a:pt x="759" y="84"/>
                    </a:lnTo>
                    <a:lnTo>
                      <a:pt x="737" y="84"/>
                    </a:lnTo>
                    <a:lnTo>
                      <a:pt x="713" y="84"/>
                    </a:lnTo>
                    <a:lnTo>
                      <a:pt x="691" y="86"/>
                    </a:lnTo>
                    <a:lnTo>
                      <a:pt x="668" y="89"/>
                    </a:lnTo>
                    <a:lnTo>
                      <a:pt x="668" y="89"/>
                    </a:lnTo>
                    <a:lnTo>
                      <a:pt x="651" y="92"/>
                    </a:lnTo>
                    <a:lnTo>
                      <a:pt x="635" y="97"/>
                    </a:lnTo>
                    <a:lnTo>
                      <a:pt x="635" y="97"/>
                    </a:lnTo>
                    <a:lnTo>
                      <a:pt x="612" y="107"/>
                    </a:lnTo>
                    <a:lnTo>
                      <a:pt x="591" y="118"/>
                    </a:lnTo>
                    <a:lnTo>
                      <a:pt x="571" y="132"/>
                    </a:lnTo>
                    <a:lnTo>
                      <a:pt x="550" y="147"/>
                    </a:lnTo>
                    <a:lnTo>
                      <a:pt x="550" y="147"/>
                    </a:lnTo>
                    <a:lnTo>
                      <a:pt x="534" y="161"/>
                    </a:lnTo>
                    <a:lnTo>
                      <a:pt x="534" y="161"/>
                    </a:lnTo>
                    <a:lnTo>
                      <a:pt x="528" y="169"/>
                    </a:lnTo>
                    <a:lnTo>
                      <a:pt x="528" y="169"/>
                    </a:lnTo>
                    <a:lnTo>
                      <a:pt x="510" y="187"/>
                    </a:lnTo>
                    <a:lnTo>
                      <a:pt x="492" y="204"/>
                    </a:lnTo>
                    <a:lnTo>
                      <a:pt x="472" y="219"/>
                    </a:lnTo>
                    <a:lnTo>
                      <a:pt x="451" y="232"/>
                    </a:lnTo>
                    <a:lnTo>
                      <a:pt x="451" y="232"/>
                    </a:lnTo>
                    <a:lnTo>
                      <a:pt x="428" y="244"/>
                    </a:lnTo>
                    <a:lnTo>
                      <a:pt x="406" y="256"/>
                    </a:lnTo>
                    <a:lnTo>
                      <a:pt x="406" y="256"/>
                    </a:lnTo>
                    <a:lnTo>
                      <a:pt x="379" y="265"/>
                    </a:lnTo>
                    <a:lnTo>
                      <a:pt x="352" y="273"/>
                    </a:lnTo>
                    <a:lnTo>
                      <a:pt x="352" y="273"/>
                    </a:lnTo>
                    <a:lnTo>
                      <a:pt x="339" y="275"/>
                    </a:lnTo>
                    <a:lnTo>
                      <a:pt x="326" y="276"/>
                    </a:lnTo>
                    <a:lnTo>
                      <a:pt x="302" y="278"/>
                    </a:lnTo>
                    <a:lnTo>
                      <a:pt x="302" y="278"/>
                    </a:lnTo>
                    <a:lnTo>
                      <a:pt x="275" y="278"/>
                    </a:lnTo>
                    <a:lnTo>
                      <a:pt x="275" y="278"/>
                    </a:lnTo>
                    <a:lnTo>
                      <a:pt x="275" y="278"/>
                    </a:lnTo>
                    <a:lnTo>
                      <a:pt x="275"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79" name="Freeform 7"/>
              <p:cNvSpPr>
                <a:spLocks/>
              </p:cNvSpPr>
              <p:nvPr/>
            </p:nvSpPr>
            <p:spPr bwMode="auto">
              <a:xfrm>
                <a:off x="6098118" y="2773749"/>
                <a:ext cx="324113" cy="92742"/>
              </a:xfrm>
              <a:custGeom>
                <a:avLst/>
                <a:gdLst>
                  <a:gd name="T0" fmla="*/ 144 w 1003"/>
                  <a:gd name="T1" fmla="*/ 285 h 287"/>
                  <a:gd name="T2" fmla="*/ 111 w 1003"/>
                  <a:gd name="T3" fmla="*/ 279 h 287"/>
                  <a:gd name="T4" fmla="*/ 43 w 1003"/>
                  <a:gd name="T5" fmla="*/ 245 h 287"/>
                  <a:gd name="T6" fmla="*/ 11 w 1003"/>
                  <a:gd name="T7" fmla="*/ 213 h 287"/>
                  <a:gd name="T8" fmla="*/ 0 w 1003"/>
                  <a:gd name="T9" fmla="*/ 191 h 287"/>
                  <a:gd name="T10" fmla="*/ 0 w 1003"/>
                  <a:gd name="T11" fmla="*/ 175 h 287"/>
                  <a:gd name="T12" fmla="*/ 16 w 1003"/>
                  <a:gd name="T13" fmla="*/ 154 h 287"/>
                  <a:gd name="T14" fmla="*/ 27 w 1003"/>
                  <a:gd name="T15" fmla="*/ 148 h 287"/>
                  <a:gd name="T16" fmla="*/ 69 w 1003"/>
                  <a:gd name="T17" fmla="*/ 167 h 287"/>
                  <a:gd name="T18" fmla="*/ 107 w 1003"/>
                  <a:gd name="T19" fmla="*/ 192 h 287"/>
                  <a:gd name="T20" fmla="*/ 138 w 1003"/>
                  <a:gd name="T21" fmla="*/ 204 h 287"/>
                  <a:gd name="T22" fmla="*/ 183 w 1003"/>
                  <a:gd name="T23" fmla="*/ 207 h 287"/>
                  <a:gd name="T24" fmla="*/ 232 w 1003"/>
                  <a:gd name="T25" fmla="*/ 197 h 287"/>
                  <a:gd name="T26" fmla="*/ 267 w 1003"/>
                  <a:gd name="T27" fmla="*/ 176 h 287"/>
                  <a:gd name="T28" fmla="*/ 310 w 1003"/>
                  <a:gd name="T29" fmla="*/ 138 h 287"/>
                  <a:gd name="T30" fmla="*/ 389 w 1003"/>
                  <a:gd name="T31" fmla="*/ 76 h 287"/>
                  <a:gd name="T32" fmla="*/ 430 w 1003"/>
                  <a:gd name="T33" fmla="*/ 55 h 287"/>
                  <a:gd name="T34" fmla="*/ 496 w 1003"/>
                  <a:gd name="T35" fmla="*/ 29 h 287"/>
                  <a:gd name="T36" fmla="*/ 573 w 1003"/>
                  <a:gd name="T37" fmla="*/ 8 h 287"/>
                  <a:gd name="T38" fmla="*/ 597 w 1003"/>
                  <a:gd name="T39" fmla="*/ 5 h 287"/>
                  <a:gd name="T40" fmla="*/ 637 w 1003"/>
                  <a:gd name="T41" fmla="*/ 0 h 287"/>
                  <a:gd name="T42" fmla="*/ 696 w 1003"/>
                  <a:gd name="T43" fmla="*/ 7 h 287"/>
                  <a:gd name="T44" fmla="*/ 733 w 1003"/>
                  <a:gd name="T45" fmla="*/ 12 h 287"/>
                  <a:gd name="T46" fmla="*/ 763 w 1003"/>
                  <a:gd name="T47" fmla="*/ 20 h 287"/>
                  <a:gd name="T48" fmla="*/ 819 w 1003"/>
                  <a:gd name="T49" fmla="*/ 37 h 287"/>
                  <a:gd name="T50" fmla="*/ 880 w 1003"/>
                  <a:gd name="T51" fmla="*/ 68 h 287"/>
                  <a:gd name="T52" fmla="*/ 932 w 1003"/>
                  <a:gd name="T53" fmla="*/ 103 h 287"/>
                  <a:gd name="T54" fmla="*/ 993 w 1003"/>
                  <a:gd name="T55" fmla="*/ 162 h 287"/>
                  <a:gd name="T56" fmla="*/ 1001 w 1003"/>
                  <a:gd name="T57" fmla="*/ 178 h 287"/>
                  <a:gd name="T58" fmla="*/ 998 w 1003"/>
                  <a:gd name="T59" fmla="*/ 215 h 287"/>
                  <a:gd name="T60" fmla="*/ 985 w 1003"/>
                  <a:gd name="T61" fmla="*/ 228 h 287"/>
                  <a:gd name="T62" fmla="*/ 969 w 1003"/>
                  <a:gd name="T63" fmla="*/ 229 h 287"/>
                  <a:gd name="T64" fmla="*/ 944 w 1003"/>
                  <a:gd name="T65" fmla="*/ 215 h 287"/>
                  <a:gd name="T66" fmla="*/ 913 w 1003"/>
                  <a:gd name="T67" fmla="*/ 188 h 287"/>
                  <a:gd name="T68" fmla="*/ 828 w 1003"/>
                  <a:gd name="T69" fmla="*/ 125 h 287"/>
                  <a:gd name="T70" fmla="*/ 787 w 1003"/>
                  <a:gd name="T71" fmla="*/ 104 h 287"/>
                  <a:gd name="T72" fmla="*/ 720 w 1003"/>
                  <a:gd name="T73" fmla="*/ 87 h 287"/>
                  <a:gd name="T74" fmla="*/ 697 w 1003"/>
                  <a:gd name="T75" fmla="*/ 82 h 287"/>
                  <a:gd name="T76" fmla="*/ 657 w 1003"/>
                  <a:gd name="T77" fmla="*/ 79 h 287"/>
                  <a:gd name="T78" fmla="*/ 569 w 1003"/>
                  <a:gd name="T79" fmla="*/ 88 h 287"/>
                  <a:gd name="T80" fmla="*/ 517 w 1003"/>
                  <a:gd name="T81" fmla="*/ 103 h 287"/>
                  <a:gd name="T82" fmla="*/ 437 w 1003"/>
                  <a:gd name="T83" fmla="*/ 141 h 287"/>
                  <a:gd name="T84" fmla="*/ 386 w 1003"/>
                  <a:gd name="T85" fmla="*/ 178 h 287"/>
                  <a:gd name="T86" fmla="*/ 322 w 1003"/>
                  <a:gd name="T87" fmla="*/ 234 h 287"/>
                  <a:gd name="T88" fmla="*/ 291 w 1003"/>
                  <a:gd name="T89" fmla="*/ 258 h 287"/>
                  <a:gd name="T90" fmla="*/ 256 w 1003"/>
                  <a:gd name="T91" fmla="*/ 274 h 287"/>
                  <a:gd name="T92" fmla="*/ 210 w 1003"/>
                  <a:gd name="T93" fmla="*/ 285 h 287"/>
                  <a:gd name="T94" fmla="*/ 176 w 1003"/>
                  <a:gd name="T95" fmla="*/ 28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3" h="287">
                    <a:moveTo>
                      <a:pt x="176" y="287"/>
                    </a:moveTo>
                    <a:lnTo>
                      <a:pt x="176" y="287"/>
                    </a:lnTo>
                    <a:lnTo>
                      <a:pt x="144" y="285"/>
                    </a:lnTo>
                    <a:lnTo>
                      <a:pt x="144" y="285"/>
                    </a:lnTo>
                    <a:lnTo>
                      <a:pt x="136" y="284"/>
                    </a:lnTo>
                    <a:lnTo>
                      <a:pt x="136" y="284"/>
                    </a:lnTo>
                    <a:lnTo>
                      <a:pt x="111" y="279"/>
                    </a:lnTo>
                    <a:lnTo>
                      <a:pt x="111" y="279"/>
                    </a:lnTo>
                    <a:lnTo>
                      <a:pt x="91" y="272"/>
                    </a:lnTo>
                    <a:lnTo>
                      <a:pt x="75" y="266"/>
                    </a:lnTo>
                    <a:lnTo>
                      <a:pt x="58" y="256"/>
                    </a:lnTo>
                    <a:lnTo>
                      <a:pt x="43" y="245"/>
                    </a:lnTo>
                    <a:lnTo>
                      <a:pt x="43" y="245"/>
                    </a:lnTo>
                    <a:lnTo>
                      <a:pt x="32" y="236"/>
                    </a:lnTo>
                    <a:lnTo>
                      <a:pt x="21" y="226"/>
                    </a:lnTo>
                    <a:lnTo>
                      <a:pt x="11" y="213"/>
                    </a:lnTo>
                    <a:lnTo>
                      <a:pt x="3" y="202"/>
                    </a:lnTo>
                    <a:lnTo>
                      <a:pt x="3" y="202"/>
                    </a:lnTo>
                    <a:lnTo>
                      <a:pt x="0" y="196"/>
                    </a:lnTo>
                    <a:lnTo>
                      <a:pt x="0" y="191"/>
                    </a:lnTo>
                    <a:lnTo>
                      <a:pt x="0" y="191"/>
                    </a:lnTo>
                    <a:lnTo>
                      <a:pt x="0" y="186"/>
                    </a:lnTo>
                    <a:lnTo>
                      <a:pt x="0" y="186"/>
                    </a:lnTo>
                    <a:lnTo>
                      <a:pt x="0" y="175"/>
                    </a:lnTo>
                    <a:lnTo>
                      <a:pt x="3" y="167"/>
                    </a:lnTo>
                    <a:lnTo>
                      <a:pt x="8" y="160"/>
                    </a:lnTo>
                    <a:lnTo>
                      <a:pt x="16" y="154"/>
                    </a:lnTo>
                    <a:lnTo>
                      <a:pt x="16" y="154"/>
                    </a:lnTo>
                    <a:lnTo>
                      <a:pt x="21" y="151"/>
                    </a:lnTo>
                    <a:lnTo>
                      <a:pt x="21" y="151"/>
                    </a:lnTo>
                    <a:lnTo>
                      <a:pt x="24" y="148"/>
                    </a:lnTo>
                    <a:lnTo>
                      <a:pt x="27" y="148"/>
                    </a:lnTo>
                    <a:lnTo>
                      <a:pt x="35" y="149"/>
                    </a:lnTo>
                    <a:lnTo>
                      <a:pt x="35" y="149"/>
                    </a:lnTo>
                    <a:lnTo>
                      <a:pt x="51" y="157"/>
                    </a:lnTo>
                    <a:lnTo>
                      <a:pt x="69" y="167"/>
                    </a:lnTo>
                    <a:lnTo>
                      <a:pt x="69" y="167"/>
                    </a:lnTo>
                    <a:lnTo>
                      <a:pt x="88" y="181"/>
                    </a:lnTo>
                    <a:lnTo>
                      <a:pt x="88" y="181"/>
                    </a:lnTo>
                    <a:lnTo>
                      <a:pt x="107" y="192"/>
                    </a:lnTo>
                    <a:lnTo>
                      <a:pt x="128" y="202"/>
                    </a:lnTo>
                    <a:lnTo>
                      <a:pt x="128" y="202"/>
                    </a:lnTo>
                    <a:lnTo>
                      <a:pt x="138" y="204"/>
                    </a:lnTo>
                    <a:lnTo>
                      <a:pt x="138" y="204"/>
                    </a:lnTo>
                    <a:lnTo>
                      <a:pt x="154" y="205"/>
                    </a:lnTo>
                    <a:lnTo>
                      <a:pt x="154" y="205"/>
                    </a:lnTo>
                    <a:lnTo>
                      <a:pt x="168" y="207"/>
                    </a:lnTo>
                    <a:lnTo>
                      <a:pt x="183" y="207"/>
                    </a:lnTo>
                    <a:lnTo>
                      <a:pt x="211" y="204"/>
                    </a:lnTo>
                    <a:lnTo>
                      <a:pt x="211" y="204"/>
                    </a:lnTo>
                    <a:lnTo>
                      <a:pt x="221" y="200"/>
                    </a:lnTo>
                    <a:lnTo>
                      <a:pt x="232" y="197"/>
                    </a:lnTo>
                    <a:lnTo>
                      <a:pt x="242" y="192"/>
                    </a:lnTo>
                    <a:lnTo>
                      <a:pt x="251" y="188"/>
                    </a:lnTo>
                    <a:lnTo>
                      <a:pt x="251" y="188"/>
                    </a:lnTo>
                    <a:lnTo>
                      <a:pt x="267" y="176"/>
                    </a:lnTo>
                    <a:lnTo>
                      <a:pt x="282" y="165"/>
                    </a:lnTo>
                    <a:lnTo>
                      <a:pt x="298" y="152"/>
                    </a:lnTo>
                    <a:lnTo>
                      <a:pt x="310" y="138"/>
                    </a:lnTo>
                    <a:lnTo>
                      <a:pt x="310" y="138"/>
                    </a:lnTo>
                    <a:lnTo>
                      <a:pt x="328" y="120"/>
                    </a:lnTo>
                    <a:lnTo>
                      <a:pt x="347" y="104"/>
                    </a:lnTo>
                    <a:lnTo>
                      <a:pt x="368" y="88"/>
                    </a:lnTo>
                    <a:lnTo>
                      <a:pt x="389" y="76"/>
                    </a:lnTo>
                    <a:lnTo>
                      <a:pt x="389" y="76"/>
                    </a:lnTo>
                    <a:lnTo>
                      <a:pt x="410" y="64"/>
                    </a:lnTo>
                    <a:lnTo>
                      <a:pt x="430" y="55"/>
                    </a:lnTo>
                    <a:lnTo>
                      <a:pt x="430" y="55"/>
                    </a:lnTo>
                    <a:lnTo>
                      <a:pt x="470" y="37"/>
                    </a:lnTo>
                    <a:lnTo>
                      <a:pt x="470" y="37"/>
                    </a:lnTo>
                    <a:lnTo>
                      <a:pt x="496" y="29"/>
                    </a:lnTo>
                    <a:lnTo>
                      <a:pt x="496" y="29"/>
                    </a:lnTo>
                    <a:lnTo>
                      <a:pt x="534" y="16"/>
                    </a:lnTo>
                    <a:lnTo>
                      <a:pt x="534" y="16"/>
                    </a:lnTo>
                    <a:lnTo>
                      <a:pt x="553" y="12"/>
                    </a:lnTo>
                    <a:lnTo>
                      <a:pt x="573" y="8"/>
                    </a:lnTo>
                    <a:lnTo>
                      <a:pt x="573" y="8"/>
                    </a:lnTo>
                    <a:lnTo>
                      <a:pt x="585" y="7"/>
                    </a:lnTo>
                    <a:lnTo>
                      <a:pt x="597" y="5"/>
                    </a:lnTo>
                    <a:lnTo>
                      <a:pt x="597" y="5"/>
                    </a:lnTo>
                    <a:lnTo>
                      <a:pt x="609" y="4"/>
                    </a:lnTo>
                    <a:lnTo>
                      <a:pt x="609" y="4"/>
                    </a:lnTo>
                    <a:lnTo>
                      <a:pt x="637" y="0"/>
                    </a:lnTo>
                    <a:lnTo>
                      <a:pt x="637" y="0"/>
                    </a:lnTo>
                    <a:lnTo>
                      <a:pt x="654" y="0"/>
                    </a:lnTo>
                    <a:lnTo>
                      <a:pt x="672" y="2"/>
                    </a:lnTo>
                    <a:lnTo>
                      <a:pt x="672" y="2"/>
                    </a:lnTo>
                    <a:lnTo>
                      <a:pt x="696" y="7"/>
                    </a:lnTo>
                    <a:lnTo>
                      <a:pt x="696" y="7"/>
                    </a:lnTo>
                    <a:lnTo>
                      <a:pt x="717" y="10"/>
                    </a:lnTo>
                    <a:lnTo>
                      <a:pt x="717" y="10"/>
                    </a:lnTo>
                    <a:lnTo>
                      <a:pt x="733" y="12"/>
                    </a:lnTo>
                    <a:lnTo>
                      <a:pt x="733" y="12"/>
                    </a:lnTo>
                    <a:lnTo>
                      <a:pt x="742" y="15"/>
                    </a:lnTo>
                    <a:lnTo>
                      <a:pt x="742" y="15"/>
                    </a:lnTo>
                    <a:lnTo>
                      <a:pt x="763" y="20"/>
                    </a:lnTo>
                    <a:lnTo>
                      <a:pt x="785" y="26"/>
                    </a:lnTo>
                    <a:lnTo>
                      <a:pt x="785" y="26"/>
                    </a:lnTo>
                    <a:lnTo>
                      <a:pt x="801" y="31"/>
                    </a:lnTo>
                    <a:lnTo>
                      <a:pt x="819" y="37"/>
                    </a:lnTo>
                    <a:lnTo>
                      <a:pt x="819" y="37"/>
                    </a:lnTo>
                    <a:lnTo>
                      <a:pt x="840" y="47"/>
                    </a:lnTo>
                    <a:lnTo>
                      <a:pt x="860" y="56"/>
                    </a:lnTo>
                    <a:lnTo>
                      <a:pt x="880" y="68"/>
                    </a:lnTo>
                    <a:lnTo>
                      <a:pt x="899" y="80"/>
                    </a:lnTo>
                    <a:lnTo>
                      <a:pt x="899" y="80"/>
                    </a:lnTo>
                    <a:lnTo>
                      <a:pt x="932" y="103"/>
                    </a:lnTo>
                    <a:lnTo>
                      <a:pt x="932" y="103"/>
                    </a:lnTo>
                    <a:lnTo>
                      <a:pt x="953" y="120"/>
                    </a:lnTo>
                    <a:lnTo>
                      <a:pt x="953" y="120"/>
                    </a:lnTo>
                    <a:lnTo>
                      <a:pt x="974" y="141"/>
                    </a:lnTo>
                    <a:lnTo>
                      <a:pt x="993" y="162"/>
                    </a:lnTo>
                    <a:lnTo>
                      <a:pt x="993" y="162"/>
                    </a:lnTo>
                    <a:lnTo>
                      <a:pt x="998" y="168"/>
                    </a:lnTo>
                    <a:lnTo>
                      <a:pt x="1001" y="178"/>
                    </a:lnTo>
                    <a:lnTo>
                      <a:pt x="1001" y="178"/>
                    </a:lnTo>
                    <a:lnTo>
                      <a:pt x="1003" y="194"/>
                    </a:lnTo>
                    <a:lnTo>
                      <a:pt x="1000" y="210"/>
                    </a:lnTo>
                    <a:lnTo>
                      <a:pt x="1000" y="210"/>
                    </a:lnTo>
                    <a:lnTo>
                      <a:pt x="998" y="215"/>
                    </a:lnTo>
                    <a:lnTo>
                      <a:pt x="995" y="218"/>
                    </a:lnTo>
                    <a:lnTo>
                      <a:pt x="995" y="218"/>
                    </a:lnTo>
                    <a:lnTo>
                      <a:pt x="985" y="228"/>
                    </a:lnTo>
                    <a:lnTo>
                      <a:pt x="985" y="228"/>
                    </a:lnTo>
                    <a:lnTo>
                      <a:pt x="982" y="229"/>
                    </a:lnTo>
                    <a:lnTo>
                      <a:pt x="977" y="231"/>
                    </a:lnTo>
                    <a:lnTo>
                      <a:pt x="974" y="231"/>
                    </a:lnTo>
                    <a:lnTo>
                      <a:pt x="969" y="229"/>
                    </a:lnTo>
                    <a:lnTo>
                      <a:pt x="969" y="229"/>
                    </a:lnTo>
                    <a:lnTo>
                      <a:pt x="963" y="226"/>
                    </a:lnTo>
                    <a:lnTo>
                      <a:pt x="963" y="226"/>
                    </a:lnTo>
                    <a:lnTo>
                      <a:pt x="944" y="215"/>
                    </a:lnTo>
                    <a:lnTo>
                      <a:pt x="928" y="200"/>
                    </a:lnTo>
                    <a:lnTo>
                      <a:pt x="928" y="200"/>
                    </a:lnTo>
                    <a:lnTo>
                      <a:pt x="913" y="188"/>
                    </a:lnTo>
                    <a:lnTo>
                      <a:pt x="913" y="188"/>
                    </a:lnTo>
                    <a:lnTo>
                      <a:pt x="892" y="170"/>
                    </a:lnTo>
                    <a:lnTo>
                      <a:pt x="872" y="154"/>
                    </a:lnTo>
                    <a:lnTo>
                      <a:pt x="851" y="140"/>
                    </a:lnTo>
                    <a:lnTo>
                      <a:pt x="828" y="125"/>
                    </a:lnTo>
                    <a:lnTo>
                      <a:pt x="828" y="125"/>
                    </a:lnTo>
                    <a:lnTo>
                      <a:pt x="808" y="116"/>
                    </a:lnTo>
                    <a:lnTo>
                      <a:pt x="787" y="104"/>
                    </a:lnTo>
                    <a:lnTo>
                      <a:pt x="787" y="104"/>
                    </a:lnTo>
                    <a:lnTo>
                      <a:pt x="772" y="100"/>
                    </a:lnTo>
                    <a:lnTo>
                      <a:pt x="760" y="96"/>
                    </a:lnTo>
                    <a:lnTo>
                      <a:pt x="760" y="96"/>
                    </a:lnTo>
                    <a:lnTo>
                      <a:pt x="720" y="87"/>
                    </a:lnTo>
                    <a:lnTo>
                      <a:pt x="720" y="87"/>
                    </a:lnTo>
                    <a:lnTo>
                      <a:pt x="709" y="85"/>
                    </a:lnTo>
                    <a:lnTo>
                      <a:pt x="709" y="85"/>
                    </a:lnTo>
                    <a:lnTo>
                      <a:pt x="697" y="82"/>
                    </a:lnTo>
                    <a:lnTo>
                      <a:pt x="697" y="82"/>
                    </a:lnTo>
                    <a:lnTo>
                      <a:pt x="677" y="79"/>
                    </a:lnTo>
                    <a:lnTo>
                      <a:pt x="657" y="79"/>
                    </a:lnTo>
                    <a:lnTo>
                      <a:pt x="657" y="79"/>
                    </a:lnTo>
                    <a:lnTo>
                      <a:pt x="638" y="79"/>
                    </a:lnTo>
                    <a:lnTo>
                      <a:pt x="617" y="80"/>
                    </a:lnTo>
                    <a:lnTo>
                      <a:pt x="617" y="80"/>
                    </a:lnTo>
                    <a:lnTo>
                      <a:pt x="569" y="88"/>
                    </a:lnTo>
                    <a:lnTo>
                      <a:pt x="569" y="88"/>
                    </a:lnTo>
                    <a:lnTo>
                      <a:pt x="539" y="96"/>
                    </a:lnTo>
                    <a:lnTo>
                      <a:pt x="539" y="96"/>
                    </a:lnTo>
                    <a:lnTo>
                      <a:pt x="517" y="103"/>
                    </a:lnTo>
                    <a:lnTo>
                      <a:pt x="496" y="111"/>
                    </a:lnTo>
                    <a:lnTo>
                      <a:pt x="496" y="111"/>
                    </a:lnTo>
                    <a:lnTo>
                      <a:pt x="466" y="125"/>
                    </a:lnTo>
                    <a:lnTo>
                      <a:pt x="437" y="141"/>
                    </a:lnTo>
                    <a:lnTo>
                      <a:pt x="437" y="141"/>
                    </a:lnTo>
                    <a:lnTo>
                      <a:pt x="419" y="152"/>
                    </a:lnTo>
                    <a:lnTo>
                      <a:pt x="402" y="165"/>
                    </a:lnTo>
                    <a:lnTo>
                      <a:pt x="386" y="178"/>
                    </a:lnTo>
                    <a:lnTo>
                      <a:pt x="370" y="192"/>
                    </a:lnTo>
                    <a:lnTo>
                      <a:pt x="370" y="192"/>
                    </a:lnTo>
                    <a:lnTo>
                      <a:pt x="347" y="213"/>
                    </a:lnTo>
                    <a:lnTo>
                      <a:pt x="322" y="234"/>
                    </a:lnTo>
                    <a:lnTo>
                      <a:pt x="322" y="234"/>
                    </a:lnTo>
                    <a:lnTo>
                      <a:pt x="301" y="252"/>
                    </a:lnTo>
                    <a:lnTo>
                      <a:pt x="301" y="252"/>
                    </a:lnTo>
                    <a:lnTo>
                      <a:pt x="291" y="258"/>
                    </a:lnTo>
                    <a:lnTo>
                      <a:pt x="280" y="264"/>
                    </a:lnTo>
                    <a:lnTo>
                      <a:pt x="269" y="269"/>
                    </a:lnTo>
                    <a:lnTo>
                      <a:pt x="256" y="274"/>
                    </a:lnTo>
                    <a:lnTo>
                      <a:pt x="256" y="274"/>
                    </a:lnTo>
                    <a:lnTo>
                      <a:pt x="237" y="279"/>
                    </a:lnTo>
                    <a:lnTo>
                      <a:pt x="218" y="284"/>
                    </a:lnTo>
                    <a:lnTo>
                      <a:pt x="218" y="284"/>
                    </a:lnTo>
                    <a:lnTo>
                      <a:pt x="210" y="285"/>
                    </a:lnTo>
                    <a:lnTo>
                      <a:pt x="200" y="285"/>
                    </a:lnTo>
                    <a:lnTo>
                      <a:pt x="200" y="285"/>
                    </a:lnTo>
                    <a:lnTo>
                      <a:pt x="176" y="285"/>
                    </a:lnTo>
                    <a:lnTo>
                      <a:pt x="176" y="285"/>
                    </a:lnTo>
                    <a:lnTo>
                      <a:pt x="176" y="287"/>
                    </a:lnTo>
                    <a:lnTo>
                      <a:pt x="176"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80" name="Freeform 8"/>
              <p:cNvSpPr>
                <a:spLocks/>
              </p:cNvSpPr>
              <p:nvPr/>
            </p:nvSpPr>
            <p:spPr bwMode="auto">
              <a:xfrm>
                <a:off x="6039300" y="2886202"/>
                <a:ext cx="321851" cy="89188"/>
              </a:xfrm>
              <a:custGeom>
                <a:avLst/>
                <a:gdLst>
                  <a:gd name="T0" fmla="*/ 315 w 996"/>
                  <a:gd name="T1" fmla="*/ 276 h 276"/>
                  <a:gd name="T2" fmla="*/ 281 w 996"/>
                  <a:gd name="T3" fmla="*/ 273 h 276"/>
                  <a:gd name="T4" fmla="*/ 275 w 996"/>
                  <a:gd name="T5" fmla="*/ 273 h 276"/>
                  <a:gd name="T6" fmla="*/ 200 w 996"/>
                  <a:gd name="T7" fmla="*/ 254 h 276"/>
                  <a:gd name="T8" fmla="*/ 158 w 996"/>
                  <a:gd name="T9" fmla="*/ 236 h 276"/>
                  <a:gd name="T10" fmla="*/ 118 w 996"/>
                  <a:gd name="T11" fmla="*/ 216 h 276"/>
                  <a:gd name="T12" fmla="*/ 82 w 996"/>
                  <a:gd name="T13" fmla="*/ 190 h 276"/>
                  <a:gd name="T14" fmla="*/ 22 w 996"/>
                  <a:gd name="T15" fmla="*/ 140 h 276"/>
                  <a:gd name="T16" fmla="*/ 5 w 996"/>
                  <a:gd name="T17" fmla="*/ 115 h 276"/>
                  <a:gd name="T18" fmla="*/ 0 w 996"/>
                  <a:gd name="T19" fmla="*/ 72 h 276"/>
                  <a:gd name="T20" fmla="*/ 3 w 996"/>
                  <a:gd name="T21" fmla="*/ 65 h 276"/>
                  <a:gd name="T22" fmla="*/ 10 w 996"/>
                  <a:gd name="T23" fmla="*/ 64 h 276"/>
                  <a:gd name="T24" fmla="*/ 43 w 996"/>
                  <a:gd name="T25" fmla="*/ 64 h 276"/>
                  <a:gd name="T26" fmla="*/ 61 w 996"/>
                  <a:gd name="T27" fmla="*/ 78 h 276"/>
                  <a:gd name="T28" fmla="*/ 82 w 996"/>
                  <a:gd name="T29" fmla="*/ 99 h 276"/>
                  <a:gd name="T30" fmla="*/ 142 w 996"/>
                  <a:gd name="T31" fmla="*/ 145 h 276"/>
                  <a:gd name="T32" fmla="*/ 192 w 996"/>
                  <a:gd name="T33" fmla="*/ 171 h 276"/>
                  <a:gd name="T34" fmla="*/ 243 w 996"/>
                  <a:gd name="T35" fmla="*/ 190 h 276"/>
                  <a:gd name="T36" fmla="*/ 291 w 996"/>
                  <a:gd name="T37" fmla="*/ 201 h 276"/>
                  <a:gd name="T38" fmla="*/ 331 w 996"/>
                  <a:gd name="T39" fmla="*/ 206 h 276"/>
                  <a:gd name="T40" fmla="*/ 360 w 996"/>
                  <a:gd name="T41" fmla="*/ 208 h 276"/>
                  <a:gd name="T42" fmla="*/ 389 w 996"/>
                  <a:gd name="T43" fmla="*/ 204 h 276"/>
                  <a:gd name="T44" fmla="*/ 432 w 996"/>
                  <a:gd name="T45" fmla="*/ 200 h 276"/>
                  <a:gd name="T46" fmla="*/ 462 w 996"/>
                  <a:gd name="T47" fmla="*/ 192 h 276"/>
                  <a:gd name="T48" fmla="*/ 504 w 996"/>
                  <a:gd name="T49" fmla="*/ 176 h 276"/>
                  <a:gd name="T50" fmla="*/ 553 w 996"/>
                  <a:gd name="T51" fmla="*/ 153 h 276"/>
                  <a:gd name="T52" fmla="*/ 611 w 996"/>
                  <a:gd name="T53" fmla="*/ 113 h 276"/>
                  <a:gd name="T54" fmla="*/ 657 w 996"/>
                  <a:gd name="T55" fmla="*/ 67 h 276"/>
                  <a:gd name="T56" fmla="*/ 694 w 996"/>
                  <a:gd name="T57" fmla="*/ 38 h 276"/>
                  <a:gd name="T58" fmla="*/ 735 w 996"/>
                  <a:gd name="T59" fmla="*/ 19 h 276"/>
                  <a:gd name="T60" fmla="*/ 788 w 996"/>
                  <a:gd name="T61" fmla="*/ 3 h 276"/>
                  <a:gd name="T62" fmla="*/ 822 w 996"/>
                  <a:gd name="T63" fmla="*/ 0 h 276"/>
                  <a:gd name="T64" fmla="*/ 860 w 996"/>
                  <a:gd name="T65" fmla="*/ 4 h 276"/>
                  <a:gd name="T66" fmla="*/ 876 w 996"/>
                  <a:gd name="T67" fmla="*/ 8 h 276"/>
                  <a:gd name="T68" fmla="*/ 927 w 996"/>
                  <a:gd name="T69" fmla="*/ 25 h 276"/>
                  <a:gd name="T70" fmla="*/ 961 w 996"/>
                  <a:gd name="T71" fmla="*/ 44 h 276"/>
                  <a:gd name="T72" fmla="*/ 990 w 996"/>
                  <a:gd name="T73" fmla="*/ 72 h 276"/>
                  <a:gd name="T74" fmla="*/ 994 w 996"/>
                  <a:gd name="T75" fmla="*/ 80 h 276"/>
                  <a:gd name="T76" fmla="*/ 996 w 996"/>
                  <a:gd name="T77" fmla="*/ 108 h 276"/>
                  <a:gd name="T78" fmla="*/ 994 w 996"/>
                  <a:gd name="T79" fmla="*/ 116 h 276"/>
                  <a:gd name="T80" fmla="*/ 986 w 996"/>
                  <a:gd name="T81" fmla="*/ 126 h 276"/>
                  <a:gd name="T82" fmla="*/ 966 w 996"/>
                  <a:gd name="T83" fmla="*/ 132 h 276"/>
                  <a:gd name="T84" fmla="*/ 948 w 996"/>
                  <a:gd name="T85" fmla="*/ 126 h 276"/>
                  <a:gd name="T86" fmla="*/ 915 w 996"/>
                  <a:gd name="T87" fmla="*/ 105 h 276"/>
                  <a:gd name="T88" fmla="*/ 891 w 996"/>
                  <a:gd name="T89" fmla="*/ 91 h 276"/>
                  <a:gd name="T90" fmla="*/ 847 w 996"/>
                  <a:gd name="T91" fmla="*/ 76 h 276"/>
                  <a:gd name="T92" fmla="*/ 815 w 996"/>
                  <a:gd name="T93" fmla="*/ 75 h 276"/>
                  <a:gd name="T94" fmla="*/ 777 w 996"/>
                  <a:gd name="T95" fmla="*/ 84 h 276"/>
                  <a:gd name="T96" fmla="*/ 748 w 996"/>
                  <a:gd name="T97" fmla="*/ 97 h 276"/>
                  <a:gd name="T98" fmla="*/ 721 w 996"/>
                  <a:gd name="T99" fmla="*/ 120 h 276"/>
                  <a:gd name="T100" fmla="*/ 678 w 996"/>
                  <a:gd name="T101" fmla="*/ 160 h 276"/>
                  <a:gd name="T102" fmla="*/ 619 w 996"/>
                  <a:gd name="T103" fmla="*/ 206 h 276"/>
                  <a:gd name="T104" fmla="*/ 572 w 996"/>
                  <a:gd name="T105" fmla="*/ 233 h 276"/>
                  <a:gd name="T106" fmla="*/ 520 w 996"/>
                  <a:gd name="T107" fmla="*/ 256 h 276"/>
                  <a:gd name="T108" fmla="*/ 481 w 996"/>
                  <a:gd name="T109" fmla="*/ 268 h 276"/>
                  <a:gd name="T110" fmla="*/ 432 w 996"/>
                  <a:gd name="T111" fmla="*/ 276 h 276"/>
                  <a:gd name="T112" fmla="*/ 393 w 996"/>
                  <a:gd name="T113" fmla="*/ 276 h 276"/>
                  <a:gd name="T114" fmla="*/ 365 w 996"/>
                  <a:gd name="T115"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6" h="276">
                    <a:moveTo>
                      <a:pt x="365" y="276"/>
                    </a:moveTo>
                    <a:lnTo>
                      <a:pt x="365" y="276"/>
                    </a:lnTo>
                    <a:lnTo>
                      <a:pt x="315" y="276"/>
                    </a:lnTo>
                    <a:lnTo>
                      <a:pt x="315" y="276"/>
                    </a:lnTo>
                    <a:lnTo>
                      <a:pt x="299" y="276"/>
                    </a:lnTo>
                    <a:lnTo>
                      <a:pt x="281" y="273"/>
                    </a:lnTo>
                    <a:lnTo>
                      <a:pt x="281" y="273"/>
                    </a:lnTo>
                    <a:lnTo>
                      <a:pt x="275" y="273"/>
                    </a:lnTo>
                    <a:lnTo>
                      <a:pt x="275" y="273"/>
                    </a:lnTo>
                    <a:lnTo>
                      <a:pt x="256" y="270"/>
                    </a:lnTo>
                    <a:lnTo>
                      <a:pt x="237" y="267"/>
                    </a:lnTo>
                    <a:lnTo>
                      <a:pt x="200" y="254"/>
                    </a:lnTo>
                    <a:lnTo>
                      <a:pt x="200" y="254"/>
                    </a:lnTo>
                    <a:lnTo>
                      <a:pt x="179" y="246"/>
                    </a:lnTo>
                    <a:lnTo>
                      <a:pt x="158" y="236"/>
                    </a:lnTo>
                    <a:lnTo>
                      <a:pt x="137" y="227"/>
                    </a:lnTo>
                    <a:lnTo>
                      <a:pt x="118" y="216"/>
                    </a:lnTo>
                    <a:lnTo>
                      <a:pt x="118" y="216"/>
                    </a:lnTo>
                    <a:lnTo>
                      <a:pt x="99" y="203"/>
                    </a:lnTo>
                    <a:lnTo>
                      <a:pt x="82" y="190"/>
                    </a:lnTo>
                    <a:lnTo>
                      <a:pt x="82" y="190"/>
                    </a:lnTo>
                    <a:lnTo>
                      <a:pt x="35" y="153"/>
                    </a:lnTo>
                    <a:lnTo>
                      <a:pt x="35" y="153"/>
                    </a:lnTo>
                    <a:lnTo>
                      <a:pt x="22" y="140"/>
                    </a:lnTo>
                    <a:lnTo>
                      <a:pt x="11" y="128"/>
                    </a:lnTo>
                    <a:lnTo>
                      <a:pt x="11" y="128"/>
                    </a:lnTo>
                    <a:lnTo>
                      <a:pt x="5" y="115"/>
                    </a:lnTo>
                    <a:lnTo>
                      <a:pt x="0" y="100"/>
                    </a:lnTo>
                    <a:lnTo>
                      <a:pt x="0" y="86"/>
                    </a:lnTo>
                    <a:lnTo>
                      <a:pt x="0" y="72"/>
                    </a:lnTo>
                    <a:lnTo>
                      <a:pt x="0" y="72"/>
                    </a:lnTo>
                    <a:lnTo>
                      <a:pt x="2" y="68"/>
                    </a:lnTo>
                    <a:lnTo>
                      <a:pt x="3" y="65"/>
                    </a:lnTo>
                    <a:lnTo>
                      <a:pt x="6" y="64"/>
                    </a:lnTo>
                    <a:lnTo>
                      <a:pt x="10" y="64"/>
                    </a:lnTo>
                    <a:lnTo>
                      <a:pt x="10" y="64"/>
                    </a:lnTo>
                    <a:lnTo>
                      <a:pt x="26" y="62"/>
                    </a:lnTo>
                    <a:lnTo>
                      <a:pt x="43" y="64"/>
                    </a:lnTo>
                    <a:lnTo>
                      <a:pt x="43" y="64"/>
                    </a:lnTo>
                    <a:lnTo>
                      <a:pt x="50" y="67"/>
                    </a:lnTo>
                    <a:lnTo>
                      <a:pt x="50" y="67"/>
                    </a:lnTo>
                    <a:lnTo>
                      <a:pt x="61" y="78"/>
                    </a:lnTo>
                    <a:lnTo>
                      <a:pt x="61" y="78"/>
                    </a:lnTo>
                    <a:lnTo>
                      <a:pt x="82" y="99"/>
                    </a:lnTo>
                    <a:lnTo>
                      <a:pt x="82" y="99"/>
                    </a:lnTo>
                    <a:lnTo>
                      <a:pt x="101" y="115"/>
                    </a:lnTo>
                    <a:lnTo>
                      <a:pt x="122" y="131"/>
                    </a:lnTo>
                    <a:lnTo>
                      <a:pt x="142" y="145"/>
                    </a:lnTo>
                    <a:lnTo>
                      <a:pt x="165" y="158"/>
                    </a:lnTo>
                    <a:lnTo>
                      <a:pt x="165" y="158"/>
                    </a:lnTo>
                    <a:lnTo>
                      <a:pt x="192" y="171"/>
                    </a:lnTo>
                    <a:lnTo>
                      <a:pt x="219" y="182"/>
                    </a:lnTo>
                    <a:lnTo>
                      <a:pt x="219" y="182"/>
                    </a:lnTo>
                    <a:lnTo>
                      <a:pt x="243" y="190"/>
                    </a:lnTo>
                    <a:lnTo>
                      <a:pt x="269" y="196"/>
                    </a:lnTo>
                    <a:lnTo>
                      <a:pt x="269" y="196"/>
                    </a:lnTo>
                    <a:lnTo>
                      <a:pt x="291" y="201"/>
                    </a:lnTo>
                    <a:lnTo>
                      <a:pt x="312" y="203"/>
                    </a:lnTo>
                    <a:lnTo>
                      <a:pt x="312" y="203"/>
                    </a:lnTo>
                    <a:lnTo>
                      <a:pt x="331" y="206"/>
                    </a:lnTo>
                    <a:lnTo>
                      <a:pt x="331" y="206"/>
                    </a:lnTo>
                    <a:lnTo>
                      <a:pt x="345" y="208"/>
                    </a:lnTo>
                    <a:lnTo>
                      <a:pt x="360" y="208"/>
                    </a:lnTo>
                    <a:lnTo>
                      <a:pt x="374" y="206"/>
                    </a:lnTo>
                    <a:lnTo>
                      <a:pt x="389" y="204"/>
                    </a:lnTo>
                    <a:lnTo>
                      <a:pt x="389" y="204"/>
                    </a:lnTo>
                    <a:lnTo>
                      <a:pt x="414" y="201"/>
                    </a:lnTo>
                    <a:lnTo>
                      <a:pt x="414" y="201"/>
                    </a:lnTo>
                    <a:lnTo>
                      <a:pt x="432" y="200"/>
                    </a:lnTo>
                    <a:lnTo>
                      <a:pt x="432" y="200"/>
                    </a:lnTo>
                    <a:lnTo>
                      <a:pt x="462" y="192"/>
                    </a:lnTo>
                    <a:lnTo>
                      <a:pt x="462" y="192"/>
                    </a:lnTo>
                    <a:lnTo>
                      <a:pt x="483" y="184"/>
                    </a:lnTo>
                    <a:lnTo>
                      <a:pt x="504" y="176"/>
                    </a:lnTo>
                    <a:lnTo>
                      <a:pt x="504" y="176"/>
                    </a:lnTo>
                    <a:lnTo>
                      <a:pt x="529" y="166"/>
                    </a:lnTo>
                    <a:lnTo>
                      <a:pt x="553" y="153"/>
                    </a:lnTo>
                    <a:lnTo>
                      <a:pt x="553" y="153"/>
                    </a:lnTo>
                    <a:lnTo>
                      <a:pt x="574" y="142"/>
                    </a:lnTo>
                    <a:lnTo>
                      <a:pt x="593" y="128"/>
                    </a:lnTo>
                    <a:lnTo>
                      <a:pt x="611" y="113"/>
                    </a:lnTo>
                    <a:lnTo>
                      <a:pt x="628" y="97"/>
                    </a:lnTo>
                    <a:lnTo>
                      <a:pt x="628" y="97"/>
                    </a:lnTo>
                    <a:lnTo>
                      <a:pt x="657" y="67"/>
                    </a:lnTo>
                    <a:lnTo>
                      <a:pt x="657" y="67"/>
                    </a:lnTo>
                    <a:lnTo>
                      <a:pt x="675" y="52"/>
                    </a:lnTo>
                    <a:lnTo>
                      <a:pt x="694" y="38"/>
                    </a:lnTo>
                    <a:lnTo>
                      <a:pt x="715" y="27"/>
                    </a:lnTo>
                    <a:lnTo>
                      <a:pt x="735" y="19"/>
                    </a:lnTo>
                    <a:lnTo>
                      <a:pt x="735" y="19"/>
                    </a:lnTo>
                    <a:lnTo>
                      <a:pt x="761" y="9"/>
                    </a:lnTo>
                    <a:lnTo>
                      <a:pt x="788" y="3"/>
                    </a:lnTo>
                    <a:lnTo>
                      <a:pt x="788" y="3"/>
                    </a:lnTo>
                    <a:lnTo>
                      <a:pt x="801" y="1"/>
                    </a:lnTo>
                    <a:lnTo>
                      <a:pt x="801" y="1"/>
                    </a:lnTo>
                    <a:lnTo>
                      <a:pt x="822" y="0"/>
                    </a:lnTo>
                    <a:lnTo>
                      <a:pt x="844" y="1"/>
                    </a:lnTo>
                    <a:lnTo>
                      <a:pt x="844" y="1"/>
                    </a:lnTo>
                    <a:lnTo>
                      <a:pt x="860" y="4"/>
                    </a:lnTo>
                    <a:lnTo>
                      <a:pt x="860" y="4"/>
                    </a:lnTo>
                    <a:lnTo>
                      <a:pt x="876" y="8"/>
                    </a:lnTo>
                    <a:lnTo>
                      <a:pt x="876" y="8"/>
                    </a:lnTo>
                    <a:lnTo>
                      <a:pt x="902" y="16"/>
                    </a:lnTo>
                    <a:lnTo>
                      <a:pt x="902" y="16"/>
                    </a:lnTo>
                    <a:lnTo>
                      <a:pt x="927" y="25"/>
                    </a:lnTo>
                    <a:lnTo>
                      <a:pt x="950" y="38"/>
                    </a:lnTo>
                    <a:lnTo>
                      <a:pt x="950" y="38"/>
                    </a:lnTo>
                    <a:lnTo>
                      <a:pt x="961" y="44"/>
                    </a:lnTo>
                    <a:lnTo>
                      <a:pt x="970" y="52"/>
                    </a:lnTo>
                    <a:lnTo>
                      <a:pt x="990" y="72"/>
                    </a:lnTo>
                    <a:lnTo>
                      <a:pt x="990" y="72"/>
                    </a:lnTo>
                    <a:lnTo>
                      <a:pt x="993" y="75"/>
                    </a:lnTo>
                    <a:lnTo>
                      <a:pt x="994" y="80"/>
                    </a:lnTo>
                    <a:lnTo>
                      <a:pt x="994" y="80"/>
                    </a:lnTo>
                    <a:lnTo>
                      <a:pt x="996" y="94"/>
                    </a:lnTo>
                    <a:lnTo>
                      <a:pt x="996" y="100"/>
                    </a:lnTo>
                    <a:lnTo>
                      <a:pt x="996" y="108"/>
                    </a:lnTo>
                    <a:lnTo>
                      <a:pt x="996" y="108"/>
                    </a:lnTo>
                    <a:lnTo>
                      <a:pt x="994" y="116"/>
                    </a:lnTo>
                    <a:lnTo>
                      <a:pt x="994" y="116"/>
                    </a:lnTo>
                    <a:lnTo>
                      <a:pt x="991" y="123"/>
                    </a:lnTo>
                    <a:lnTo>
                      <a:pt x="986" y="126"/>
                    </a:lnTo>
                    <a:lnTo>
                      <a:pt x="986" y="126"/>
                    </a:lnTo>
                    <a:lnTo>
                      <a:pt x="980" y="131"/>
                    </a:lnTo>
                    <a:lnTo>
                      <a:pt x="974" y="132"/>
                    </a:lnTo>
                    <a:lnTo>
                      <a:pt x="966" y="132"/>
                    </a:lnTo>
                    <a:lnTo>
                      <a:pt x="958" y="131"/>
                    </a:lnTo>
                    <a:lnTo>
                      <a:pt x="958" y="131"/>
                    </a:lnTo>
                    <a:lnTo>
                      <a:pt x="948" y="126"/>
                    </a:lnTo>
                    <a:lnTo>
                      <a:pt x="937" y="121"/>
                    </a:lnTo>
                    <a:lnTo>
                      <a:pt x="937" y="121"/>
                    </a:lnTo>
                    <a:lnTo>
                      <a:pt x="915" y="105"/>
                    </a:lnTo>
                    <a:lnTo>
                      <a:pt x="915" y="105"/>
                    </a:lnTo>
                    <a:lnTo>
                      <a:pt x="903" y="97"/>
                    </a:lnTo>
                    <a:lnTo>
                      <a:pt x="891" y="91"/>
                    </a:lnTo>
                    <a:lnTo>
                      <a:pt x="865" y="81"/>
                    </a:lnTo>
                    <a:lnTo>
                      <a:pt x="865" y="81"/>
                    </a:lnTo>
                    <a:lnTo>
                      <a:pt x="847" y="76"/>
                    </a:lnTo>
                    <a:lnTo>
                      <a:pt x="828" y="75"/>
                    </a:lnTo>
                    <a:lnTo>
                      <a:pt x="828" y="75"/>
                    </a:lnTo>
                    <a:lnTo>
                      <a:pt x="815" y="75"/>
                    </a:lnTo>
                    <a:lnTo>
                      <a:pt x="801" y="78"/>
                    </a:lnTo>
                    <a:lnTo>
                      <a:pt x="801" y="78"/>
                    </a:lnTo>
                    <a:lnTo>
                      <a:pt x="777" y="84"/>
                    </a:lnTo>
                    <a:lnTo>
                      <a:pt x="755" y="94"/>
                    </a:lnTo>
                    <a:lnTo>
                      <a:pt x="755" y="94"/>
                    </a:lnTo>
                    <a:lnTo>
                      <a:pt x="748" y="97"/>
                    </a:lnTo>
                    <a:lnTo>
                      <a:pt x="742" y="100"/>
                    </a:lnTo>
                    <a:lnTo>
                      <a:pt x="742" y="100"/>
                    </a:lnTo>
                    <a:lnTo>
                      <a:pt x="721" y="120"/>
                    </a:lnTo>
                    <a:lnTo>
                      <a:pt x="721" y="120"/>
                    </a:lnTo>
                    <a:lnTo>
                      <a:pt x="699" y="140"/>
                    </a:lnTo>
                    <a:lnTo>
                      <a:pt x="678" y="160"/>
                    </a:lnTo>
                    <a:lnTo>
                      <a:pt x="633" y="196"/>
                    </a:lnTo>
                    <a:lnTo>
                      <a:pt x="633" y="196"/>
                    </a:lnTo>
                    <a:lnTo>
                      <a:pt x="619" y="206"/>
                    </a:lnTo>
                    <a:lnTo>
                      <a:pt x="603" y="216"/>
                    </a:lnTo>
                    <a:lnTo>
                      <a:pt x="588" y="225"/>
                    </a:lnTo>
                    <a:lnTo>
                      <a:pt x="572" y="233"/>
                    </a:lnTo>
                    <a:lnTo>
                      <a:pt x="572" y="233"/>
                    </a:lnTo>
                    <a:lnTo>
                      <a:pt x="545" y="244"/>
                    </a:lnTo>
                    <a:lnTo>
                      <a:pt x="520" y="256"/>
                    </a:lnTo>
                    <a:lnTo>
                      <a:pt x="520" y="256"/>
                    </a:lnTo>
                    <a:lnTo>
                      <a:pt x="494" y="265"/>
                    </a:lnTo>
                    <a:lnTo>
                      <a:pt x="481" y="268"/>
                    </a:lnTo>
                    <a:lnTo>
                      <a:pt x="468" y="272"/>
                    </a:lnTo>
                    <a:lnTo>
                      <a:pt x="468" y="272"/>
                    </a:lnTo>
                    <a:lnTo>
                      <a:pt x="432" y="276"/>
                    </a:lnTo>
                    <a:lnTo>
                      <a:pt x="412" y="276"/>
                    </a:lnTo>
                    <a:lnTo>
                      <a:pt x="393" y="276"/>
                    </a:lnTo>
                    <a:lnTo>
                      <a:pt x="393" y="276"/>
                    </a:lnTo>
                    <a:lnTo>
                      <a:pt x="365" y="276"/>
                    </a:lnTo>
                    <a:lnTo>
                      <a:pt x="365" y="276"/>
                    </a:lnTo>
                    <a:lnTo>
                      <a:pt x="365" y="276"/>
                    </a:lnTo>
                    <a:lnTo>
                      <a:pt x="365"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Segoe UI"/>
                  <a:ea typeface="+mn-ea"/>
                  <a:cs typeface="+mn-cs"/>
                </a:endParaRPr>
              </a:p>
            </p:txBody>
          </p:sp>
        </p:grpSp>
      </p:grpSp>
      <p:grpSp>
        <p:nvGrpSpPr>
          <p:cNvPr id="44" name="Group 43"/>
          <p:cNvGrpSpPr/>
          <p:nvPr/>
        </p:nvGrpSpPr>
        <p:grpSpPr>
          <a:xfrm>
            <a:off x="1528267" y="1098225"/>
            <a:ext cx="851197" cy="671998"/>
            <a:chOff x="9372473" y="2158681"/>
            <a:chExt cx="851438" cy="672188"/>
          </a:xfrm>
        </p:grpSpPr>
        <p:sp>
          <p:nvSpPr>
            <p:cNvPr id="153" name="Rectangle 152"/>
            <p:cNvSpPr/>
            <p:nvPr/>
          </p:nvSpPr>
          <p:spPr bwMode="auto">
            <a:xfrm>
              <a:off x="9372473" y="2158681"/>
              <a:ext cx="851438" cy="672188"/>
            </a:xfrm>
            <a:prstGeom prst="rect">
              <a:avLst/>
            </a:prstGeom>
            <a:solidFill>
              <a:srgbClr val="00126B"/>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Data Factory</a:t>
              </a:r>
            </a:p>
          </p:txBody>
        </p:sp>
        <p:sp>
          <p:nvSpPr>
            <p:cNvPr id="91" name="Freeform 90"/>
            <p:cNvSpPr>
              <a:spLocks noEditPoints="1"/>
            </p:cNvSpPr>
            <p:nvPr/>
          </p:nvSpPr>
          <p:spPr bwMode="black">
            <a:xfrm>
              <a:off x="9619006" y="2243062"/>
              <a:ext cx="358372" cy="358786"/>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chemeClr val="bg1"/>
            </a:solidFill>
            <a:ln>
              <a:noFill/>
            </a:ln>
            <a:extLst/>
          </p:spPr>
          <p:txBody>
            <a:bodyPr vert="horz" wrap="square" lIns="80650" tIns="40324" rIns="80650" bIns="40324"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89617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89" name="Group 88"/>
          <p:cNvGrpSpPr/>
          <p:nvPr/>
        </p:nvGrpSpPr>
        <p:grpSpPr>
          <a:xfrm>
            <a:off x="2448020" y="1835504"/>
            <a:ext cx="851197" cy="671998"/>
            <a:chOff x="2446983" y="2697399"/>
            <a:chExt cx="851438" cy="672188"/>
          </a:xfrm>
        </p:grpSpPr>
        <p:sp>
          <p:nvSpPr>
            <p:cNvPr id="152" name="Rectangle 151"/>
            <p:cNvSpPr/>
            <p:nvPr/>
          </p:nvSpPr>
          <p:spPr bwMode="auto">
            <a:xfrm>
              <a:off x="2446983" y="2697399"/>
              <a:ext cx="851438" cy="672188"/>
            </a:xfrm>
            <a:prstGeom prst="rect">
              <a:avLst/>
            </a:prstGeom>
            <a:solidFill>
              <a:srgbClr val="00126B"/>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Event Hubs</a:t>
              </a:r>
            </a:p>
          </p:txBody>
        </p:sp>
        <p:sp>
          <p:nvSpPr>
            <p:cNvPr id="315" name="Freeform 73"/>
            <p:cNvSpPr>
              <a:spLocks noChangeAspect="1" noEditPoints="1"/>
            </p:cNvSpPr>
            <p:nvPr/>
          </p:nvSpPr>
          <p:spPr bwMode="black">
            <a:xfrm>
              <a:off x="2607098" y="2715114"/>
              <a:ext cx="502920" cy="485502"/>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70" name="Group 69"/>
          <p:cNvGrpSpPr/>
          <p:nvPr/>
        </p:nvGrpSpPr>
        <p:grpSpPr>
          <a:xfrm>
            <a:off x="8889661" y="4792871"/>
            <a:ext cx="851197" cy="671998"/>
            <a:chOff x="-33579" y="6214083"/>
            <a:chExt cx="851438" cy="672188"/>
          </a:xfrm>
        </p:grpSpPr>
        <p:sp>
          <p:nvSpPr>
            <p:cNvPr id="84" name="Rectangle 83"/>
            <p:cNvSpPr/>
            <p:nvPr/>
          </p:nvSpPr>
          <p:spPr bwMode="auto">
            <a:xfrm>
              <a:off x="-33579" y="6214083"/>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784" b="1" i="0" u="none" strike="noStrike" kern="1200" cap="none" spc="0" normalizeH="0" baseline="0" noProof="0" dirty="0">
                  <a:ln>
                    <a:noFill/>
                  </a:ln>
                  <a:solidFill>
                    <a:srgbClr val="FFFFFF"/>
                  </a:solidFill>
                  <a:effectLst/>
                  <a:uLnTx/>
                  <a:uFillTx/>
                  <a:latin typeface="Segoe UI"/>
                  <a:ea typeface="+mn-ea"/>
                  <a:cs typeface="+mn-cs"/>
                </a:rPr>
                <a:t>CDN</a:t>
              </a:r>
            </a:p>
          </p:txBody>
        </p:sp>
        <p:sp>
          <p:nvSpPr>
            <p:cNvPr id="90" name="Freeform 89"/>
            <p:cNvSpPr/>
            <p:nvPr/>
          </p:nvSpPr>
          <p:spPr bwMode="auto">
            <a:xfrm>
              <a:off x="151531" y="6314182"/>
              <a:ext cx="481219" cy="337607"/>
            </a:xfrm>
            <a:custGeom>
              <a:avLst/>
              <a:gdLst/>
              <a:ahLst/>
              <a:cxnLst/>
              <a:rect l="l" t="t" r="r" b="b"/>
              <a:pathLst>
                <a:path w="1009669" h="708348">
                  <a:moveTo>
                    <a:pt x="603501" y="50150"/>
                  </a:moveTo>
                  <a:cubicBezTo>
                    <a:pt x="542180" y="62066"/>
                    <a:pt x="478445" y="107364"/>
                    <a:pt x="423184" y="199570"/>
                  </a:cubicBezTo>
                  <a:cubicBezTo>
                    <a:pt x="272212" y="83061"/>
                    <a:pt x="152459" y="206121"/>
                    <a:pt x="161943" y="302069"/>
                  </a:cubicBezTo>
                  <a:cubicBezTo>
                    <a:pt x="26288" y="375528"/>
                    <a:pt x="-48026" y="601915"/>
                    <a:pt x="246332" y="675024"/>
                  </a:cubicBezTo>
                  <a:cubicBezTo>
                    <a:pt x="328364" y="681654"/>
                    <a:pt x="702463" y="671711"/>
                    <a:pt x="811175" y="671084"/>
                  </a:cubicBezTo>
                  <a:cubicBezTo>
                    <a:pt x="1117486" y="580742"/>
                    <a:pt x="907007" y="327973"/>
                    <a:pt x="825793" y="314144"/>
                  </a:cubicBezTo>
                  <a:cubicBezTo>
                    <a:pt x="880245" y="220504"/>
                    <a:pt x="816740" y="98944"/>
                    <a:pt x="715155" y="59282"/>
                  </a:cubicBezTo>
                  <a:lnTo>
                    <a:pt x="734188" y="76200"/>
                  </a:lnTo>
                  <a:lnTo>
                    <a:pt x="562738" y="209550"/>
                  </a:lnTo>
                  <a:lnTo>
                    <a:pt x="800863" y="247650"/>
                  </a:lnTo>
                  <a:lnTo>
                    <a:pt x="438913" y="523875"/>
                  </a:lnTo>
                  <a:lnTo>
                    <a:pt x="591313" y="304800"/>
                  </a:lnTo>
                  <a:lnTo>
                    <a:pt x="400813" y="276225"/>
                  </a:lnTo>
                  <a:close/>
                  <a:moveTo>
                    <a:pt x="648463" y="0"/>
                  </a:moveTo>
                  <a:lnTo>
                    <a:pt x="656810" y="7419"/>
                  </a:lnTo>
                  <a:cubicBezTo>
                    <a:pt x="809413" y="16248"/>
                    <a:pt x="925532" y="208708"/>
                    <a:pt x="861868" y="304362"/>
                  </a:cubicBezTo>
                  <a:cubicBezTo>
                    <a:pt x="958394" y="320798"/>
                    <a:pt x="1143974" y="563623"/>
                    <a:pt x="853221" y="702416"/>
                  </a:cubicBezTo>
                  <a:cubicBezTo>
                    <a:pt x="724013" y="703162"/>
                    <a:pt x="289857" y="713233"/>
                    <a:pt x="192359" y="705353"/>
                  </a:cubicBezTo>
                  <a:cubicBezTo>
                    <a:pt x="-155750" y="576570"/>
                    <a:pt x="61739" y="286556"/>
                    <a:pt x="128715" y="286519"/>
                  </a:cubicBezTo>
                  <a:cubicBezTo>
                    <a:pt x="117442" y="172482"/>
                    <a:pt x="278973" y="34948"/>
                    <a:pt x="416517" y="164695"/>
                  </a:cubicBezTo>
                  <a:cubicBezTo>
                    <a:pt x="488301" y="49825"/>
                    <a:pt x="568070" y="6328"/>
                    <a:pt x="640898" y="5208"/>
                  </a:cubicBezTo>
                  <a:lnTo>
                    <a:pt x="643473" y="556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9" tIns="143359" rIns="179199" bIns="143359" numCol="1" spcCol="0" rtlCol="0" fromWordArt="0" anchor="t" anchorCtr="0" forceAA="0" compatLnSpc="1">
              <a:prstTxWarp prst="textNoShape">
                <a:avLst/>
              </a:prstTxWarp>
              <a:noAutofit/>
            </a:bodyPr>
            <a:lstStyle/>
            <a:p>
              <a:pPr marL="0" marR="0" lvl="0" indent="0" algn="ctr" defTabSz="913610"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7" name="Group 96"/>
          <p:cNvGrpSpPr/>
          <p:nvPr/>
        </p:nvGrpSpPr>
        <p:grpSpPr>
          <a:xfrm>
            <a:off x="7969730" y="4792871"/>
            <a:ext cx="851197" cy="671998"/>
            <a:chOff x="7970259" y="5655605"/>
            <a:chExt cx="851438" cy="672188"/>
          </a:xfrm>
        </p:grpSpPr>
        <p:sp>
          <p:nvSpPr>
            <p:cNvPr id="314" name="Rectangle 313"/>
            <p:cNvSpPr/>
            <p:nvPr/>
          </p:nvSpPr>
          <p:spPr bwMode="auto">
            <a:xfrm>
              <a:off x="7970259"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Streaming</a:t>
              </a:r>
            </a:p>
          </p:txBody>
        </p:sp>
        <p:sp>
          <p:nvSpPr>
            <p:cNvPr id="320" name="Freeform 81"/>
            <p:cNvSpPr>
              <a:spLocks noChangeAspect="1" noEditPoints="1"/>
            </p:cNvSpPr>
            <p:nvPr/>
          </p:nvSpPr>
          <p:spPr bwMode="black">
            <a:xfrm>
              <a:off x="8121658" y="5758405"/>
              <a:ext cx="548640" cy="334906"/>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09" name="Group 108"/>
          <p:cNvGrpSpPr/>
          <p:nvPr/>
        </p:nvGrpSpPr>
        <p:grpSpPr>
          <a:xfrm>
            <a:off x="7049796" y="4792871"/>
            <a:ext cx="851197" cy="671998"/>
            <a:chOff x="7050065" y="5655605"/>
            <a:chExt cx="851438" cy="672188"/>
          </a:xfrm>
        </p:grpSpPr>
        <p:sp>
          <p:nvSpPr>
            <p:cNvPr id="313" name="Rectangle 312"/>
            <p:cNvSpPr/>
            <p:nvPr/>
          </p:nvSpPr>
          <p:spPr bwMode="auto">
            <a:xfrm>
              <a:off x="7050065"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Player</a:t>
              </a:r>
            </a:p>
          </p:txBody>
        </p:sp>
        <p:pic>
          <p:nvPicPr>
            <p:cNvPr id="328" name="Picture 40" descr="C:\Users\sakuu\Documents\Ballmer WPC\PNGS\T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7231637" y="5685268"/>
              <a:ext cx="488293" cy="469639"/>
            </a:xfrm>
            <a:prstGeom prst="rect">
              <a:avLst/>
            </a:prstGeom>
            <a:noFill/>
            <a:extLst>
              <a:ext uri="{909E8E84-426E-40DD-AFC4-6F175D3DCCD1}">
                <a14:hiddenFill xmlns:a14="http://schemas.microsoft.com/office/drawing/2010/main">
                  <a:solidFill>
                    <a:srgbClr val="FFFFFF"/>
                  </a:solidFill>
                </a14:hiddenFill>
              </a:ext>
            </a:extLst>
          </p:spPr>
        </p:pic>
        <p:sp>
          <p:nvSpPr>
            <p:cNvPr id="329" name="Freeform 101"/>
            <p:cNvSpPr>
              <a:spLocks noChangeAspect="1"/>
            </p:cNvSpPr>
            <p:nvPr/>
          </p:nvSpPr>
          <p:spPr bwMode="black">
            <a:xfrm flipH="1">
              <a:off x="7407203" y="5881525"/>
              <a:ext cx="137160" cy="205737"/>
            </a:xfrm>
            <a:custGeom>
              <a:avLst/>
              <a:gdLst>
                <a:gd name="T0" fmla="*/ 0 w 66"/>
                <a:gd name="T1" fmla="*/ 49 h 99"/>
                <a:gd name="T2" fmla="*/ 66 w 66"/>
                <a:gd name="T3" fmla="*/ 0 h 99"/>
                <a:gd name="T4" fmla="*/ 66 w 66"/>
                <a:gd name="T5" fmla="*/ 99 h 99"/>
                <a:gd name="T6" fmla="*/ 0 w 66"/>
                <a:gd name="T7" fmla="*/ 49 h 99"/>
              </a:gdLst>
              <a:ahLst/>
              <a:cxnLst>
                <a:cxn ang="0">
                  <a:pos x="T0" y="T1"/>
                </a:cxn>
                <a:cxn ang="0">
                  <a:pos x="T2" y="T3"/>
                </a:cxn>
                <a:cxn ang="0">
                  <a:pos x="T4" y="T5"/>
                </a:cxn>
                <a:cxn ang="0">
                  <a:pos x="T6" y="T7"/>
                </a:cxn>
              </a:cxnLst>
              <a:rect l="0" t="0" r="r" b="b"/>
              <a:pathLst>
                <a:path w="66" h="99">
                  <a:moveTo>
                    <a:pt x="0" y="49"/>
                  </a:moveTo>
                  <a:lnTo>
                    <a:pt x="66" y="0"/>
                  </a:lnTo>
                  <a:lnTo>
                    <a:pt x="66" y="99"/>
                  </a:lnTo>
                  <a:lnTo>
                    <a:pt x="0" y="49"/>
                  </a:lnTo>
                  <a:close/>
                </a:path>
              </a:pathLst>
            </a:custGeom>
            <a:solidFill>
              <a:schemeClr val="bg1"/>
            </a:solidFill>
            <a:ln>
              <a:noFill/>
            </a:ln>
            <a:extLst/>
          </p:spPr>
          <p:txBody>
            <a:bodyPr vert="horz" wrap="square" lIns="91418" tIns="45708" rIns="91418" bIns="457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08" name="Group 107"/>
          <p:cNvGrpSpPr/>
          <p:nvPr/>
        </p:nvGrpSpPr>
        <p:grpSpPr>
          <a:xfrm>
            <a:off x="6130721" y="4792871"/>
            <a:ext cx="851197" cy="671998"/>
            <a:chOff x="6130729" y="5655605"/>
            <a:chExt cx="851438" cy="672188"/>
          </a:xfrm>
        </p:grpSpPr>
        <p:sp>
          <p:nvSpPr>
            <p:cNvPr id="312" name="Rectangle 311"/>
            <p:cNvSpPr/>
            <p:nvPr/>
          </p:nvSpPr>
          <p:spPr bwMode="auto">
            <a:xfrm>
              <a:off x="6130729"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Protection</a:t>
              </a:r>
            </a:p>
          </p:txBody>
        </p:sp>
        <p:pic>
          <p:nvPicPr>
            <p:cNvPr id="330" name="Picture 40" descr="C:\Users\sakuu\Documents\Ballmer WPC\PNGS\T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6315910" y="5685268"/>
              <a:ext cx="488293" cy="469639"/>
            </a:xfrm>
            <a:prstGeom prst="rect">
              <a:avLst/>
            </a:prstGeom>
            <a:noFill/>
            <a:extLst>
              <a:ext uri="{909E8E84-426E-40DD-AFC4-6F175D3DCCD1}">
                <a14:hiddenFill xmlns:a14="http://schemas.microsoft.com/office/drawing/2010/main">
                  <a:solidFill>
                    <a:srgbClr val="FFFFFF"/>
                  </a:solidFill>
                </a14:hiddenFill>
              </a:ext>
            </a:extLst>
          </p:spPr>
        </p:pic>
        <p:sp>
          <p:nvSpPr>
            <p:cNvPr id="331" name="Freeform 92"/>
            <p:cNvSpPr>
              <a:spLocks noChangeAspect="1" noEditPoints="1"/>
            </p:cNvSpPr>
            <p:nvPr/>
          </p:nvSpPr>
          <p:spPr bwMode="black">
            <a:xfrm>
              <a:off x="6487868" y="5875339"/>
              <a:ext cx="137160" cy="186880"/>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bg1"/>
            </a:solidFill>
            <a:ln>
              <a:noFill/>
            </a:ln>
            <a:extLst/>
          </p:spPr>
          <p:txBody>
            <a:bodyPr vert="horz" wrap="square" lIns="91418" tIns="45708" rIns="91418" bIns="457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07" name="Group 106"/>
          <p:cNvGrpSpPr/>
          <p:nvPr/>
        </p:nvGrpSpPr>
        <p:grpSpPr>
          <a:xfrm>
            <a:off x="5208858" y="4792871"/>
            <a:ext cx="851197" cy="671998"/>
            <a:chOff x="5208605" y="5655605"/>
            <a:chExt cx="851438" cy="672188"/>
          </a:xfrm>
        </p:grpSpPr>
        <p:sp>
          <p:nvSpPr>
            <p:cNvPr id="311" name="Rectangle 310"/>
            <p:cNvSpPr/>
            <p:nvPr/>
          </p:nvSpPr>
          <p:spPr bwMode="auto">
            <a:xfrm>
              <a:off x="5208605"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Encoding</a:t>
              </a:r>
            </a:p>
          </p:txBody>
        </p:sp>
        <p:pic>
          <p:nvPicPr>
            <p:cNvPr id="332" name="Picture 40" descr="C:\Users\sakuu\Documents\Ballmer WPC\PNGS\T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5390176" y="5685268"/>
              <a:ext cx="488293" cy="469639"/>
            </a:xfrm>
            <a:prstGeom prst="rect">
              <a:avLst/>
            </a:prstGeom>
            <a:noFill/>
            <a:extLst>
              <a:ext uri="{909E8E84-426E-40DD-AFC4-6F175D3DCCD1}">
                <a14:hiddenFill xmlns:a14="http://schemas.microsoft.com/office/drawing/2010/main">
                  <a:solidFill>
                    <a:srgbClr val="FFFFFF"/>
                  </a:solidFill>
                </a14:hiddenFill>
              </a:ext>
            </a:extLst>
          </p:spPr>
        </p:pic>
        <p:sp>
          <p:nvSpPr>
            <p:cNvPr id="333" name="Freeform 9"/>
            <p:cNvSpPr>
              <a:spLocks noChangeAspect="1" noEditPoints="1"/>
            </p:cNvSpPr>
            <p:nvPr/>
          </p:nvSpPr>
          <p:spPr bwMode="black">
            <a:xfrm>
              <a:off x="5497162" y="5857565"/>
              <a:ext cx="274320" cy="22242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bg1"/>
            </a:solidFill>
            <a:ln>
              <a:noFill/>
            </a:ln>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10" name="Group 109"/>
          <p:cNvGrpSpPr/>
          <p:nvPr/>
        </p:nvGrpSpPr>
        <p:grpSpPr>
          <a:xfrm>
            <a:off x="4288710" y="4792871"/>
            <a:ext cx="851197" cy="671998"/>
            <a:chOff x="4288196" y="5655605"/>
            <a:chExt cx="851438" cy="672188"/>
          </a:xfrm>
        </p:grpSpPr>
        <p:sp>
          <p:nvSpPr>
            <p:cNvPr id="310" name="Rectangle 309"/>
            <p:cNvSpPr/>
            <p:nvPr/>
          </p:nvSpPr>
          <p:spPr bwMode="auto">
            <a:xfrm>
              <a:off x="4288196"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Intelligence</a:t>
              </a:r>
            </a:p>
          </p:txBody>
        </p:sp>
        <p:pic>
          <p:nvPicPr>
            <p:cNvPr id="334" name="Picture 40" descr="C:\Users\sakuu\Documents\Ballmer WPC\PNGS\T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4475984" y="5685268"/>
              <a:ext cx="488293" cy="469639"/>
            </a:xfrm>
            <a:prstGeom prst="rect">
              <a:avLst/>
            </a:prstGeom>
            <a:noFill/>
            <a:extLst>
              <a:ext uri="{909E8E84-426E-40DD-AFC4-6F175D3DCCD1}">
                <a14:hiddenFill xmlns:a14="http://schemas.microsoft.com/office/drawing/2010/main">
                  <a:solidFill>
                    <a:srgbClr val="FFFFFF"/>
                  </a:solidFill>
                </a14:hiddenFill>
              </a:ext>
            </a:extLst>
          </p:spPr>
        </p:pic>
        <p:sp>
          <p:nvSpPr>
            <p:cNvPr id="335" name="Freeform 5"/>
            <p:cNvSpPr>
              <a:spLocks noChangeAspect="1" noEditPoints="1"/>
            </p:cNvSpPr>
            <p:nvPr/>
          </p:nvSpPr>
          <p:spPr bwMode="black">
            <a:xfrm>
              <a:off x="4541241" y="5852887"/>
              <a:ext cx="347472" cy="269653"/>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11" name="Group 110"/>
          <p:cNvGrpSpPr/>
          <p:nvPr/>
        </p:nvGrpSpPr>
        <p:grpSpPr>
          <a:xfrm>
            <a:off x="3368562" y="4792871"/>
            <a:ext cx="851197" cy="671998"/>
            <a:chOff x="3367787" y="5655605"/>
            <a:chExt cx="851438" cy="672188"/>
          </a:xfrm>
        </p:grpSpPr>
        <p:sp>
          <p:nvSpPr>
            <p:cNvPr id="85" name="Rectangle 84"/>
            <p:cNvSpPr/>
            <p:nvPr/>
          </p:nvSpPr>
          <p:spPr bwMode="auto">
            <a:xfrm>
              <a:off x="3367787" y="5655605"/>
              <a:ext cx="851438" cy="672188"/>
            </a:xfrm>
            <a:prstGeom prst="rect">
              <a:avLst/>
            </a:prstGeom>
            <a:solidFill>
              <a:srgbClr val="00BCF2"/>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Media Service</a:t>
              </a:r>
            </a:p>
          </p:txBody>
        </p:sp>
        <p:pic>
          <p:nvPicPr>
            <p:cNvPr id="336" name="Picture 40" descr="C:\Users\sakuu\Documents\Ballmer WPC\PNGS\T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3554030" y="5685268"/>
              <a:ext cx="488293" cy="469639"/>
            </a:xfrm>
            <a:prstGeom prst="rect">
              <a:avLst/>
            </a:prstGeom>
            <a:noFill/>
            <a:extLst>
              <a:ext uri="{909E8E84-426E-40DD-AFC4-6F175D3DCCD1}">
                <a14:hiddenFill xmlns:a14="http://schemas.microsoft.com/office/drawing/2010/main">
                  <a:solidFill>
                    <a:srgbClr val="FFFFFF"/>
                  </a:solidFill>
                </a14:hiddenFill>
              </a:ext>
            </a:extLst>
          </p:spPr>
        </p:pic>
        <p:sp>
          <p:nvSpPr>
            <p:cNvPr id="338" name="Freeform 5"/>
            <p:cNvSpPr>
              <a:spLocks noChangeAspect="1" noEditPoints="1"/>
            </p:cNvSpPr>
            <p:nvPr/>
          </p:nvSpPr>
          <p:spPr bwMode="black">
            <a:xfrm>
              <a:off x="3615835" y="5878841"/>
              <a:ext cx="338328" cy="210476"/>
            </a:xfrm>
            <a:custGeom>
              <a:avLst/>
              <a:gdLst>
                <a:gd name="T0" fmla="*/ 997 w 1058"/>
                <a:gd name="T1" fmla="*/ 289 h 657"/>
                <a:gd name="T2" fmla="*/ 903 w 1058"/>
                <a:gd name="T3" fmla="*/ 232 h 657"/>
                <a:gd name="T4" fmla="*/ 903 w 1058"/>
                <a:gd name="T5" fmla="*/ 216 h 657"/>
                <a:gd name="T6" fmla="*/ 843 w 1058"/>
                <a:gd name="T7" fmla="*/ 65 h 657"/>
                <a:gd name="T8" fmla="*/ 693 w 1058"/>
                <a:gd name="T9" fmla="*/ 0 h 657"/>
                <a:gd name="T10" fmla="*/ 508 w 1058"/>
                <a:gd name="T11" fmla="*/ 105 h 657"/>
                <a:gd name="T12" fmla="*/ 425 w 1058"/>
                <a:gd name="T13" fmla="*/ 89 h 657"/>
                <a:gd name="T14" fmla="*/ 276 w 1058"/>
                <a:gd name="T15" fmla="*/ 147 h 657"/>
                <a:gd name="T16" fmla="*/ 224 w 1058"/>
                <a:gd name="T17" fmla="*/ 224 h 657"/>
                <a:gd name="T18" fmla="*/ 215 w 1058"/>
                <a:gd name="T19" fmla="*/ 224 h 657"/>
                <a:gd name="T20" fmla="*/ 64 w 1058"/>
                <a:gd name="T21" fmla="*/ 288 h 657"/>
                <a:gd name="T22" fmla="*/ 0 w 1058"/>
                <a:gd name="T23" fmla="*/ 440 h 657"/>
                <a:gd name="T24" fmla="*/ 64 w 1058"/>
                <a:gd name="T25" fmla="*/ 592 h 657"/>
                <a:gd name="T26" fmla="*/ 215 w 1058"/>
                <a:gd name="T27" fmla="*/ 657 h 657"/>
                <a:gd name="T28" fmla="*/ 843 w 1058"/>
                <a:gd name="T29" fmla="*/ 657 h 657"/>
                <a:gd name="T30" fmla="*/ 997 w 1058"/>
                <a:gd name="T31" fmla="*/ 592 h 657"/>
                <a:gd name="T32" fmla="*/ 1058 w 1058"/>
                <a:gd name="T33" fmla="*/ 440 h 657"/>
                <a:gd name="T34" fmla="*/ 997 w 1058"/>
                <a:gd name="T35" fmla="*/ 289 h 657"/>
                <a:gd name="T36" fmla="*/ 843 w 1058"/>
                <a:gd name="T37" fmla="*/ 597 h 657"/>
                <a:gd name="T38" fmla="*/ 692 w 1058"/>
                <a:gd name="T39" fmla="*/ 597 h 657"/>
                <a:gd name="T40" fmla="*/ 692 w 1058"/>
                <a:gd name="T41" fmla="*/ 437 h 657"/>
                <a:gd name="T42" fmla="*/ 777 w 1058"/>
                <a:gd name="T43" fmla="*/ 437 h 657"/>
                <a:gd name="T44" fmla="*/ 607 w 1058"/>
                <a:gd name="T45" fmla="*/ 220 h 657"/>
                <a:gd name="T46" fmla="*/ 438 w 1058"/>
                <a:gd name="T47" fmla="*/ 437 h 657"/>
                <a:gd name="T48" fmla="*/ 523 w 1058"/>
                <a:gd name="T49" fmla="*/ 437 h 657"/>
                <a:gd name="T50" fmla="*/ 523 w 1058"/>
                <a:gd name="T51" fmla="*/ 597 h 657"/>
                <a:gd name="T52" fmla="*/ 215 w 1058"/>
                <a:gd name="T53" fmla="*/ 597 h 657"/>
                <a:gd name="T54" fmla="*/ 60 w 1058"/>
                <a:gd name="T55" fmla="*/ 440 h 657"/>
                <a:gd name="T56" fmla="*/ 215 w 1058"/>
                <a:gd name="T57" fmla="*/ 284 h 657"/>
                <a:gd name="T58" fmla="*/ 270 w 1058"/>
                <a:gd name="T59" fmla="*/ 297 h 657"/>
                <a:gd name="T60" fmla="*/ 425 w 1058"/>
                <a:gd name="T61" fmla="*/ 149 h 657"/>
                <a:gd name="T62" fmla="*/ 538 w 1058"/>
                <a:gd name="T63" fmla="*/ 199 h 657"/>
                <a:gd name="T64" fmla="*/ 693 w 1058"/>
                <a:gd name="T65" fmla="*/ 60 h 657"/>
                <a:gd name="T66" fmla="*/ 843 w 1058"/>
                <a:gd name="T67" fmla="*/ 216 h 657"/>
                <a:gd name="T68" fmla="*/ 831 w 1058"/>
                <a:gd name="T69" fmla="*/ 288 h 657"/>
                <a:gd name="T70" fmla="*/ 843 w 1058"/>
                <a:gd name="T71" fmla="*/ 284 h 657"/>
                <a:gd name="T72" fmla="*/ 998 w 1058"/>
                <a:gd name="T73" fmla="*/ 440 h 657"/>
                <a:gd name="T74" fmla="*/ 843 w 1058"/>
                <a:gd name="T75" fmla="*/ 59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8" h="657">
                  <a:moveTo>
                    <a:pt x="997" y="289"/>
                  </a:moveTo>
                  <a:cubicBezTo>
                    <a:pt x="970" y="261"/>
                    <a:pt x="938" y="242"/>
                    <a:pt x="903" y="232"/>
                  </a:cubicBezTo>
                  <a:cubicBezTo>
                    <a:pt x="903" y="227"/>
                    <a:pt x="903" y="222"/>
                    <a:pt x="903" y="216"/>
                  </a:cubicBezTo>
                  <a:cubicBezTo>
                    <a:pt x="903" y="160"/>
                    <a:pt x="882" y="106"/>
                    <a:pt x="843" y="65"/>
                  </a:cubicBezTo>
                  <a:cubicBezTo>
                    <a:pt x="803" y="23"/>
                    <a:pt x="749" y="0"/>
                    <a:pt x="693" y="0"/>
                  </a:cubicBezTo>
                  <a:cubicBezTo>
                    <a:pt x="616" y="0"/>
                    <a:pt x="547" y="42"/>
                    <a:pt x="508" y="105"/>
                  </a:cubicBezTo>
                  <a:cubicBezTo>
                    <a:pt x="483" y="94"/>
                    <a:pt x="454" y="89"/>
                    <a:pt x="425" y="89"/>
                  </a:cubicBezTo>
                  <a:cubicBezTo>
                    <a:pt x="368" y="89"/>
                    <a:pt x="316" y="110"/>
                    <a:pt x="276" y="147"/>
                  </a:cubicBezTo>
                  <a:cubicBezTo>
                    <a:pt x="253" y="169"/>
                    <a:pt x="236" y="195"/>
                    <a:pt x="224" y="224"/>
                  </a:cubicBezTo>
                  <a:cubicBezTo>
                    <a:pt x="221" y="224"/>
                    <a:pt x="218" y="224"/>
                    <a:pt x="215" y="224"/>
                  </a:cubicBezTo>
                  <a:cubicBezTo>
                    <a:pt x="159" y="224"/>
                    <a:pt x="105" y="247"/>
                    <a:pt x="64" y="288"/>
                  </a:cubicBezTo>
                  <a:cubicBezTo>
                    <a:pt x="23" y="329"/>
                    <a:pt x="0" y="383"/>
                    <a:pt x="0" y="440"/>
                  </a:cubicBezTo>
                  <a:cubicBezTo>
                    <a:pt x="0" y="497"/>
                    <a:pt x="23" y="551"/>
                    <a:pt x="64" y="592"/>
                  </a:cubicBezTo>
                  <a:cubicBezTo>
                    <a:pt x="105" y="634"/>
                    <a:pt x="159" y="657"/>
                    <a:pt x="215" y="657"/>
                  </a:cubicBezTo>
                  <a:cubicBezTo>
                    <a:pt x="843" y="657"/>
                    <a:pt x="843" y="657"/>
                    <a:pt x="843" y="657"/>
                  </a:cubicBezTo>
                  <a:cubicBezTo>
                    <a:pt x="902" y="657"/>
                    <a:pt x="956" y="634"/>
                    <a:pt x="997" y="592"/>
                  </a:cubicBezTo>
                  <a:cubicBezTo>
                    <a:pt x="1036" y="551"/>
                    <a:pt x="1058" y="497"/>
                    <a:pt x="1058" y="440"/>
                  </a:cubicBezTo>
                  <a:cubicBezTo>
                    <a:pt x="1058" y="383"/>
                    <a:pt x="1036" y="329"/>
                    <a:pt x="997" y="289"/>
                  </a:cubicBezTo>
                  <a:close/>
                  <a:moveTo>
                    <a:pt x="843" y="597"/>
                  </a:moveTo>
                  <a:cubicBezTo>
                    <a:pt x="843" y="597"/>
                    <a:pt x="843" y="597"/>
                    <a:pt x="692" y="597"/>
                  </a:cubicBezTo>
                  <a:cubicBezTo>
                    <a:pt x="692" y="437"/>
                    <a:pt x="692" y="437"/>
                    <a:pt x="692" y="437"/>
                  </a:cubicBezTo>
                  <a:cubicBezTo>
                    <a:pt x="777" y="437"/>
                    <a:pt x="777" y="437"/>
                    <a:pt x="777" y="437"/>
                  </a:cubicBezTo>
                  <a:cubicBezTo>
                    <a:pt x="607" y="220"/>
                    <a:pt x="607" y="220"/>
                    <a:pt x="607" y="220"/>
                  </a:cubicBezTo>
                  <a:cubicBezTo>
                    <a:pt x="438" y="437"/>
                    <a:pt x="438" y="437"/>
                    <a:pt x="438" y="437"/>
                  </a:cubicBezTo>
                  <a:cubicBezTo>
                    <a:pt x="523" y="437"/>
                    <a:pt x="523" y="437"/>
                    <a:pt x="523" y="437"/>
                  </a:cubicBezTo>
                  <a:cubicBezTo>
                    <a:pt x="523" y="597"/>
                    <a:pt x="523" y="597"/>
                    <a:pt x="523" y="597"/>
                  </a:cubicBezTo>
                  <a:cubicBezTo>
                    <a:pt x="442" y="597"/>
                    <a:pt x="341" y="597"/>
                    <a:pt x="215" y="597"/>
                  </a:cubicBezTo>
                  <a:cubicBezTo>
                    <a:pt x="131" y="597"/>
                    <a:pt x="60" y="525"/>
                    <a:pt x="60" y="440"/>
                  </a:cubicBezTo>
                  <a:cubicBezTo>
                    <a:pt x="60" y="356"/>
                    <a:pt x="131" y="284"/>
                    <a:pt x="215" y="284"/>
                  </a:cubicBezTo>
                  <a:cubicBezTo>
                    <a:pt x="236" y="284"/>
                    <a:pt x="253" y="288"/>
                    <a:pt x="270" y="297"/>
                  </a:cubicBezTo>
                  <a:cubicBezTo>
                    <a:pt x="274" y="212"/>
                    <a:pt x="341" y="149"/>
                    <a:pt x="425" y="149"/>
                  </a:cubicBezTo>
                  <a:cubicBezTo>
                    <a:pt x="471" y="149"/>
                    <a:pt x="508" y="166"/>
                    <a:pt x="538" y="199"/>
                  </a:cubicBezTo>
                  <a:cubicBezTo>
                    <a:pt x="546" y="123"/>
                    <a:pt x="613" y="60"/>
                    <a:pt x="693" y="60"/>
                  </a:cubicBezTo>
                  <a:cubicBezTo>
                    <a:pt x="776" y="60"/>
                    <a:pt x="843" y="132"/>
                    <a:pt x="843" y="216"/>
                  </a:cubicBezTo>
                  <a:cubicBezTo>
                    <a:pt x="843" y="242"/>
                    <a:pt x="839" y="267"/>
                    <a:pt x="831" y="288"/>
                  </a:cubicBezTo>
                  <a:cubicBezTo>
                    <a:pt x="835" y="284"/>
                    <a:pt x="839" y="284"/>
                    <a:pt x="843" y="284"/>
                  </a:cubicBezTo>
                  <a:cubicBezTo>
                    <a:pt x="931" y="284"/>
                    <a:pt x="998" y="356"/>
                    <a:pt x="998" y="440"/>
                  </a:cubicBezTo>
                  <a:cubicBezTo>
                    <a:pt x="998" y="525"/>
                    <a:pt x="931" y="597"/>
                    <a:pt x="843" y="597"/>
                  </a:cubicBezTo>
                  <a:close/>
                </a:path>
              </a:pathLst>
            </a:custGeom>
            <a:solidFill>
              <a:schemeClr val="bg1"/>
            </a:solidFill>
            <a:ln>
              <a:noFill/>
            </a:ln>
          </p:spPr>
          <p:txBody>
            <a:bodyPr vert="horz" wrap="square" lIns="46508" tIns="23256" rIns="46508" bIns="23256" numCol="1" anchor="t" anchorCtr="0" compatLnSpc="1">
              <a:prstTxWarp prst="textNoShape">
                <a:avLst/>
              </a:prstTxWarp>
            </a:bodyPr>
            <a:lstStyle/>
            <a:p>
              <a:pPr marL="0" marR="0" lvl="0" indent="0" algn="l" defTabSz="474346" rtl="0" eaLnBrk="1" fontAlgn="auto" latinLnBrk="0" hangingPunct="1">
                <a:lnSpc>
                  <a:spcPct val="100000"/>
                </a:lnSpc>
                <a:spcBef>
                  <a:spcPts val="0"/>
                </a:spcBef>
                <a:spcAft>
                  <a:spcPts val="0"/>
                </a:spcAft>
                <a:buClrTx/>
                <a:buSzTx/>
                <a:buFontTx/>
                <a:buNone/>
                <a:tabLst/>
                <a:defRPr/>
              </a:pPr>
              <a:endParaRPr kumimoji="0" lang="en-US" sz="916"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40" name="Group 39"/>
          <p:cNvGrpSpPr/>
          <p:nvPr/>
        </p:nvGrpSpPr>
        <p:grpSpPr>
          <a:xfrm>
            <a:off x="1528267" y="4792871"/>
            <a:ext cx="851197" cy="671998"/>
            <a:chOff x="7210882" y="1003045"/>
            <a:chExt cx="851438" cy="672188"/>
          </a:xfrm>
        </p:grpSpPr>
        <p:sp>
          <p:nvSpPr>
            <p:cNvPr id="106" name="Rectangle 105"/>
            <p:cNvSpPr/>
            <p:nvPr/>
          </p:nvSpPr>
          <p:spPr bwMode="auto">
            <a:xfrm>
              <a:off x="7210882" y="1003045"/>
              <a:ext cx="851438" cy="672188"/>
            </a:xfrm>
            <a:prstGeom prst="rect">
              <a:avLst/>
            </a:prstGeom>
            <a:solidFill>
              <a:srgbClr val="008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VS Online</a:t>
              </a:r>
            </a:p>
          </p:txBody>
        </p:sp>
        <p:sp>
          <p:nvSpPr>
            <p:cNvPr id="115" name="Freeform 114"/>
            <p:cNvSpPr>
              <a:spLocks noEditPoints="1"/>
            </p:cNvSpPr>
            <p:nvPr/>
          </p:nvSpPr>
          <p:spPr bwMode="black">
            <a:xfrm flipH="1">
              <a:off x="7485554" y="1101029"/>
              <a:ext cx="302094" cy="30209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bg1"/>
            </a:solidFill>
            <a:ln>
              <a:noFill/>
            </a:ln>
            <a:extLst/>
          </p:spPr>
          <p:txBody>
            <a:bodyPr vert="horz" wrap="square" lIns="89599" tIns="44800" rIns="89599" bIns="4480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89617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112" name="Group 111"/>
          <p:cNvGrpSpPr/>
          <p:nvPr/>
        </p:nvGrpSpPr>
        <p:grpSpPr>
          <a:xfrm>
            <a:off x="2448020" y="4792871"/>
            <a:ext cx="851197" cy="671998"/>
            <a:chOff x="2446983" y="5655605"/>
            <a:chExt cx="851438" cy="672188"/>
          </a:xfrm>
        </p:grpSpPr>
        <p:sp>
          <p:nvSpPr>
            <p:cNvPr id="302" name="Rectangle 301"/>
            <p:cNvSpPr/>
            <p:nvPr/>
          </p:nvSpPr>
          <p:spPr bwMode="auto">
            <a:xfrm>
              <a:off x="2446983" y="5655605"/>
              <a:ext cx="851438" cy="672188"/>
            </a:xfrm>
            <a:prstGeom prst="rect">
              <a:avLst/>
            </a:prstGeom>
            <a:solidFill>
              <a:srgbClr val="008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VS App Insights</a:t>
              </a:r>
            </a:p>
          </p:txBody>
        </p:sp>
        <p:pic>
          <p:nvPicPr>
            <p:cNvPr id="339" name="Picture 49" descr="C:\Users\sakuu\Documents\Ballmer MGX 2011\Tile Icons\Promote Ad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black">
            <a:xfrm>
              <a:off x="2735542" y="5701094"/>
              <a:ext cx="274320" cy="4379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p:cNvGrpSpPr/>
          <p:nvPr/>
        </p:nvGrpSpPr>
        <p:grpSpPr>
          <a:xfrm>
            <a:off x="6130721" y="1835504"/>
            <a:ext cx="851197" cy="671998"/>
            <a:chOff x="6128139" y="2701518"/>
            <a:chExt cx="851438" cy="672188"/>
          </a:xfrm>
        </p:grpSpPr>
        <p:sp>
          <p:nvSpPr>
            <p:cNvPr id="181" name="Rectangle 180"/>
            <p:cNvSpPr/>
            <p:nvPr/>
          </p:nvSpPr>
          <p:spPr bwMode="auto">
            <a:xfrm>
              <a:off x="6128139" y="2701518"/>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SQL Database</a:t>
              </a:r>
            </a:p>
          </p:txBody>
        </p:sp>
        <p:grpSp>
          <p:nvGrpSpPr>
            <p:cNvPr id="184" name="Group 29"/>
            <p:cNvGrpSpPr>
              <a:grpSpLocks noChangeAspect="1"/>
            </p:cNvGrpSpPr>
            <p:nvPr/>
          </p:nvGrpSpPr>
          <p:grpSpPr bwMode="auto">
            <a:xfrm>
              <a:off x="6360737" y="2711837"/>
              <a:ext cx="386243" cy="499503"/>
              <a:chOff x="2558" y="1095"/>
              <a:chExt cx="266" cy="344"/>
            </a:xfrm>
          </p:grpSpPr>
          <p:sp>
            <p:nvSpPr>
              <p:cNvPr id="185" name="AutoShape 28"/>
              <p:cNvSpPr>
                <a:spLocks noChangeAspect="1" noChangeArrowheads="1" noTextEdit="1"/>
              </p:cNvSpPr>
              <p:nvPr/>
            </p:nvSpPr>
            <p:spPr bwMode="auto">
              <a:xfrm>
                <a:off x="2558" y="1095"/>
                <a:ext cx="266" cy="3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86" name="Freeform 30"/>
              <p:cNvSpPr>
                <a:spLocks/>
              </p:cNvSpPr>
              <p:nvPr/>
            </p:nvSpPr>
            <p:spPr bwMode="auto">
              <a:xfrm>
                <a:off x="2681" y="1262"/>
                <a:ext cx="25" cy="35"/>
              </a:xfrm>
              <a:custGeom>
                <a:avLst/>
                <a:gdLst>
                  <a:gd name="T0" fmla="*/ 46 w 52"/>
                  <a:gd name="T1" fmla="*/ 11 h 74"/>
                  <a:gd name="T2" fmla="*/ 38 w 52"/>
                  <a:gd name="T3" fmla="*/ 3 h 74"/>
                  <a:gd name="T4" fmla="*/ 27 w 52"/>
                  <a:gd name="T5" fmla="*/ 0 h 74"/>
                  <a:gd name="T6" fmla="*/ 15 w 52"/>
                  <a:gd name="T7" fmla="*/ 3 h 74"/>
                  <a:gd name="T8" fmla="*/ 6 w 52"/>
                  <a:gd name="T9" fmla="*/ 11 h 74"/>
                  <a:gd name="T10" fmla="*/ 1 w 52"/>
                  <a:gd name="T11" fmla="*/ 23 h 74"/>
                  <a:gd name="T12" fmla="*/ 0 w 52"/>
                  <a:gd name="T13" fmla="*/ 37 h 74"/>
                  <a:gd name="T14" fmla="*/ 2 w 52"/>
                  <a:gd name="T15" fmla="*/ 54 h 74"/>
                  <a:gd name="T16" fmla="*/ 8 w 52"/>
                  <a:gd name="T17" fmla="*/ 66 h 74"/>
                  <a:gd name="T18" fmla="*/ 16 w 52"/>
                  <a:gd name="T19" fmla="*/ 72 h 74"/>
                  <a:gd name="T20" fmla="*/ 26 w 52"/>
                  <a:gd name="T21" fmla="*/ 74 h 74"/>
                  <a:gd name="T22" fmla="*/ 36 w 52"/>
                  <a:gd name="T23" fmla="*/ 72 h 74"/>
                  <a:gd name="T24" fmla="*/ 44 w 52"/>
                  <a:gd name="T25" fmla="*/ 66 h 74"/>
                  <a:gd name="T26" fmla="*/ 50 w 52"/>
                  <a:gd name="T27" fmla="*/ 54 h 74"/>
                  <a:gd name="T28" fmla="*/ 52 w 52"/>
                  <a:gd name="T29" fmla="*/ 38 h 74"/>
                  <a:gd name="T30" fmla="*/ 51 w 52"/>
                  <a:gd name="T31" fmla="*/ 23 h 74"/>
                  <a:gd name="T32" fmla="*/ 46 w 52"/>
                  <a:gd name="T33"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4">
                    <a:moveTo>
                      <a:pt x="46" y="11"/>
                    </a:moveTo>
                    <a:cubicBezTo>
                      <a:pt x="44" y="8"/>
                      <a:pt x="42" y="5"/>
                      <a:pt x="38" y="3"/>
                    </a:cubicBezTo>
                    <a:cubicBezTo>
                      <a:pt x="35" y="1"/>
                      <a:pt x="31" y="0"/>
                      <a:pt x="27" y="0"/>
                    </a:cubicBezTo>
                    <a:cubicBezTo>
                      <a:pt x="22" y="0"/>
                      <a:pt x="18" y="1"/>
                      <a:pt x="15" y="3"/>
                    </a:cubicBezTo>
                    <a:cubicBezTo>
                      <a:pt x="11" y="5"/>
                      <a:pt x="8" y="8"/>
                      <a:pt x="6" y="11"/>
                    </a:cubicBezTo>
                    <a:cubicBezTo>
                      <a:pt x="4" y="15"/>
                      <a:pt x="2" y="18"/>
                      <a:pt x="1" y="23"/>
                    </a:cubicBezTo>
                    <a:cubicBezTo>
                      <a:pt x="0" y="27"/>
                      <a:pt x="0" y="32"/>
                      <a:pt x="0" y="37"/>
                    </a:cubicBezTo>
                    <a:cubicBezTo>
                      <a:pt x="0" y="44"/>
                      <a:pt x="1" y="50"/>
                      <a:pt x="2" y="54"/>
                    </a:cubicBezTo>
                    <a:cubicBezTo>
                      <a:pt x="3" y="59"/>
                      <a:pt x="5" y="63"/>
                      <a:pt x="8" y="66"/>
                    </a:cubicBezTo>
                    <a:cubicBezTo>
                      <a:pt x="10" y="69"/>
                      <a:pt x="13" y="71"/>
                      <a:pt x="16" y="72"/>
                    </a:cubicBezTo>
                    <a:cubicBezTo>
                      <a:pt x="19" y="74"/>
                      <a:pt x="23" y="74"/>
                      <a:pt x="26" y="74"/>
                    </a:cubicBezTo>
                    <a:cubicBezTo>
                      <a:pt x="30" y="74"/>
                      <a:pt x="33" y="74"/>
                      <a:pt x="36" y="72"/>
                    </a:cubicBezTo>
                    <a:cubicBezTo>
                      <a:pt x="39" y="71"/>
                      <a:pt x="42" y="69"/>
                      <a:pt x="44" y="66"/>
                    </a:cubicBezTo>
                    <a:cubicBezTo>
                      <a:pt x="47" y="63"/>
                      <a:pt x="49" y="59"/>
                      <a:pt x="50" y="54"/>
                    </a:cubicBezTo>
                    <a:cubicBezTo>
                      <a:pt x="52" y="50"/>
                      <a:pt x="52" y="44"/>
                      <a:pt x="52" y="38"/>
                    </a:cubicBezTo>
                    <a:cubicBezTo>
                      <a:pt x="52" y="33"/>
                      <a:pt x="52" y="28"/>
                      <a:pt x="51" y="23"/>
                    </a:cubicBezTo>
                    <a:cubicBezTo>
                      <a:pt x="50" y="19"/>
                      <a:pt x="48" y="15"/>
                      <a:pt x="46" y="11"/>
                    </a:cubicBezTo>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87" name="Freeform 31"/>
              <p:cNvSpPr>
                <a:spLocks noEditPoints="1"/>
              </p:cNvSpPr>
              <p:nvPr/>
            </p:nvSpPr>
            <p:spPr bwMode="auto">
              <a:xfrm>
                <a:off x="2566" y="1103"/>
                <a:ext cx="252" cy="331"/>
              </a:xfrm>
              <a:custGeom>
                <a:avLst/>
                <a:gdLst>
                  <a:gd name="T0" fmla="*/ 0 w 532"/>
                  <a:gd name="T1" fmla="*/ 106 h 710"/>
                  <a:gd name="T2" fmla="*/ 266 w 532"/>
                  <a:gd name="T3" fmla="*/ 710 h 710"/>
                  <a:gd name="T4" fmla="*/ 532 w 532"/>
                  <a:gd name="T5" fmla="*/ 108 h 710"/>
                  <a:gd name="T6" fmla="*/ 187 w 532"/>
                  <a:gd name="T7" fmla="*/ 418 h 710"/>
                  <a:gd name="T8" fmla="*/ 175 w 532"/>
                  <a:gd name="T9" fmla="*/ 438 h 710"/>
                  <a:gd name="T10" fmla="*/ 148 w 532"/>
                  <a:gd name="T11" fmla="*/ 451 h 710"/>
                  <a:gd name="T12" fmla="*/ 113 w 532"/>
                  <a:gd name="T13" fmla="*/ 452 h 710"/>
                  <a:gd name="T14" fmla="*/ 92 w 532"/>
                  <a:gd name="T15" fmla="*/ 448 h 710"/>
                  <a:gd name="T16" fmla="*/ 85 w 532"/>
                  <a:gd name="T17" fmla="*/ 406 h 710"/>
                  <a:gd name="T18" fmla="*/ 103 w 532"/>
                  <a:gd name="T19" fmla="*/ 416 h 710"/>
                  <a:gd name="T20" fmla="*/ 125 w 532"/>
                  <a:gd name="T21" fmla="*/ 421 h 710"/>
                  <a:gd name="T22" fmla="*/ 137 w 532"/>
                  <a:gd name="T23" fmla="*/ 418 h 710"/>
                  <a:gd name="T24" fmla="*/ 140 w 532"/>
                  <a:gd name="T25" fmla="*/ 411 h 710"/>
                  <a:gd name="T26" fmla="*/ 133 w 532"/>
                  <a:gd name="T27" fmla="*/ 401 h 710"/>
                  <a:gd name="T28" fmla="*/ 117 w 532"/>
                  <a:gd name="T29" fmla="*/ 394 h 710"/>
                  <a:gd name="T30" fmla="*/ 91 w 532"/>
                  <a:gd name="T31" fmla="*/ 375 h 710"/>
                  <a:gd name="T32" fmla="*/ 83 w 532"/>
                  <a:gd name="T33" fmla="*/ 351 h 710"/>
                  <a:gd name="T34" fmla="*/ 99 w 532"/>
                  <a:gd name="T35" fmla="*/ 318 h 710"/>
                  <a:gd name="T36" fmla="*/ 141 w 532"/>
                  <a:gd name="T37" fmla="*/ 305 h 710"/>
                  <a:gd name="T38" fmla="*/ 165 w 532"/>
                  <a:gd name="T39" fmla="*/ 307 h 710"/>
                  <a:gd name="T40" fmla="*/ 180 w 532"/>
                  <a:gd name="T41" fmla="*/ 311 h 710"/>
                  <a:gd name="T42" fmla="*/ 173 w 532"/>
                  <a:gd name="T43" fmla="*/ 344 h 710"/>
                  <a:gd name="T44" fmla="*/ 155 w 532"/>
                  <a:gd name="T45" fmla="*/ 338 h 710"/>
                  <a:gd name="T46" fmla="*/ 133 w 532"/>
                  <a:gd name="T47" fmla="*/ 340 h 710"/>
                  <a:gd name="T48" fmla="*/ 130 w 532"/>
                  <a:gd name="T49" fmla="*/ 352 h 710"/>
                  <a:gd name="T50" fmla="*/ 138 w 532"/>
                  <a:gd name="T51" fmla="*/ 359 h 710"/>
                  <a:gd name="T52" fmla="*/ 163 w 532"/>
                  <a:gd name="T53" fmla="*/ 370 h 710"/>
                  <a:gd name="T54" fmla="*/ 185 w 532"/>
                  <a:gd name="T55" fmla="*/ 392 h 710"/>
                  <a:gd name="T56" fmla="*/ 187 w 532"/>
                  <a:gd name="T57" fmla="*/ 418 h 710"/>
                  <a:gd name="T58" fmla="*/ 263 w 532"/>
                  <a:gd name="T59" fmla="*/ 453 h 710"/>
                  <a:gd name="T60" fmla="*/ 217 w 532"/>
                  <a:gd name="T61" fmla="*/ 432 h 710"/>
                  <a:gd name="T62" fmla="*/ 197 w 532"/>
                  <a:gd name="T63" fmla="*/ 381 h 710"/>
                  <a:gd name="T64" fmla="*/ 218 w 532"/>
                  <a:gd name="T65" fmla="*/ 327 h 710"/>
                  <a:gd name="T66" fmla="*/ 270 w 532"/>
                  <a:gd name="T67" fmla="*/ 305 h 710"/>
                  <a:gd name="T68" fmla="*/ 321 w 532"/>
                  <a:gd name="T69" fmla="*/ 325 h 710"/>
                  <a:gd name="T70" fmla="*/ 341 w 532"/>
                  <a:gd name="T71" fmla="*/ 379 h 710"/>
                  <a:gd name="T72" fmla="*/ 330 w 532"/>
                  <a:gd name="T73" fmla="*/ 421 h 710"/>
                  <a:gd name="T74" fmla="*/ 301 w 532"/>
                  <a:gd name="T75" fmla="*/ 446 h 710"/>
                  <a:gd name="T76" fmla="*/ 295 w 532"/>
                  <a:gd name="T77" fmla="*/ 487 h 710"/>
                  <a:gd name="T78" fmla="*/ 453 w 532"/>
                  <a:gd name="T79" fmla="*/ 451 h 710"/>
                  <a:gd name="T80" fmla="*/ 361 w 532"/>
                  <a:gd name="T81" fmla="*/ 308 h 710"/>
                  <a:gd name="T82" fmla="*/ 404 w 532"/>
                  <a:gd name="T83" fmla="*/ 417 h 710"/>
                  <a:gd name="T84" fmla="*/ 453 w 532"/>
                  <a:gd name="T85" fmla="*/ 451 h 710"/>
                  <a:gd name="T86" fmla="*/ 77 w 532"/>
                  <a:gd name="T87" fmla="*/ 97 h 710"/>
                  <a:gd name="T88" fmla="*/ 456 w 532"/>
                  <a:gd name="T89" fmla="*/ 97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2" h="710">
                    <a:moveTo>
                      <a:pt x="266" y="0"/>
                    </a:moveTo>
                    <a:cubicBezTo>
                      <a:pt x="120" y="0"/>
                      <a:pt x="0" y="50"/>
                      <a:pt x="0" y="106"/>
                    </a:cubicBezTo>
                    <a:lnTo>
                      <a:pt x="0" y="603"/>
                    </a:lnTo>
                    <a:cubicBezTo>
                      <a:pt x="0" y="658"/>
                      <a:pt x="120" y="710"/>
                      <a:pt x="266" y="710"/>
                    </a:cubicBezTo>
                    <a:cubicBezTo>
                      <a:pt x="413" y="710"/>
                      <a:pt x="532" y="661"/>
                      <a:pt x="532" y="606"/>
                    </a:cubicBezTo>
                    <a:lnTo>
                      <a:pt x="532" y="108"/>
                    </a:lnTo>
                    <a:cubicBezTo>
                      <a:pt x="532" y="53"/>
                      <a:pt x="413" y="0"/>
                      <a:pt x="266" y="0"/>
                    </a:cubicBezTo>
                    <a:close/>
                    <a:moveTo>
                      <a:pt x="187" y="418"/>
                    </a:moveTo>
                    <a:cubicBezTo>
                      <a:pt x="186" y="421"/>
                      <a:pt x="185" y="425"/>
                      <a:pt x="183" y="428"/>
                    </a:cubicBezTo>
                    <a:cubicBezTo>
                      <a:pt x="181" y="431"/>
                      <a:pt x="178" y="435"/>
                      <a:pt x="175" y="438"/>
                    </a:cubicBezTo>
                    <a:cubicBezTo>
                      <a:pt x="172" y="441"/>
                      <a:pt x="169" y="443"/>
                      <a:pt x="164" y="446"/>
                    </a:cubicBezTo>
                    <a:cubicBezTo>
                      <a:pt x="159" y="448"/>
                      <a:pt x="154" y="450"/>
                      <a:pt x="148" y="451"/>
                    </a:cubicBezTo>
                    <a:cubicBezTo>
                      <a:pt x="141" y="452"/>
                      <a:pt x="134" y="453"/>
                      <a:pt x="126" y="453"/>
                    </a:cubicBezTo>
                    <a:cubicBezTo>
                      <a:pt x="121" y="453"/>
                      <a:pt x="117" y="453"/>
                      <a:pt x="113" y="452"/>
                    </a:cubicBezTo>
                    <a:cubicBezTo>
                      <a:pt x="109" y="452"/>
                      <a:pt x="105" y="451"/>
                      <a:pt x="102" y="451"/>
                    </a:cubicBezTo>
                    <a:cubicBezTo>
                      <a:pt x="98" y="450"/>
                      <a:pt x="95" y="449"/>
                      <a:pt x="92" y="448"/>
                    </a:cubicBezTo>
                    <a:cubicBezTo>
                      <a:pt x="89" y="447"/>
                      <a:pt x="87" y="446"/>
                      <a:pt x="85" y="445"/>
                    </a:cubicBezTo>
                    <a:lnTo>
                      <a:pt x="85" y="406"/>
                    </a:lnTo>
                    <a:cubicBezTo>
                      <a:pt x="87" y="408"/>
                      <a:pt x="90" y="410"/>
                      <a:pt x="93" y="412"/>
                    </a:cubicBezTo>
                    <a:cubicBezTo>
                      <a:pt x="96" y="413"/>
                      <a:pt x="99" y="415"/>
                      <a:pt x="103" y="416"/>
                    </a:cubicBezTo>
                    <a:cubicBezTo>
                      <a:pt x="106" y="418"/>
                      <a:pt x="110" y="419"/>
                      <a:pt x="114" y="420"/>
                    </a:cubicBezTo>
                    <a:cubicBezTo>
                      <a:pt x="117" y="421"/>
                      <a:pt x="121" y="421"/>
                      <a:pt x="125" y="421"/>
                    </a:cubicBezTo>
                    <a:cubicBezTo>
                      <a:pt x="128" y="421"/>
                      <a:pt x="130" y="421"/>
                      <a:pt x="132" y="420"/>
                    </a:cubicBezTo>
                    <a:cubicBezTo>
                      <a:pt x="134" y="420"/>
                      <a:pt x="135" y="419"/>
                      <a:pt x="137" y="418"/>
                    </a:cubicBezTo>
                    <a:cubicBezTo>
                      <a:pt x="138" y="417"/>
                      <a:pt x="138" y="416"/>
                      <a:pt x="139" y="415"/>
                    </a:cubicBezTo>
                    <a:cubicBezTo>
                      <a:pt x="139" y="413"/>
                      <a:pt x="140" y="412"/>
                      <a:pt x="140" y="411"/>
                    </a:cubicBezTo>
                    <a:cubicBezTo>
                      <a:pt x="140" y="409"/>
                      <a:pt x="139" y="407"/>
                      <a:pt x="138" y="405"/>
                    </a:cubicBezTo>
                    <a:cubicBezTo>
                      <a:pt x="137" y="404"/>
                      <a:pt x="135" y="402"/>
                      <a:pt x="133" y="401"/>
                    </a:cubicBezTo>
                    <a:cubicBezTo>
                      <a:pt x="131" y="400"/>
                      <a:pt x="129" y="399"/>
                      <a:pt x="126" y="397"/>
                    </a:cubicBezTo>
                    <a:cubicBezTo>
                      <a:pt x="123" y="396"/>
                      <a:pt x="120" y="395"/>
                      <a:pt x="117" y="394"/>
                    </a:cubicBezTo>
                    <a:cubicBezTo>
                      <a:pt x="111" y="391"/>
                      <a:pt x="106" y="389"/>
                      <a:pt x="101" y="385"/>
                    </a:cubicBezTo>
                    <a:cubicBezTo>
                      <a:pt x="97" y="382"/>
                      <a:pt x="93" y="379"/>
                      <a:pt x="91" y="375"/>
                    </a:cubicBezTo>
                    <a:cubicBezTo>
                      <a:pt x="88" y="372"/>
                      <a:pt x="86" y="368"/>
                      <a:pt x="85" y="364"/>
                    </a:cubicBezTo>
                    <a:cubicBezTo>
                      <a:pt x="83" y="360"/>
                      <a:pt x="83" y="355"/>
                      <a:pt x="83" y="351"/>
                    </a:cubicBezTo>
                    <a:cubicBezTo>
                      <a:pt x="83" y="344"/>
                      <a:pt x="84" y="338"/>
                      <a:pt x="87" y="332"/>
                    </a:cubicBezTo>
                    <a:cubicBezTo>
                      <a:pt x="90" y="326"/>
                      <a:pt x="94" y="322"/>
                      <a:pt x="99" y="318"/>
                    </a:cubicBezTo>
                    <a:cubicBezTo>
                      <a:pt x="104" y="314"/>
                      <a:pt x="110" y="311"/>
                      <a:pt x="117" y="309"/>
                    </a:cubicBezTo>
                    <a:cubicBezTo>
                      <a:pt x="124" y="307"/>
                      <a:pt x="132" y="305"/>
                      <a:pt x="141" y="305"/>
                    </a:cubicBezTo>
                    <a:cubicBezTo>
                      <a:pt x="145" y="305"/>
                      <a:pt x="150" y="306"/>
                      <a:pt x="154" y="306"/>
                    </a:cubicBezTo>
                    <a:cubicBezTo>
                      <a:pt x="158" y="306"/>
                      <a:pt x="161" y="307"/>
                      <a:pt x="165" y="307"/>
                    </a:cubicBezTo>
                    <a:cubicBezTo>
                      <a:pt x="168" y="308"/>
                      <a:pt x="171" y="309"/>
                      <a:pt x="173" y="309"/>
                    </a:cubicBezTo>
                    <a:cubicBezTo>
                      <a:pt x="176" y="310"/>
                      <a:pt x="178" y="310"/>
                      <a:pt x="180" y="311"/>
                    </a:cubicBezTo>
                    <a:lnTo>
                      <a:pt x="180" y="347"/>
                    </a:lnTo>
                    <a:cubicBezTo>
                      <a:pt x="178" y="346"/>
                      <a:pt x="176" y="345"/>
                      <a:pt x="173" y="344"/>
                    </a:cubicBezTo>
                    <a:cubicBezTo>
                      <a:pt x="171" y="343"/>
                      <a:pt x="168" y="342"/>
                      <a:pt x="165" y="341"/>
                    </a:cubicBezTo>
                    <a:cubicBezTo>
                      <a:pt x="162" y="340"/>
                      <a:pt x="158" y="339"/>
                      <a:pt x="155" y="338"/>
                    </a:cubicBezTo>
                    <a:cubicBezTo>
                      <a:pt x="152" y="338"/>
                      <a:pt x="148" y="337"/>
                      <a:pt x="145" y="337"/>
                    </a:cubicBezTo>
                    <a:cubicBezTo>
                      <a:pt x="140" y="337"/>
                      <a:pt x="136" y="338"/>
                      <a:pt x="133" y="340"/>
                    </a:cubicBezTo>
                    <a:cubicBezTo>
                      <a:pt x="130" y="342"/>
                      <a:pt x="129" y="344"/>
                      <a:pt x="129" y="347"/>
                    </a:cubicBezTo>
                    <a:cubicBezTo>
                      <a:pt x="129" y="349"/>
                      <a:pt x="129" y="350"/>
                      <a:pt x="130" y="352"/>
                    </a:cubicBezTo>
                    <a:cubicBezTo>
                      <a:pt x="130" y="353"/>
                      <a:pt x="131" y="354"/>
                      <a:pt x="133" y="355"/>
                    </a:cubicBezTo>
                    <a:cubicBezTo>
                      <a:pt x="134" y="356"/>
                      <a:pt x="136" y="357"/>
                      <a:pt x="138" y="359"/>
                    </a:cubicBezTo>
                    <a:cubicBezTo>
                      <a:pt x="141" y="360"/>
                      <a:pt x="144" y="361"/>
                      <a:pt x="147" y="362"/>
                    </a:cubicBezTo>
                    <a:cubicBezTo>
                      <a:pt x="153" y="365"/>
                      <a:pt x="158" y="367"/>
                      <a:pt x="163" y="370"/>
                    </a:cubicBezTo>
                    <a:cubicBezTo>
                      <a:pt x="168" y="373"/>
                      <a:pt x="173" y="376"/>
                      <a:pt x="176" y="380"/>
                    </a:cubicBezTo>
                    <a:cubicBezTo>
                      <a:pt x="180" y="383"/>
                      <a:pt x="183" y="387"/>
                      <a:pt x="185" y="392"/>
                    </a:cubicBezTo>
                    <a:cubicBezTo>
                      <a:pt x="187" y="396"/>
                      <a:pt x="188" y="401"/>
                      <a:pt x="188" y="407"/>
                    </a:cubicBezTo>
                    <a:cubicBezTo>
                      <a:pt x="188" y="411"/>
                      <a:pt x="187" y="414"/>
                      <a:pt x="187" y="418"/>
                    </a:cubicBezTo>
                    <a:close/>
                    <a:moveTo>
                      <a:pt x="295" y="487"/>
                    </a:moveTo>
                    <a:lnTo>
                      <a:pt x="263" y="453"/>
                    </a:lnTo>
                    <a:cubicBezTo>
                      <a:pt x="254" y="452"/>
                      <a:pt x="246" y="450"/>
                      <a:pt x="238" y="447"/>
                    </a:cubicBezTo>
                    <a:cubicBezTo>
                      <a:pt x="230" y="443"/>
                      <a:pt x="223" y="439"/>
                      <a:pt x="217" y="432"/>
                    </a:cubicBezTo>
                    <a:cubicBezTo>
                      <a:pt x="211" y="426"/>
                      <a:pt x="206" y="419"/>
                      <a:pt x="202" y="410"/>
                    </a:cubicBezTo>
                    <a:cubicBezTo>
                      <a:pt x="199" y="402"/>
                      <a:pt x="197" y="392"/>
                      <a:pt x="197" y="381"/>
                    </a:cubicBezTo>
                    <a:cubicBezTo>
                      <a:pt x="197" y="370"/>
                      <a:pt x="199" y="360"/>
                      <a:pt x="203" y="350"/>
                    </a:cubicBezTo>
                    <a:cubicBezTo>
                      <a:pt x="206" y="341"/>
                      <a:pt x="211" y="333"/>
                      <a:pt x="218" y="327"/>
                    </a:cubicBezTo>
                    <a:cubicBezTo>
                      <a:pt x="224" y="320"/>
                      <a:pt x="232" y="315"/>
                      <a:pt x="241" y="311"/>
                    </a:cubicBezTo>
                    <a:cubicBezTo>
                      <a:pt x="250" y="307"/>
                      <a:pt x="260" y="305"/>
                      <a:pt x="270" y="305"/>
                    </a:cubicBezTo>
                    <a:cubicBezTo>
                      <a:pt x="281" y="305"/>
                      <a:pt x="290" y="307"/>
                      <a:pt x="299" y="311"/>
                    </a:cubicBezTo>
                    <a:cubicBezTo>
                      <a:pt x="307" y="314"/>
                      <a:pt x="315" y="319"/>
                      <a:pt x="321" y="325"/>
                    </a:cubicBezTo>
                    <a:cubicBezTo>
                      <a:pt x="327" y="332"/>
                      <a:pt x="332" y="339"/>
                      <a:pt x="336" y="348"/>
                    </a:cubicBezTo>
                    <a:cubicBezTo>
                      <a:pt x="339" y="357"/>
                      <a:pt x="341" y="368"/>
                      <a:pt x="341" y="379"/>
                    </a:cubicBezTo>
                    <a:cubicBezTo>
                      <a:pt x="341" y="387"/>
                      <a:pt x="340" y="395"/>
                      <a:pt x="338" y="402"/>
                    </a:cubicBezTo>
                    <a:cubicBezTo>
                      <a:pt x="336" y="409"/>
                      <a:pt x="333" y="415"/>
                      <a:pt x="330" y="421"/>
                    </a:cubicBezTo>
                    <a:cubicBezTo>
                      <a:pt x="326" y="426"/>
                      <a:pt x="322" y="431"/>
                      <a:pt x="317" y="436"/>
                    </a:cubicBezTo>
                    <a:cubicBezTo>
                      <a:pt x="312" y="440"/>
                      <a:pt x="307" y="443"/>
                      <a:pt x="301" y="446"/>
                    </a:cubicBezTo>
                    <a:lnTo>
                      <a:pt x="349" y="487"/>
                    </a:lnTo>
                    <a:lnTo>
                      <a:pt x="295" y="487"/>
                    </a:lnTo>
                    <a:lnTo>
                      <a:pt x="295" y="487"/>
                    </a:lnTo>
                    <a:close/>
                    <a:moveTo>
                      <a:pt x="453" y="451"/>
                    </a:moveTo>
                    <a:lnTo>
                      <a:pt x="361" y="451"/>
                    </a:lnTo>
                    <a:lnTo>
                      <a:pt x="361" y="308"/>
                    </a:lnTo>
                    <a:lnTo>
                      <a:pt x="404" y="308"/>
                    </a:lnTo>
                    <a:lnTo>
                      <a:pt x="404" y="417"/>
                    </a:lnTo>
                    <a:lnTo>
                      <a:pt x="453" y="417"/>
                    </a:lnTo>
                    <a:lnTo>
                      <a:pt x="453" y="451"/>
                    </a:lnTo>
                    <a:close/>
                    <a:moveTo>
                      <a:pt x="266" y="155"/>
                    </a:moveTo>
                    <a:cubicBezTo>
                      <a:pt x="162" y="155"/>
                      <a:pt x="77" y="129"/>
                      <a:pt x="77" y="97"/>
                    </a:cubicBezTo>
                    <a:cubicBezTo>
                      <a:pt x="77" y="64"/>
                      <a:pt x="162" y="39"/>
                      <a:pt x="266" y="39"/>
                    </a:cubicBezTo>
                    <a:cubicBezTo>
                      <a:pt x="371" y="39"/>
                      <a:pt x="456" y="65"/>
                      <a:pt x="456" y="97"/>
                    </a:cubicBezTo>
                    <a:cubicBezTo>
                      <a:pt x="456" y="129"/>
                      <a:pt x="371" y="155"/>
                      <a:pt x="266" y="155"/>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72" name="Group 71"/>
          <p:cNvGrpSpPr/>
          <p:nvPr/>
        </p:nvGrpSpPr>
        <p:grpSpPr>
          <a:xfrm>
            <a:off x="7969730" y="1835504"/>
            <a:ext cx="851197" cy="671998"/>
            <a:chOff x="7974218" y="2708009"/>
            <a:chExt cx="851438" cy="672188"/>
          </a:xfrm>
        </p:grpSpPr>
        <p:sp>
          <p:nvSpPr>
            <p:cNvPr id="76" name="Rectangle 75"/>
            <p:cNvSpPr/>
            <p:nvPr/>
          </p:nvSpPr>
          <p:spPr bwMode="auto">
            <a:xfrm>
              <a:off x="7974218" y="2708009"/>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DocumentDB</a:t>
              </a:r>
            </a:p>
          </p:txBody>
        </p:sp>
        <p:sp>
          <p:nvSpPr>
            <p:cNvPr id="102" name="Freeform 101"/>
            <p:cNvSpPr>
              <a:spLocks noEditPoints="1"/>
            </p:cNvSpPr>
            <p:nvPr/>
          </p:nvSpPr>
          <p:spPr bwMode="auto">
            <a:xfrm>
              <a:off x="8205086" y="2799988"/>
              <a:ext cx="389703" cy="343591"/>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91383" tIns="45692" rIns="91383" bIns="45692" numCol="1" anchor="t" anchorCtr="0" compatLnSpc="1">
              <a:prstTxWarp prst="textNoShape">
                <a:avLst/>
              </a:prstTxWarp>
            </a:bodyPr>
            <a:lstStyle/>
            <a:p>
              <a:pPr marL="0" marR="0" lvl="0" indent="0" algn="l" defTabSz="121418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292929"/>
                </a:solidFill>
                <a:effectLst/>
                <a:uLnTx/>
                <a:uFillTx/>
                <a:latin typeface="Segoe UI"/>
                <a:ea typeface="+mn-ea"/>
                <a:cs typeface="+mn-cs"/>
              </a:endParaRPr>
            </a:p>
          </p:txBody>
        </p:sp>
      </p:grpSp>
      <p:grpSp>
        <p:nvGrpSpPr>
          <p:cNvPr id="75" name="Group 74"/>
          <p:cNvGrpSpPr/>
          <p:nvPr/>
        </p:nvGrpSpPr>
        <p:grpSpPr>
          <a:xfrm>
            <a:off x="8889661" y="2572936"/>
            <a:ext cx="851197" cy="671998"/>
            <a:chOff x="8891020" y="3439112"/>
            <a:chExt cx="851438" cy="672188"/>
          </a:xfrm>
        </p:grpSpPr>
        <p:sp>
          <p:nvSpPr>
            <p:cNvPr id="65" name="Rectangle 64"/>
            <p:cNvSpPr/>
            <p:nvPr/>
          </p:nvSpPr>
          <p:spPr bwMode="auto">
            <a:xfrm>
              <a:off x="8891020" y="3439112"/>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Redis Cache</a:t>
              </a:r>
            </a:p>
          </p:txBody>
        </p:sp>
        <p:grpSp>
          <p:nvGrpSpPr>
            <p:cNvPr id="223" name="Group 75"/>
            <p:cNvGrpSpPr>
              <a:grpSpLocks noChangeAspect="1"/>
            </p:cNvGrpSpPr>
            <p:nvPr/>
          </p:nvGrpSpPr>
          <p:grpSpPr bwMode="auto">
            <a:xfrm>
              <a:off x="9105178" y="3477657"/>
              <a:ext cx="423122" cy="462077"/>
              <a:chOff x="455" y="1034"/>
              <a:chExt cx="315" cy="344"/>
            </a:xfrm>
          </p:grpSpPr>
          <p:sp>
            <p:nvSpPr>
              <p:cNvPr id="224" name="AutoShape 74"/>
              <p:cNvSpPr>
                <a:spLocks noChangeAspect="1" noChangeArrowheads="1" noTextEdit="1"/>
              </p:cNvSpPr>
              <p:nvPr/>
            </p:nvSpPr>
            <p:spPr bwMode="auto">
              <a:xfrm>
                <a:off x="455" y="1034"/>
                <a:ext cx="315" cy="3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5" name="Freeform 76"/>
              <p:cNvSpPr>
                <a:spLocks noEditPoints="1"/>
              </p:cNvSpPr>
              <p:nvPr/>
            </p:nvSpPr>
            <p:spPr bwMode="auto">
              <a:xfrm>
                <a:off x="463" y="1042"/>
                <a:ext cx="248" cy="333"/>
              </a:xfrm>
              <a:custGeom>
                <a:avLst/>
                <a:gdLst>
                  <a:gd name="T0" fmla="*/ 78 w 479"/>
                  <a:gd name="T1" fmla="*/ 76 h 650"/>
                  <a:gd name="T2" fmla="*/ 240 w 479"/>
                  <a:gd name="T3" fmla="*/ 35 h 650"/>
                  <a:gd name="T4" fmla="*/ 401 w 479"/>
                  <a:gd name="T5" fmla="*/ 76 h 650"/>
                  <a:gd name="T6" fmla="*/ 240 w 479"/>
                  <a:gd name="T7" fmla="*/ 117 h 650"/>
                  <a:gd name="T8" fmla="*/ 78 w 479"/>
                  <a:gd name="T9" fmla="*/ 76 h 650"/>
                  <a:gd name="T10" fmla="*/ 221 w 479"/>
                  <a:gd name="T11" fmla="*/ 616 h 650"/>
                  <a:gd name="T12" fmla="*/ 221 w 479"/>
                  <a:gd name="T13" fmla="*/ 228 h 650"/>
                  <a:gd name="T14" fmla="*/ 408 w 479"/>
                  <a:gd name="T15" fmla="*/ 157 h 650"/>
                  <a:gd name="T16" fmla="*/ 479 w 479"/>
                  <a:gd name="T17" fmla="*/ 162 h 650"/>
                  <a:gd name="T18" fmla="*/ 479 w 479"/>
                  <a:gd name="T19" fmla="*/ 76 h 650"/>
                  <a:gd name="T20" fmla="*/ 240 w 479"/>
                  <a:gd name="T21" fmla="*/ 0 h 650"/>
                  <a:gd name="T22" fmla="*/ 0 w 479"/>
                  <a:gd name="T23" fmla="*/ 76 h 650"/>
                  <a:gd name="T24" fmla="*/ 0 w 479"/>
                  <a:gd name="T25" fmla="*/ 574 h 650"/>
                  <a:gd name="T26" fmla="*/ 240 w 479"/>
                  <a:gd name="T27" fmla="*/ 650 h 650"/>
                  <a:gd name="T28" fmla="*/ 256 w 479"/>
                  <a:gd name="T29" fmla="*/ 649 h 650"/>
                  <a:gd name="T30" fmla="*/ 221 w 479"/>
                  <a:gd name="T31" fmla="*/ 61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650">
                    <a:moveTo>
                      <a:pt x="78" y="76"/>
                    </a:moveTo>
                    <a:cubicBezTo>
                      <a:pt x="78" y="54"/>
                      <a:pt x="150" y="35"/>
                      <a:pt x="240" y="35"/>
                    </a:cubicBezTo>
                    <a:cubicBezTo>
                      <a:pt x="329" y="35"/>
                      <a:pt x="401" y="54"/>
                      <a:pt x="401" y="76"/>
                    </a:cubicBezTo>
                    <a:cubicBezTo>
                      <a:pt x="401" y="98"/>
                      <a:pt x="329" y="117"/>
                      <a:pt x="240" y="117"/>
                    </a:cubicBezTo>
                    <a:cubicBezTo>
                      <a:pt x="150" y="117"/>
                      <a:pt x="78" y="98"/>
                      <a:pt x="78" y="76"/>
                    </a:cubicBezTo>
                    <a:close/>
                    <a:moveTo>
                      <a:pt x="221" y="616"/>
                    </a:moveTo>
                    <a:lnTo>
                      <a:pt x="221" y="228"/>
                    </a:lnTo>
                    <a:cubicBezTo>
                      <a:pt x="221" y="180"/>
                      <a:pt x="297" y="157"/>
                      <a:pt x="408" y="157"/>
                    </a:cubicBezTo>
                    <a:cubicBezTo>
                      <a:pt x="433" y="157"/>
                      <a:pt x="457" y="159"/>
                      <a:pt x="479" y="162"/>
                    </a:cubicBezTo>
                    <a:lnTo>
                      <a:pt x="479" y="76"/>
                    </a:lnTo>
                    <a:cubicBezTo>
                      <a:pt x="479" y="34"/>
                      <a:pt x="372" y="0"/>
                      <a:pt x="240" y="0"/>
                    </a:cubicBezTo>
                    <a:cubicBezTo>
                      <a:pt x="108" y="0"/>
                      <a:pt x="0" y="34"/>
                      <a:pt x="0" y="76"/>
                    </a:cubicBezTo>
                    <a:lnTo>
                      <a:pt x="0" y="574"/>
                    </a:lnTo>
                    <a:cubicBezTo>
                      <a:pt x="0" y="616"/>
                      <a:pt x="108" y="650"/>
                      <a:pt x="240" y="650"/>
                    </a:cubicBezTo>
                    <a:lnTo>
                      <a:pt x="256" y="649"/>
                    </a:lnTo>
                    <a:cubicBezTo>
                      <a:pt x="234" y="640"/>
                      <a:pt x="221" y="628"/>
                      <a:pt x="221" y="616"/>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6" name="Freeform 77"/>
              <p:cNvSpPr>
                <a:spLocks noEditPoints="1"/>
              </p:cNvSpPr>
              <p:nvPr/>
            </p:nvSpPr>
            <p:spPr bwMode="auto">
              <a:xfrm>
                <a:off x="593" y="1138"/>
                <a:ext cx="175" cy="240"/>
              </a:xfrm>
              <a:custGeom>
                <a:avLst/>
                <a:gdLst>
                  <a:gd name="T0" fmla="*/ 166 w 338"/>
                  <a:gd name="T1" fmla="*/ 93 h 468"/>
                  <a:gd name="T2" fmla="*/ 49 w 338"/>
                  <a:gd name="T3" fmla="*/ 63 h 468"/>
                  <a:gd name="T4" fmla="*/ 166 w 338"/>
                  <a:gd name="T5" fmla="*/ 34 h 468"/>
                  <a:gd name="T6" fmla="*/ 282 w 338"/>
                  <a:gd name="T7" fmla="*/ 63 h 468"/>
                  <a:gd name="T8" fmla="*/ 166 w 338"/>
                  <a:gd name="T9" fmla="*/ 93 h 468"/>
                  <a:gd name="T10" fmla="*/ 267 w 338"/>
                  <a:gd name="T11" fmla="*/ 255 h 468"/>
                  <a:gd name="T12" fmla="*/ 54 w 338"/>
                  <a:gd name="T13" fmla="*/ 431 h 468"/>
                  <a:gd name="T14" fmla="*/ 136 w 338"/>
                  <a:gd name="T15" fmla="*/ 295 h 468"/>
                  <a:gd name="T16" fmla="*/ 65 w 338"/>
                  <a:gd name="T17" fmla="*/ 295 h 468"/>
                  <a:gd name="T18" fmla="*/ 277 w 338"/>
                  <a:gd name="T19" fmla="*/ 119 h 468"/>
                  <a:gd name="T20" fmla="*/ 195 w 338"/>
                  <a:gd name="T21" fmla="*/ 255 h 468"/>
                  <a:gd name="T22" fmla="*/ 267 w 338"/>
                  <a:gd name="T23" fmla="*/ 255 h 468"/>
                  <a:gd name="T24" fmla="*/ 166 w 338"/>
                  <a:gd name="T25" fmla="*/ 0 h 468"/>
                  <a:gd name="T26" fmla="*/ 0 w 338"/>
                  <a:gd name="T27" fmla="*/ 53 h 468"/>
                  <a:gd name="T28" fmla="*/ 0 w 338"/>
                  <a:gd name="T29" fmla="*/ 412 h 468"/>
                  <a:gd name="T30" fmla="*/ 166 w 338"/>
                  <a:gd name="T31" fmla="*/ 468 h 468"/>
                  <a:gd name="T32" fmla="*/ 338 w 338"/>
                  <a:gd name="T33" fmla="*/ 413 h 468"/>
                  <a:gd name="T34" fmla="*/ 338 w 338"/>
                  <a:gd name="T35" fmla="*/ 54 h 468"/>
                  <a:gd name="T36" fmla="*/ 166 w 338"/>
                  <a:gd name="T3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468">
                    <a:moveTo>
                      <a:pt x="166" y="93"/>
                    </a:moveTo>
                    <a:cubicBezTo>
                      <a:pt x="102" y="93"/>
                      <a:pt x="49" y="80"/>
                      <a:pt x="49" y="63"/>
                    </a:cubicBezTo>
                    <a:cubicBezTo>
                      <a:pt x="49" y="47"/>
                      <a:pt x="102" y="34"/>
                      <a:pt x="166" y="34"/>
                    </a:cubicBezTo>
                    <a:cubicBezTo>
                      <a:pt x="230" y="34"/>
                      <a:pt x="282" y="47"/>
                      <a:pt x="282" y="63"/>
                    </a:cubicBezTo>
                    <a:cubicBezTo>
                      <a:pt x="282" y="80"/>
                      <a:pt x="230" y="93"/>
                      <a:pt x="166" y="93"/>
                    </a:cubicBezTo>
                    <a:close/>
                    <a:moveTo>
                      <a:pt x="267" y="255"/>
                    </a:moveTo>
                    <a:lnTo>
                      <a:pt x="54" y="431"/>
                    </a:lnTo>
                    <a:lnTo>
                      <a:pt x="136" y="295"/>
                    </a:lnTo>
                    <a:lnTo>
                      <a:pt x="65" y="295"/>
                    </a:lnTo>
                    <a:lnTo>
                      <a:pt x="277" y="119"/>
                    </a:lnTo>
                    <a:lnTo>
                      <a:pt x="195" y="255"/>
                    </a:lnTo>
                    <a:lnTo>
                      <a:pt x="267" y="255"/>
                    </a:lnTo>
                    <a:close/>
                    <a:moveTo>
                      <a:pt x="166" y="0"/>
                    </a:moveTo>
                    <a:cubicBezTo>
                      <a:pt x="71" y="0"/>
                      <a:pt x="0" y="23"/>
                      <a:pt x="0" y="53"/>
                    </a:cubicBezTo>
                    <a:lnTo>
                      <a:pt x="0" y="412"/>
                    </a:lnTo>
                    <a:cubicBezTo>
                      <a:pt x="0" y="442"/>
                      <a:pt x="71" y="468"/>
                      <a:pt x="166" y="468"/>
                    </a:cubicBezTo>
                    <a:cubicBezTo>
                      <a:pt x="261" y="468"/>
                      <a:pt x="338" y="443"/>
                      <a:pt x="338" y="413"/>
                    </a:cubicBezTo>
                    <a:lnTo>
                      <a:pt x="338" y="54"/>
                    </a:lnTo>
                    <a:cubicBezTo>
                      <a:pt x="338" y="24"/>
                      <a:pt x="261" y="0"/>
                      <a:pt x="166" y="0"/>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77" name="Group 76"/>
          <p:cNvGrpSpPr/>
          <p:nvPr/>
        </p:nvGrpSpPr>
        <p:grpSpPr>
          <a:xfrm>
            <a:off x="7969730" y="2572936"/>
            <a:ext cx="851197" cy="671998"/>
            <a:chOff x="7976317" y="3439112"/>
            <a:chExt cx="851438" cy="672188"/>
          </a:xfrm>
        </p:grpSpPr>
        <p:sp>
          <p:nvSpPr>
            <p:cNvPr id="178" name="Rectangle 177"/>
            <p:cNvSpPr/>
            <p:nvPr/>
          </p:nvSpPr>
          <p:spPr bwMode="auto">
            <a:xfrm>
              <a:off x="7976317" y="3439112"/>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StorSimple</a:t>
              </a:r>
            </a:p>
          </p:txBody>
        </p:sp>
        <p:grpSp>
          <p:nvGrpSpPr>
            <p:cNvPr id="264" name="Group 263"/>
            <p:cNvGrpSpPr/>
            <p:nvPr/>
          </p:nvGrpSpPr>
          <p:grpSpPr bwMode="black">
            <a:xfrm>
              <a:off x="8180396" y="3491618"/>
              <a:ext cx="443280" cy="418188"/>
              <a:chOff x="8587169" y="5108012"/>
              <a:chExt cx="1184275" cy="1214438"/>
            </a:xfrm>
            <a:solidFill>
              <a:schemeClr val="tx1"/>
            </a:solidFill>
          </p:grpSpPr>
          <p:sp>
            <p:nvSpPr>
              <p:cNvPr id="265" name="Freeform 43"/>
              <p:cNvSpPr>
                <a:spLocks noEditPoints="1"/>
              </p:cNvSpPr>
              <p:nvPr/>
            </p:nvSpPr>
            <p:spPr bwMode="black">
              <a:xfrm>
                <a:off x="8587169" y="5108012"/>
                <a:ext cx="1184275" cy="1214438"/>
              </a:xfrm>
              <a:custGeom>
                <a:avLst/>
                <a:gdLst>
                  <a:gd name="T0" fmla="*/ 0 w 316"/>
                  <a:gd name="T1" fmla="*/ 78 h 324"/>
                  <a:gd name="T2" fmla="*/ 0 w 316"/>
                  <a:gd name="T3" fmla="*/ 63 h 324"/>
                  <a:gd name="T4" fmla="*/ 0 w 316"/>
                  <a:gd name="T5" fmla="*/ 47 h 324"/>
                  <a:gd name="T6" fmla="*/ 0 w 316"/>
                  <a:gd name="T7" fmla="*/ 16 h 324"/>
                  <a:gd name="T8" fmla="*/ 0 w 316"/>
                  <a:gd name="T9" fmla="*/ 0 h 324"/>
                  <a:gd name="T10" fmla="*/ 13 w 316"/>
                  <a:gd name="T11" fmla="*/ 78 h 324"/>
                  <a:gd name="T12" fmla="*/ 15 w 316"/>
                  <a:gd name="T13" fmla="*/ 0 h 324"/>
                  <a:gd name="T14" fmla="*/ 26 w 316"/>
                  <a:gd name="T15" fmla="*/ 78 h 324"/>
                  <a:gd name="T16" fmla="*/ 31 w 316"/>
                  <a:gd name="T17" fmla="*/ 0 h 324"/>
                  <a:gd name="T18" fmla="*/ 46 w 316"/>
                  <a:gd name="T19" fmla="*/ 0 h 324"/>
                  <a:gd name="T20" fmla="*/ 52 w 316"/>
                  <a:gd name="T21" fmla="*/ 78 h 324"/>
                  <a:gd name="T22" fmla="*/ 39 w 316"/>
                  <a:gd name="T23" fmla="*/ 78 h 324"/>
                  <a:gd name="T24" fmla="*/ 62 w 316"/>
                  <a:gd name="T25" fmla="*/ 0 h 324"/>
                  <a:gd name="T26" fmla="*/ 65 w 316"/>
                  <a:gd name="T27" fmla="*/ 78 h 324"/>
                  <a:gd name="T28" fmla="*/ 78 w 316"/>
                  <a:gd name="T29" fmla="*/ 0 h 324"/>
                  <a:gd name="T30" fmla="*/ 78 w 316"/>
                  <a:gd name="T31" fmla="*/ 78 h 324"/>
                  <a:gd name="T32" fmla="*/ 78 w 316"/>
                  <a:gd name="T33" fmla="*/ 63 h 324"/>
                  <a:gd name="T34" fmla="*/ 78 w 316"/>
                  <a:gd name="T35" fmla="*/ 47 h 324"/>
                  <a:gd name="T36" fmla="*/ 78 w 316"/>
                  <a:gd name="T37" fmla="*/ 16 h 324"/>
                  <a:gd name="T38" fmla="*/ 0 w 316"/>
                  <a:gd name="T39" fmla="*/ 32 h 324"/>
                  <a:gd name="T40" fmla="*/ 78 w 316"/>
                  <a:gd name="T41" fmla="*/ 32 h 324"/>
                  <a:gd name="T42" fmla="*/ 316 w 316"/>
                  <a:gd name="T43" fmla="*/ 182 h 324"/>
                  <a:gd name="T44" fmla="*/ 114 w 316"/>
                  <a:gd name="T45" fmla="*/ 42 h 324"/>
                  <a:gd name="T46" fmla="*/ 114 w 316"/>
                  <a:gd name="T47" fmla="*/ 49 h 324"/>
                  <a:gd name="T48" fmla="*/ 116 w 316"/>
                  <a:gd name="T49" fmla="*/ 28 h 324"/>
                  <a:gd name="T50" fmla="*/ 119 w 316"/>
                  <a:gd name="T51" fmla="*/ 62 h 324"/>
                  <a:gd name="T52" fmla="*/ 123 w 316"/>
                  <a:gd name="T53" fmla="*/ 16 h 324"/>
                  <a:gd name="T54" fmla="*/ 127 w 316"/>
                  <a:gd name="T55" fmla="*/ 73 h 324"/>
                  <a:gd name="T56" fmla="*/ 133 w 316"/>
                  <a:gd name="T57" fmla="*/ 7 h 324"/>
                  <a:gd name="T58" fmla="*/ 138 w 316"/>
                  <a:gd name="T59" fmla="*/ 81 h 324"/>
                  <a:gd name="T60" fmla="*/ 146 w 316"/>
                  <a:gd name="T61" fmla="*/ 1 h 324"/>
                  <a:gd name="T62" fmla="*/ 158 w 316"/>
                  <a:gd name="T63" fmla="*/ 84 h 324"/>
                  <a:gd name="T64" fmla="*/ 166 w 316"/>
                  <a:gd name="T65" fmla="*/ 2 h 324"/>
                  <a:gd name="T66" fmla="*/ 172 w 316"/>
                  <a:gd name="T67" fmla="*/ 81 h 324"/>
                  <a:gd name="T68" fmla="*/ 179 w 316"/>
                  <a:gd name="T69" fmla="*/ 7 h 324"/>
                  <a:gd name="T70" fmla="*/ 183 w 316"/>
                  <a:gd name="T71" fmla="*/ 74 h 324"/>
                  <a:gd name="T72" fmla="*/ 189 w 316"/>
                  <a:gd name="T73" fmla="*/ 17 h 324"/>
                  <a:gd name="T74" fmla="*/ 192 w 316"/>
                  <a:gd name="T75" fmla="*/ 63 h 324"/>
                  <a:gd name="T76" fmla="*/ 196 w 316"/>
                  <a:gd name="T77" fmla="*/ 29 h 324"/>
                  <a:gd name="T78" fmla="*/ 197 w 316"/>
                  <a:gd name="T79" fmla="*/ 50 h 324"/>
                  <a:gd name="T80" fmla="*/ 198 w 316"/>
                  <a:gd name="T81" fmla="*/ 42 h 324"/>
                  <a:gd name="T82" fmla="*/ 316 w 316"/>
                  <a:gd name="T83" fmla="*/ 249 h 324"/>
                  <a:gd name="T84" fmla="*/ 146 w 316"/>
                  <a:gd name="T85" fmla="*/ 249 h 324"/>
                  <a:gd name="T86" fmla="*/ 0 w 316"/>
                  <a:gd name="T87" fmla="*/ 189 h 324"/>
                  <a:gd name="T88" fmla="*/ 0 w 316"/>
                  <a:gd name="T89" fmla="*/ 198 h 324"/>
                  <a:gd name="T90" fmla="*/ 0 w 316"/>
                  <a:gd name="T91" fmla="*/ 177 h 324"/>
                  <a:gd name="T92" fmla="*/ 0 w 316"/>
                  <a:gd name="T93" fmla="*/ 165 h 324"/>
                  <a:gd name="T94" fmla="*/ 0 w 316"/>
                  <a:gd name="T95" fmla="*/ 153 h 324"/>
                  <a:gd name="T96" fmla="*/ 0 w 316"/>
                  <a:gd name="T97" fmla="*/ 141 h 324"/>
                  <a:gd name="T98" fmla="*/ 0 w 316"/>
                  <a:gd name="T99" fmla="*/ 129 h 324"/>
                  <a:gd name="T100" fmla="*/ 6 w 316"/>
                  <a:gd name="T101" fmla="*/ 120 h 324"/>
                  <a:gd name="T102" fmla="*/ 16 w 316"/>
                  <a:gd name="T103" fmla="*/ 189 h 324"/>
                  <a:gd name="T104" fmla="*/ 16 w 316"/>
                  <a:gd name="T105" fmla="*/ 124 h 324"/>
                  <a:gd name="T106" fmla="*/ 27 w 316"/>
                  <a:gd name="T107" fmla="*/ 183 h 324"/>
                  <a:gd name="T108" fmla="*/ 27 w 316"/>
                  <a:gd name="T109" fmla="*/ 130 h 324"/>
                  <a:gd name="T110" fmla="*/ 37 w 316"/>
                  <a:gd name="T111" fmla="*/ 177 h 324"/>
                  <a:gd name="T112" fmla="*/ 37 w 316"/>
                  <a:gd name="T113" fmla="*/ 136 h 324"/>
                  <a:gd name="T114" fmla="*/ 47 w 316"/>
                  <a:gd name="T115" fmla="*/ 171 h 324"/>
                  <a:gd name="T116" fmla="*/ 48 w 316"/>
                  <a:gd name="T117" fmla="*/ 142 h 324"/>
                  <a:gd name="T118" fmla="*/ 58 w 316"/>
                  <a:gd name="T119" fmla="*/ 165 h 324"/>
                  <a:gd name="T120" fmla="*/ 58 w 316"/>
                  <a:gd name="T121" fmla="*/ 148 h 324"/>
                  <a:gd name="T122" fmla="*/ 60 w 316"/>
                  <a:gd name="T123" fmla="*/ 15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324">
                    <a:moveTo>
                      <a:pt x="0" y="78"/>
                    </a:moveTo>
                    <a:cubicBezTo>
                      <a:pt x="6" y="78"/>
                      <a:pt x="6" y="78"/>
                      <a:pt x="6" y="78"/>
                    </a:cubicBezTo>
                    <a:cubicBezTo>
                      <a:pt x="6" y="84"/>
                      <a:pt x="6" y="84"/>
                      <a:pt x="6" y="84"/>
                    </a:cubicBezTo>
                    <a:cubicBezTo>
                      <a:pt x="0" y="84"/>
                      <a:pt x="0" y="84"/>
                      <a:pt x="0" y="84"/>
                    </a:cubicBezTo>
                    <a:lnTo>
                      <a:pt x="0" y="78"/>
                    </a:lnTo>
                    <a:close/>
                    <a:moveTo>
                      <a:pt x="0" y="63"/>
                    </a:moveTo>
                    <a:cubicBezTo>
                      <a:pt x="6" y="63"/>
                      <a:pt x="6" y="63"/>
                      <a:pt x="6" y="63"/>
                    </a:cubicBezTo>
                    <a:cubicBezTo>
                      <a:pt x="6" y="69"/>
                      <a:pt x="6" y="69"/>
                      <a:pt x="6" y="69"/>
                    </a:cubicBezTo>
                    <a:cubicBezTo>
                      <a:pt x="0" y="69"/>
                      <a:pt x="0" y="69"/>
                      <a:pt x="0" y="69"/>
                    </a:cubicBezTo>
                    <a:lnTo>
                      <a:pt x="0" y="63"/>
                    </a:lnTo>
                    <a:close/>
                    <a:moveTo>
                      <a:pt x="0" y="47"/>
                    </a:moveTo>
                    <a:cubicBezTo>
                      <a:pt x="6" y="47"/>
                      <a:pt x="6" y="47"/>
                      <a:pt x="6" y="47"/>
                    </a:cubicBezTo>
                    <a:cubicBezTo>
                      <a:pt x="6" y="53"/>
                      <a:pt x="6" y="53"/>
                      <a:pt x="6" y="53"/>
                    </a:cubicBezTo>
                    <a:cubicBezTo>
                      <a:pt x="0" y="53"/>
                      <a:pt x="0" y="53"/>
                      <a:pt x="0" y="53"/>
                    </a:cubicBezTo>
                    <a:lnTo>
                      <a:pt x="0" y="47"/>
                    </a:lnTo>
                    <a:close/>
                    <a:moveTo>
                      <a:pt x="0" y="16"/>
                    </a:moveTo>
                    <a:cubicBezTo>
                      <a:pt x="6" y="16"/>
                      <a:pt x="6" y="16"/>
                      <a:pt x="6" y="16"/>
                    </a:cubicBezTo>
                    <a:cubicBezTo>
                      <a:pt x="6" y="22"/>
                      <a:pt x="6" y="22"/>
                      <a:pt x="6" y="22"/>
                    </a:cubicBezTo>
                    <a:cubicBezTo>
                      <a:pt x="0" y="22"/>
                      <a:pt x="0" y="22"/>
                      <a:pt x="0" y="22"/>
                    </a:cubicBezTo>
                    <a:lnTo>
                      <a:pt x="0" y="16"/>
                    </a:lnTo>
                    <a:close/>
                    <a:moveTo>
                      <a:pt x="0" y="0"/>
                    </a:moveTo>
                    <a:cubicBezTo>
                      <a:pt x="6" y="0"/>
                      <a:pt x="6" y="0"/>
                      <a:pt x="6" y="0"/>
                    </a:cubicBezTo>
                    <a:cubicBezTo>
                      <a:pt x="6" y="7"/>
                      <a:pt x="6" y="7"/>
                      <a:pt x="6" y="7"/>
                    </a:cubicBezTo>
                    <a:cubicBezTo>
                      <a:pt x="0" y="7"/>
                      <a:pt x="0" y="7"/>
                      <a:pt x="0" y="7"/>
                    </a:cubicBezTo>
                    <a:lnTo>
                      <a:pt x="0" y="0"/>
                    </a:lnTo>
                    <a:close/>
                    <a:moveTo>
                      <a:pt x="13" y="78"/>
                    </a:moveTo>
                    <a:cubicBezTo>
                      <a:pt x="19" y="78"/>
                      <a:pt x="19" y="78"/>
                      <a:pt x="19" y="78"/>
                    </a:cubicBezTo>
                    <a:cubicBezTo>
                      <a:pt x="19" y="84"/>
                      <a:pt x="19" y="84"/>
                      <a:pt x="19" y="84"/>
                    </a:cubicBezTo>
                    <a:cubicBezTo>
                      <a:pt x="13" y="84"/>
                      <a:pt x="13" y="84"/>
                      <a:pt x="13" y="84"/>
                    </a:cubicBezTo>
                    <a:lnTo>
                      <a:pt x="13" y="78"/>
                    </a:lnTo>
                    <a:close/>
                    <a:moveTo>
                      <a:pt x="15" y="0"/>
                    </a:moveTo>
                    <a:cubicBezTo>
                      <a:pt x="22" y="0"/>
                      <a:pt x="22" y="0"/>
                      <a:pt x="22" y="0"/>
                    </a:cubicBezTo>
                    <a:cubicBezTo>
                      <a:pt x="22" y="7"/>
                      <a:pt x="22" y="7"/>
                      <a:pt x="22" y="7"/>
                    </a:cubicBezTo>
                    <a:cubicBezTo>
                      <a:pt x="15" y="7"/>
                      <a:pt x="15" y="7"/>
                      <a:pt x="15" y="7"/>
                    </a:cubicBezTo>
                    <a:lnTo>
                      <a:pt x="15" y="0"/>
                    </a:lnTo>
                    <a:close/>
                    <a:moveTo>
                      <a:pt x="26" y="78"/>
                    </a:moveTo>
                    <a:cubicBezTo>
                      <a:pt x="32" y="78"/>
                      <a:pt x="32" y="78"/>
                      <a:pt x="32" y="78"/>
                    </a:cubicBezTo>
                    <a:cubicBezTo>
                      <a:pt x="32" y="84"/>
                      <a:pt x="32" y="84"/>
                      <a:pt x="32" y="84"/>
                    </a:cubicBezTo>
                    <a:cubicBezTo>
                      <a:pt x="26" y="84"/>
                      <a:pt x="26" y="84"/>
                      <a:pt x="26" y="84"/>
                    </a:cubicBezTo>
                    <a:lnTo>
                      <a:pt x="26" y="78"/>
                    </a:lnTo>
                    <a:close/>
                    <a:moveTo>
                      <a:pt x="31" y="0"/>
                    </a:moveTo>
                    <a:cubicBezTo>
                      <a:pt x="37" y="0"/>
                      <a:pt x="37" y="0"/>
                      <a:pt x="37" y="0"/>
                    </a:cubicBezTo>
                    <a:cubicBezTo>
                      <a:pt x="37" y="7"/>
                      <a:pt x="37" y="7"/>
                      <a:pt x="37" y="7"/>
                    </a:cubicBezTo>
                    <a:cubicBezTo>
                      <a:pt x="31" y="7"/>
                      <a:pt x="31" y="7"/>
                      <a:pt x="31" y="7"/>
                    </a:cubicBezTo>
                    <a:lnTo>
                      <a:pt x="31" y="0"/>
                    </a:lnTo>
                    <a:close/>
                    <a:moveTo>
                      <a:pt x="46" y="0"/>
                    </a:moveTo>
                    <a:cubicBezTo>
                      <a:pt x="53" y="0"/>
                      <a:pt x="53" y="0"/>
                      <a:pt x="53" y="0"/>
                    </a:cubicBezTo>
                    <a:cubicBezTo>
                      <a:pt x="53" y="7"/>
                      <a:pt x="53" y="7"/>
                      <a:pt x="53" y="7"/>
                    </a:cubicBezTo>
                    <a:cubicBezTo>
                      <a:pt x="46" y="7"/>
                      <a:pt x="46" y="7"/>
                      <a:pt x="46" y="7"/>
                    </a:cubicBezTo>
                    <a:lnTo>
                      <a:pt x="46" y="0"/>
                    </a:lnTo>
                    <a:close/>
                    <a:moveTo>
                      <a:pt x="52" y="78"/>
                    </a:moveTo>
                    <a:cubicBezTo>
                      <a:pt x="58" y="78"/>
                      <a:pt x="58" y="78"/>
                      <a:pt x="58" y="78"/>
                    </a:cubicBezTo>
                    <a:cubicBezTo>
                      <a:pt x="58" y="84"/>
                      <a:pt x="58" y="84"/>
                      <a:pt x="58" y="84"/>
                    </a:cubicBezTo>
                    <a:cubicBezTo>
                      <a:pt x="52" y="84"/>
                      <a:pt x="52" y="84"/>
                      <a:pt x="52" y="84"/>
                    </a:cubicBezTo>
                    <a:lnTo>
                      <a:pt x="52" y="78"/>
                    </a:lnTo>
                    <a:close/>
                    <a:moveTo>
                      <a:pt x="39" y="78"/>
                    </a:moveTo>
                    <a:cubicBezTo>
                      <a:pt x="45" y="78"/>
                      <a:pt x="45" y="78"/>
                      <a:pt x="45" y="78"/>
                    </a:cubicBezTo>
                    <a:cubicBezTo>
                      <a:pt x="45" y="84"/>
                      <a:pt x="45" y="84"/>
                      <a:pt x="45" y="84"/>
                    </a:cubicBezTo>
                    <a:cubicBezTo>
                      <a:pt x="39" y="84"/>
                      <a:pt x="39" y="84"/>
                      <a:pt x="39" y="84"/>
                    </a:cubicBezTo>
                    <a:lnTo>
                      <a:pt x="39" y="78"/>
                    </a:lnTo>
                    <a:close/>
                    <a:moveTo>
                      <a:pt x="62" y="0"/>
                    </a:moveTo>
                    <a:cubicBezTo>
                      <a:pt x="68" y="0"/>
                      <a:pt x="68" y="0"/>
                      <a:pt x="68" y="0"/>
                    </a:cubicBezTo>
                    <a:cubicBezTo>
                      <a:pt x="68" y="7"/>
                      <a:pt x="68" y="7"/>
                      <a:pt x="68" y="7"/>
                    </a:cubicBezTo>
                    <a:cubicBezTo>
                      <a:pt x="62" y="7"/>
                      <a:pt x="62" y="7"/>
                      <a:pt x="62" y="7"/>
                    </a:cubicBezTo>
                    <a:lnTo>
                      <a:pt x="62" y="0"/>
                    </a:lnTo>
                    <a:close/>
                    <a:moveTo>
                      <a:pt x="65" y="78"/>
                    </a:moveTo>
                    <a:cubicBezTo>
                      <a:pt x="71" y="78"/>
                      <a:pt x="71" y="78"/>
                      <a:pt x="71" y="78"/>
                    </a:cubicBezTo>
                    <a:cubicBezTo>
                      <a:pt x="71" y="84"/>
                      <a:pt x="71" y="84"/>
                      <a:pt x="71" y="84"/>
                    </a:cubicBezTo>
                    <a:cubicBezTo>
                      <a:pt x="65" y="84"/>
                      <a:pt x="65" y="84"/>
                      <a:pt x="65" y="84"/>
                    </a:cubicBezTo>
                    <a:lnTo>
                      <a:pt x="65" y="78"/>
                    </a:lnTo>
                    <a:close/>
                    <a:moveTo>
                      <a:pt x="78" y="0"/>
                    </a:moveTo>
                    <a:cubicBezTo>
                      <a:pt x="84" y="0"/>
                      <a:pt x="84" y="0"/>
                      <a:pt x="84" y="0"/>
                    </a:cubicBezTo>
                    <a:cubicBezTo>
                      <a:pt x="84" y="7"/>
                      <a:pt x="84" y="7"/>
                      <a:pt x="84" y="7"/>
                    </a:cubicBezTo>
                    <a:cubicBezTo>
                      <a:pt x="78" y="7"/>
                      <a:pt x="78" y="7"/>
                      <a:pt x="78" y="7"/>
                    </a:cubicBezTo>
                    <a:lnTo>
                      <a:pt x="78" y="0"/>
                    </a:lnTo>
                    <a:close/>
                    <a:moveTo>
                      <a:pt x="78" y="78"/>
                    </a:moveTo>
                    <a:cubicBezTo>
                      <a:pt x="84" y="78"/>
                      <a:pt x="84" y="78"/>
                      <a:pt x="84" y="78"/>
                    </a:cubicBezTo>
                    <a:cubicBezTo>
                      <a:pt x="84" y="84"/>
                      <a:pt x="84" y="84"/>
                      <a:pt x="84" y="84"/>
                    </a:cubicBezTo>
                    <a:cubicBezTo>
                      <a:pt x="78" y="84"/>
                      <a:pt x="78" y="84"/>
                      <a:pt x="78" y="84"/>
                    </a:cubicBezTo>
                    <a:lnTo>
                      <a:pt x="78" y="78"/>
                    </a:lnTo>
                    <a:close/>
                    <a:moveTo>
                      <a:pt x="78" y="63"/>
                    </a:moveTo>
                    <a:cubicBezTo>
                      <a:pt x="84" y="63"/>
                      <a:pt x="84" y="63"/>
                      <a:pt x="84" y="63"/>
                    </a:cubicBezTo>
                    <a:cubicBezTo>
                      <a:pt x="84" y="69"/>
                      <a:pt x="84" y="69"/>
                      <a:pt x="84" y="69"/>
                    </a:cubicBezTo>
                    <a:cubicBezTo>
                      <a:pt x="78" y="69"/>
                      <a:pt x="78" y="69"/>
                      <a:pt x="78" y="69"/>
                    </a:cubicBezTo>
                    <a:lnTo>
                      <a:pt x="78" y="63"/>
                    </a:lnTo>
                    <a:close/>
                    <a:moveTo>
                      <a:pt x="78" y="47"/>
                    </a:moveTo>
                    <a:cubicBezTo>
                      <a:pt x="84" y="47"/>
                      <a:pt x="84" y="47"/>
                      <a:pt x="84" y="47"/>
                    </a:cubicBezTo>
                    <a:cubicBezTo>
                      <a:pt x="84" y="53"/>
                      <a:pt x="84" y="53"/>
                      <a:pt x="84" y="53"/>
                    </a:cubicBezTo>
                    <a:cubicBezTo>
                      <a:pt x="78" y="53"/>
                      <a:pt x="78" y="53"/>
                      <a:pt x="78" y="53"/>
                    </a:cubicBezTo>
                    <a:lnTo>
                      <a:pt x="78" y="47"/>
                    </a:lnTo>
                    <a:close/>
                    <a:moveTo>
                      <a:pt x="78" y="16"/>
                    </a:moveTo>
                    <a:cubicBezTo>
                      <a:pt x="84" y="16"/>
                      <a:pt x="84" y="16"/>
                      <a:pt x="84" y="16"/>
                    </a:cubicBezTo>
                    <a:cubicBezTo>
                      <a:pt x="84" y="22"/>
                      <a:pt x="84" y="22"/>
                      <a:pt x="84" y="22"/>
                    </a:cubicBezTo>
                    <a:cubicBezTo>
                      <a:pt x="78" y="22"/>
                      <a:pt x="78" y="22"/>
                      <a:pt x="78" y="22"/>
                    </a:cubicBezTo>
                    <a:lnTo>
                      <a:pt x="78" y="16"/>
                    </a:lnTo>
                    <a:close/>
                    <a:moveTo>
                      <a:pt x="0" y="32"/>
                    </a:moveTo>
                    <a:cubicBezTo>
                      <a:pt x="6" y="32"/>
                      <a:pt x="6" y="32"/>
                      <a:pt x="6" y="32"/>
                    </a:cubicBezTo>
                    <a:cubicBezTo>
                      <a:pt x="6" y="38"/>
                      <a:pt x="6" y="38"/>
                      <a:pt x="6" y="38"/>
                    </a:cubicBezTo>
                    <a:cubicBezTo>
                      <a:pt x="0" y="38"/>
                      <a:pt x="0" y="38"/>
                      <a:pt x="0" y="38"/>
                    </a:cubicBezTo>
                    <a:lnTo>
                      <a:pt x="0" y="32"/>
                    </a:lnTo>
                    <a:close/>
                    <a:moveTo>
                      <a:pt x="78" y="32"/>
                    </a:moveTo>
                    <a:cubicBezTo>
                      <a:pt x="84" y="32"/>
                      <a:pt x="84" y="32"/>
                      <a:pt x="84" y="32"/>
                    </a:cubicBezTo>
                    <a:cubicBezTo>
                      <a:pt x="84" y="38"/>
                      <a:pt x="84" y="38"/>
                      <a:pt x="84" y="38"/>
                    </a:cubicBezTo>
                    <a:cubicBezTo>
                      <a:pt x="78" y="38"/>
                      <a:pt x="78" y="38"/>
                      <a:pt x="78" y="38"/>
                    </a:cubicBezTo>
                    <a:lnTo>
                      <a:pt x="78" y="32"/>
                    </a:lnTo>
                    <a:close/>
                    <a:moveTo>
                      <a:pt x="316" y="182"/>
                    </a:moveTo>
                    <a:cubicBezTo>
                      <a:pt x="316" y="161"/>
                      <a:pt x="299" y="144"/>
                      <a:pt x="278" y="144"/>
                    </a:cubicBezTo>
                    <a:cubicBezTo>
                      <a:pt x="258" y="144"/>
                      <a:pt x="241" y="161"/>
                      <a:pt x="241" y="182"/>
                    </a:cubicBezTo>
                    <a:cubicBezTo>
                      <a:pt x="241" y="203"/>
                      <a:pt x="258" y="219"/>
                      <a:pt x="278" y="219"/>
                    </a:cubicBezTo>
                    <a:cubicBezTo>
                      <a:pt x="299" y="219"/>
                      <a:pt x="316" y="203"/>
                      <a:pt x="316" y="182"/>
                    </a:cubicBezTo>
                    <a:moveTo>
                      <a:pt x="114" y="42"/>
                    </a:moveTo>
                    <a:cubicBezTo>
                      <a:pt x="114" y="39"/>
                      <a:pt x="114" y="37"/>
                      <a:pt x="114" y="35"/>
                    </a:cubicBezTo>
                    <a:cubicBezTo>
                      <a:pt x="121" y="36"/>
                      <a:pt x="121" y="36"/>
                      <a:pt x="121" y="36"/>
                    </a:cubicBezTo>
                    <a:cubicBezTo>
                      <a:pt x="120" y="38"/>
                      <a:pt x="120" y="40"/>
                      <a:pt x="120" y="42"/>
                    </a:cubicBezTo>
                    <a:lnTo>
                      <a:pt x="114" y="42"/>
                    </a:lnTo>
                    <a:close/>
                    <a:moveTo>
                      <a:pt x="114" y="49"/>
                    </a:moveTo>
                    <a:cubicBezTo>
                      <a:pt x="120" y="48"/>
                      <a:pt x="120" y="48"/>
                      <a:pt x="120" y="48"/>
                    </a:cubicBezTo>
                    <a:cubicBezTo>
                      <a:pt x="121" y="50"/>
                      <a:pt x="121" y="52"/>
                      <a:pt x="122" y="53"/>
                    </a:cubicBezTo>
                    <a:cubicBezTo>
                      <a:pt x="116" y="55"/>
                      <a:pt x="116" y="55"/>
                      <a:pt x="116" y="55"/>
                    </a:cubicBezTo>
                    <a:cubicBezTo>
                      <a:pt x="115" y="53"/>
                      <a:pt x="115" y="51"/>
                      <a:pt x="114" y="49"/>
                    </a:cubicBezTo>
                    <a:moveTo>
                      <a:pt x="116" y="28"/>
                    </a:moveTo>
                    <a:cubicBezTo>
                      <a:pt x="117" y="26"/>
                      <a:pt x="118" y="24"/>
                      <a:pt x="119" y="22"/>
                    </a:cubicBezTo>
                    <a:cubicBezTo>
                      <a:pt x="124" y="25"/>
                      <a:pt x="124" y="25"/>
                      <a:pt x="124" y="25"/>
                    </a:cubicBezTo>
                    <a:cubicBezTo>
                      <a:pt x="124" y="27"/>
                      <a:pt x="123" y="28"/>
                      <a:pt x="122" y="30"/>
                    </a:cubicBezTo>
                    <a:lnTo>
                      <a:pt x="116" y="28"/>
                    </a:lnTo>
                    <a:close/>
                    <a:moveTo>
                      <a:pt x="119" y="62"/>
                    </a:moveTo>
                    <a:cubicBezTo>
                      <a:pt x="124" y="59"/>
                      <a:pt x="124" y="59"/>
                      <a:pt x="124" y="59"/>
                    </a:cubicBezTo>
                    <a:cubicBezTo>
                      <a:pt x="125" y="61"/>
                      <a:pt x="126" y="62"/>
                      <a:pt x="127" y="64"/>
                    </a:cubicBezTo>
                    <a:cubicBezTo>
                      <a:pt x="122" y="68"/>
                      <a:pt x="122" y="68"/>
                      <a:pt x="122" y="68"/>
                    </a:cubicBezTo>
                    <a:cubicBezTo>
                      <a:pt x="121" y="66"/>
                      <a:pt x="120" y="64"/>
                      <a:pt x="119" y="62"/>
                    </a:cubicBezTo>
                    <a:moveTo>
                      <a:pt x="123" y="16"/>
                    </a:moveTo>
                    <a:cubicBezTo>
                      <a:pt x="124" y="14"/>
                      <a:pt x="126" y="13"/>
                      <a:pt x="128" y="11"/>
                    </a:cubicBezTo>
                    <a:cubicBezTo>
                      <a:pt x="132" y="16"/>
                      <a:pt x="132" y="16"/>
                      <a:pt x="132" y="16"/>
                    </a:cubicBezTo>
                    <a:cubicBezTo>
                      <a:pt x="130" y="17"/>
                      <a:pt x="129" y="18"/>
                      <a:pt x="128" y="20"/>
                    </a:cubicBezTo>
                    <a:lnTo>
                      <a:pt x="123" y="16"/>
                    </a:lnTo>
                    <a:close/>
                    <a:moveTo>
                      <a:pt x="127" y="73"/>
                    </a:moveTo>
                    <a:cubicBezTo>
                      <a:pt x="131" y="68"/>
                      <a:pt x="131" y="68"/>
                      <a:pt x="131" y="68"/>
                    </a:cubicBezTo>
                    <a:cubicBezTo>
                      <a:pt x="133" y="70"/>
                      <a:pt x="134" y="71"/>
                      <a:pt x="136" y="72"/>
                    </a:cubicBezTo>
                    <a:cubicBezTo>
                      <a:pt x="132" y="77"/>
                      <a:pt x="132" y="77"/>
                      <a:pt x="132" y="77"/>
                    </a:cubicBezTo>
                    <a:cubicBezTo>
                      <a:pt x="130" y="76"/>
                      <a:pt x="128" y="74"/>
                      <a:pt x="127" y="73"/>
                    </a:cubicBezTo>
                    <a:moveTo>
                      <a:pt x="133" y="7"/>
                    </a:moveTo>
                    <a:cubicBezTo>
                      <a:pt x="135" y="6"/>
                      <a:pt x="137" y="5"/>
                      <a:pt x="139" y="4"/>
                    </a:cubicBezTo>
                    <a:cubicBezTo>
                      <a:pt x="142" y="9"/>
                      <a:pt x="142" y="9"/>
                      <a:pt x="142" y="9"/>
                    </a:cubicBezTo>
                    <a:cubicBezTo>
                      <a:pt x="140" y="10"/>
                      <a:pt x="138" y="11"/>
                      <a:pt x="137" y="12"/>
                    </a:cubicBezTo>
                    <a:lnTo>
                      <a:pt x="133" y="7"/>
                    </a:lnTo>
                    <a:close/>
                    <a:moveTo>
                      <a:pt x="138" y="81"/>
                    </a:moveTo>
                    <a:cubicBezTo>
                      <a:pt x="141" y="75"/>
                      <a:pt x="141" y="75"/>
                      <a:pt x="141" y="75"/>
                    </a:cubicBezTo>
                    <a:cubicBezTo>
                      <a:pt x="143" y="76"/>
                      <a:pt x="144" y="76"/>
                      <a:pt x="146" y="77"/>
                    </a:cubicBezTo>
                    <a:cubicBezTo>
                      <a:pt x="145" y="83"/>
                      <a:pt x="145" y="83"/>
                      <a:pt x="145" y="83"/>
                    </a:cubicBezTo>
                    <a:cubicBezTo>
                      <a:pt x="142" y="82"/>
                      <a:pt x="140" y="82"/>
                      <a:pt x="138" y="81"/>
                    </a:cubicBezTo>
                    <a:moveTo>
                      <a:pt x="146" y="1"/>
                    </a:moveTo>
                    <a:cubicBezTo>
                      <a:pt x="148" y="1"/>
                      <a:pt x="150" y="1"/>
                      <a:pt x="153" y="0"/>
                    </a:cubicBezTo>
                    <a:cubicBezTo>
                      <a:pt x="153" y="7"/>
                      <a:pt x="153" y="7"/>
                      <a:pt x="153" y="7"/>
                    </a:cubicBezTo>
                    <a:cubicBezTo>
                      <a:pt x="151" y="7"/>
                      <a:pt x="149" y="7"/>
                      <a:pt x="147" y="8"/>
                    </a:cubicBezTo>
                    <a:lnTo>
                      <a:pt x="146" y="1"/>
                    </a:lnTo>
                    <a:close/>
                    <a:moveTo>
                      <a:pt x="152" y="84"/>
                    </a:moveTo>
                    <a:cubicBezTo>
                      <a:pt x="152" y="78"/>
                      <a:pt x="152" y="78"/>
                      <a:pt x="152" y="78"/>
                    </a:cubicBezTo>
                    <a:cubicBezTo>
                      <a:pt x="153" y="78"/>
                      <a:pt x="155" y="78"/>
                      <a:pt x="156" y="78"/>
                    </a:cubicBezTo>
                    <a:cubicBezTo>
                      <a:pt x="157" y="78"/>
                      <a:pt x="157" y="78"/>
                      <a:pt x="158" y="78"/>
                    </a:cubicBezTo>
                    <a:cubicBezTo>
                      <a:pt x="158" y="84"/>
                      <a:pt x="158" y="84"/>
                      <a:pt x="158" y="84"/>
                    </a:cubicBezTo>
                    <a:cubicBezTo>
                      <a:pt x="157" y="84"/>
                      <a:pt x="157" y="84"/>
                      <a:pt x="156" y="84"/>
                    </a:cubicBezTo>
                    <a:cubicBezTo>
                      <a:pt x="154" y="84"/>
                      <a:pt x="153" y="84"/>
                      <a:pt x="152" y="84"/>
                    </a:cubicBezTo>
                    <a:moveTo>
                      <a:pt x="159" y="7"/>
                    </a:moveTo>
                    <a:cubicBezTo>
                      <a:pt x="160" y="0"/>
                      <a:pt x="160" y="0"/>
                      <a:pt x="160" y="0"/>
                    </a:cubicBezTo>
                    <a:cubicBezTo>
                      <a:pt x="162" y="1"/>
                      <a:pt x="164" y="1"/>
                      <a:pt x="166" y="2"/>
                    </a:cubicBezTo>
                    <a:cubicBezTo>
                      <a:pt x="165" y="8"/>
                      <a:pt x="165" y="8"/>
                      <a:pt x="165" y="8"/>
                    </a:cubicBezTo>
                    <a:cubicBezTo>
                      <a:pt x="163" y="7"/>
                      <a:pt x="161" y="7"/>
                      <a:pt x="159" y="7"/>
                    </a:cubicBezTo>
                    <a:moveTo>
                      <a:pt x="164" y="77"/>
                    </a:moveTo>
                    <a:cubicBezTo>
                      <a:pt x="166" y="77"/>
                      <a:pt x="168" y="76"/>
                      <a:pt x="169" y="76"/>
                    </a:cubicBezTo>
                    <a:cubicBezTo>
                      <a:pt x="172" y="81"/>
                      <a:pt x="172" y="81"/>
                      <a:pt x="172" y="81"/>
                    </a:cubicBezTo>
                    <a:cubicBezTo>
                      <a:pt x="170" y="82"/>
                      <a:pt x="168" y="83"/>
                      <a:pt x="165" y="83"/>
                    </a:cubicBezTo>
                    <a:lnTo>
                      <a:pt x="164" y="77"/>
                    </a:lnTo>
                    <a:close/>
                    <a:moveTo>
                      <a:pt x="170" y="10"/>
                    </a:moveTo>
                    <a:cubicBezTo>
                      <a:pt x="173" y="4"/>
                      <a:pt x="173" y="4"/>
                      <a:pt x="173" y="4"/>
                    </a:cubicBezTo>
                    <a:cubicBezTo>
                      <a:pt x="175" y="5"/>
                      <a:pt x="177" y="6"/>
                      <a:pt x="179" y="7"/>
                    </a:cubicBezTo>
                    <a:cubicBezTo>
                      <a:pt x="175" y="12"/>
                      <a:pt x="175" y="12"/>
                      <a:pt x="175" y="12"/>
                    </a:cubicBezTo>
                    <a:cubicBezTo>
                      <a:pt x="174" y="11"/>
                      <a:pt x="172" y="10"/>
                      <a:pt x="170" y="10"/>
                    </a:cubicBezTo>
                    <a:moveTo>
                      <a:pt x="175" y="73"/>
                    </a:moveTo>
                    <a:cubicBezTo>
                      <a:pt x="176" y="72"/>
                      <a:pt x="178" y="71"/>
                      <a:pt x="179" y="69"/>
                    </a:cubicBezTo>
                    <a:cubicBezTo>
                      <a:pt x="183" y="74"/>
                      <a:pt x="183" y="74"/>
                      <a:pt x="183" y="74"/>
                    </a:cubicBezTo>
                    <a:cubicBezTo>
                      <a:pt x="182" y="75"/>
                      <a:pt x="180" y="77"/>
                      <a:pt x="178" y="78"/>
                    </a:cubicBezTo>
                    <a:lnTo>
                      <a:pt x="175" y="73"/>
                    </a:lnTo>
                    <a:close/>
                    <a:moveTo>
                      <a:pt x="180" y="16"/>
                    </a:moveTo>
                    <a:cubicBezTo>
                      <a:pt x="184" y="12"/>
                      <a:pt x="184" y="12"/>
                      <a:pt x="184" y="12"/>
                    </a:cubicBezTo>
                    <a:cubicBezTo>
                      <a:pt x="186" y="13"/>
                      <a:pt x="188" y="15"/>
                      <a:pt x="189" y="17"/>
                    </a:cubicBezTo>
                    <a:cubicBezTo>
                      <a:pt x="184" y="20"/>
                      <a:pt x="184" y="20"/>
                      <a:pt x="184" y="20"/>
                    </a:cubicBezTo>
                    <a:cubicBezTo>
                      <a:pt x="183" y="19"/>
                      <a:pt x="182" y="17"/>
                      <a:pt x="180" y="16"/>
                    </a:cubicBezTo>
                    <a:moveTo>
                      <a:pt x="184" y="65"/>
                    </a:moveTo>
                    <a:cubicBezTo>
                      <a:pt x="185" y="63"/>
                      <a:pt x="186" y="62"/>
                      <a:pt x="187" y="60"/>
                    </a:cubicBezTo>
                    <a:cubicBezTo>
                      <a:pt x="192" y="63"/>
                      <a:pt x="192" y="63"/>
                      <a:pt x="192" y="63"/>
                    </a:cubicBezTo>
                    <a:cubicBezTo>
                      <a:pt x="191" y="65"/>
                      <a:pt x="190" y="67"/>
                      <a:pt x="188" y="69"/>
                    </a:cubicBezTo>
                    <a:lnTo>
                      <a:pt x="184" y="65"/>
                    </a:lnTo>
                    <a:close/>
                    <a:moveTo>
                      <a:pt x="187" y="26"/>
                    </a:moveTo>
                    <a:cubicBezTo>
                      <a:pt x="193" y="23"/>
                      <a:pt x="193" y="23"/>
                      <a:pt x="193" y="23"/>
                    </a:cubicBezTo>
                    <a:cubicBezTo>
                      <a:pt x="194" y="25"/>
                      <a:pt x="195" y="27"/>
                      <a:pt x="196" y="29"/>
                    </a:cubicBezTo>
                    <a:cubicBezTo>
                      <a:pt x="190" y="31"/>
                      <a:pt x="190" y="31"/>
                      <a:pt x="190" y="31"/>
                    </a:cubicBezTo>
                    <a:cubicBezTo>
                      <a:pt x="189" y="29"/>
                      <a:pt x="188" y="27"/>
                      <a:pt x="187" y="26"/>
                    </a:cubicBezTo>
                    <a:moveTo>
                      <a:pt x="189" y="55"/>
                    </a:moveTo>
                    <a:cubicBezTo>
                      <a:pt x="190" y="53"/>
                      <a:pt x="191" y="51"/>
                      <a:pt x="191" y="49"/>
                    </a:cubicBezTo>
                    <a:cubicBezTo>
                      <a:pt x="197" y="50"/>
                      <a:pt x="197" y="50"/>
                      <a:pt x="197" y="50"/>
                    </a:cubicBezTo>
                    <a:cubicBezTo>
                      <a:pt x="197" y="53"/>
                      <a:pt x="196" y="55"/>
                      <a:pt x="195" y="57"/>
                    </a:cubicBezTo>
                    <a:lnTo>
                      <a:pt x="189" y="55"/>
                    </a:lnTo>
                    <a:close/>
                    <a:moveTo>
                      <a:pt x="191" y="37"/>
                    </a:moveTo>
                    <a:cubicBezTo>
                      <a:pt x="197" y="36"/>
                      <a:pt x="197" y="36"/>
                      <a:pt x="197" y="36"/>
                    </a:cubicBezTo>
                    <a:cubicBezTo>
                      <a:pt x="198" y="38"/>
                      <a:pt x="198" y="40"/>
                      <a:pt x="198" y="42"/>
                    </a:cubicBezTo>
                    <a:cubicBezTo>
                      <a:pt x="198" y="43"/>
                      <a:pt x="198" y="43"/>
                      <a:pt x="198" y="43"/>
                    </a:cubicBezTo>
                    <a:cubicBezTo>
                      <a:pt x="192" y="43"/>
                      <a:pt x="192" y="43"/>
                      <a:pt x="192" y="43"/>
                    </a:cubicBezTo>
                    <a:cubicBezTo>
                      <a:pt x="192" y="42"/>
                      <a:pt x="192" y="42"/>
                      <a:pt x="192" y="42"/>
                    </a:cubicBezTo>
                    <a:cubicBezTo>
                      <a:pt x="192" y="40"/>
                      <a:pt x="191" y="39"/>
                      <a:pt x="191" y="37"/>
                    </a:cubicBezTo>
                    <a:moveTo>
                      <a:pt x="316" y="249"/>
                    </a:moveTo>
                    <a:cubicBezTo>
                      <a:pt x="241" y="249"/>
                      <a:pt x="241" y="249"/>
                      <a:pt x="241" y="249"/>
                    </a:cubicBezTo>
                    <a:cubicBezTo>
                      <a:pt x="241" y="324"/>
                      <a:pt x="241" y="324"/>
                      <a:pt x="241" y="324"/>
                    </a:cubicBezTo>
                    <a:cubicBezTo>
                      <a:pt x="316" y="324"/>
                      <a:pt x="316" y="324"/>
                      <a:pt x="316" y="324"/>
                    </a:cubicBezTo>
                    <a:lnTo>
                      <a:pt x="316" y="249"/>
                    </a:lnTo>
                    <a:close/>
                    <a:moveTo>
                      <a:pt x="146" y="249"/>
                    </a:moveTo>
                    <a:cubicBezTo>
                      <a:pt x="146" y="324"/>
                      <a:pt x="146" y="324"/>
                      <a:pt x="146" y="324"/>
                    </a:cubicBezTo>
                    <a:cubicBezTo>
                      <a:pt x="211" y="287"/>
                      <a:pt x="211" y="287"/>
                      <a:pt x="211" y="287"/>
                    </a:cubicBezTo>
                    <a:lnTo>
                      <a:pt x="146" y="249"/>
                    </a:lnTo>
                    <a:close/>
                    <a:moveTo>
                      <a:pt x="0" y="198"/>
                    </a:moveTo>
                    <a:cubicBezTo>
                      <a:pt x="0" y="189"/>
                      <a:pt x="0" y="189"/>
                      <a:pt x="0" y="189"/>
                    </a:cubicBezTo>
                    <a:cubicBezTo>
                      <a:pt x="6" y="189"/>
                      <a:pt x="6" y="189"/>
                      <a:pt x="6" y="189"/>
                    </a:cubicBezTo>
                    <a:cubicBezTo>
                      <a:pt x="6" y="193"/>
                      <a:pt x="6" y="193"/>
                      <a:pt x="6" y="193"/>
                    </a:cubicBezTo>
                    <a:cubicBezTo>
                      <a:pt x="5" y="193"/>
                      <a:pt x="5" y="193"/>
                      <a:pt x="5" y="193"/>
                    </a:cubicBezTo>
                    <a:cubicBezTo>
                      <a:pt x="6" y="195"/>
                      <a:pt x="6" y="195"/>
                      <a:pt x="6" y="195"/>
                    </a:cubicBezTo>
                    <a:lnTo>
                      <a:pt x="0" y="198"/>
                    </a:lnTo>
                    <a:close/>
                    <a:moveTo>
                      <a:pt x="0" y="177"/>
                    </a:moveTo>
                    <a:cubicBezTo>
                      <a:pt x="6" y="177"/>
                      <a:pt x="6" y="177"/>
                      <a:pt x="6" y="177"/>
                    </a:cubicBezTo>
                    <a:cubicBezTo>
                      <a:pt x="6" y="183"/>
                      <a:pt x="6" y="183"/>
                      <a:pt x="6" y="183"/>
                    </a:cubicBezTo>
                    <a:cubicBezTo>
                      <a:pt x="0" y="183"/>
                      <a:pt x="0" y="183"/>
                      <a:pt x="0" y="183"/>
                    </a:cubicBezTo>
                    <a:lnTo>
                      <a:pt x="0" y="177"/>
                    </a:lnTo>
                    <a:close/>
                    <a:moveTo>
                      <a:pt x="0" y="165"/>
                    </a:moveTo>
                    <a:cubicBezTo>
                      <a:pt x="6" y="165"/>
                      <a:pt x="6" y="165"/>
                      <a:pt x="6" y="165"/>
                    </a:cubicBezTo>
                    <a:cubicBezTo>
                      <a:pt x="6" y="171"/>
                      <a:pt x="6" y="171"/>
                      <a:pt x="6" y="171"/>
                    </a:cubicBezTo>
                    <a:cubicBezTo>
                      <a:pt x="0" y="171"/>
                      <a:pt x="0" y="171"/>
                      <a:pt x="0" y="171"/>
                    </a:cubicBezTo>
                    <a:lnTo>
                      <a:pt x="0" y="165"/>
                    </a:lnTo>
                    <a:close/>
                    <a:moveTo>
                      <a:pt x="0" y="153"/>
                    </a:moveTo>
                    <a:cubicBezTo>
                      <a:pt x="6" y="153"/>
                      <a:pt x="6" y="153"/>
                      <a:pt x="6" y="153"/>
                    </a:cubicBezTo>
                    <a:cubicBezTo>
                      <a:pt x="6" y="159"/>
                      <a:pt x="6" y="159"/>
                      <a:pt x="6" y="159"/>
                    </a:cubicBezTo>
                    <a:cubicBezTo>
                      <a:pt x="0" y="159"/>
                      <a:pt x="0" y="159"/>
                      <a:pt x="0" y="159"/>
                    </a:cubicBezTo>
                    <a:lnTo>
                      <a:pt x="0" y="153"/>
                    </a:lnTo>
                    <a:close/>
                    <a:moveTo>
                      <a:pt x="0" y="141"/>
                    </a:moveTo>
                    <a:cubicBezTo>
                      <a:pt x="6" y="141"/>
                      <a:pt x="6" y="141"/>
                      <a:pt x="6" y="141"/>
                    </a:cubicBezTo>
                    <a:cubicBezTo>
                      <a:pt x="6" y="147"/>
                      <a:pt x="6" y="147"/>
                      <a:pt x="6" y="147"/>
                    </a:cubicBezTo>
                    <a:cubicBezTo>
                      <a:pt x="0" y="147"/>
                      <a:pt x="0" y="147"/>
                      <a:pt x="0" y="147"/>
                    </a:cubicBezTo>
                    <a:lnTo>
                      <a:pt x="0" y="141"/>
                    </a:lnTo>
                    <a:close/>
                    <a:moveTo>
                      <a:pt x="0" y="129"/>
                    </a:moveTo>
                    <a:cubicBezTo>
                      <a:pt x="6" y="129"/>
                      <a:pt x="6" y="129"/>
                      <a:pt x="6" y="129"/>
                    </a:cubicBezTo>
                    <a:cubicBezTo>
                      <a:pt x="6" y="135"/>
                      <a:pt x="6" y="135"/>
                      <a:pt x="6" y="135"/>
                    </a:cubicBezTo>
                    <a:cubicBezTo>
                      <a:pt x="0" y="135"/>
                      <a:pt x="0" y="135"/>
                      <a:pt x="0" y="135"/>
                    </a:cubicBezTo>
                    <a:lnTo>
                      <a:pt x="0" y="129"/>
                    </a:lnTo>
                    <a:close/>
                    <a:moveTo>
                      <a:pt x="0" y="123"/>
                    </a:moveTo>
                    <a:cubicBezTo>
                      <a:pt x="0" y="114"/>
                      <a:pt x="0" y="114"/>
                      <a:pt x="0" y="114"/>
                    </a:cubicBezTo>
                    <a:cubicBezTo>
                      <a:pt x="6" y="118"/>
                      <a:pt x="6" y="118"/>
                      <a:pt x="6" y="118"/>
                    </a:cubicBezTo>
                    <a:cubicBezTo>
                      <a:pt x="5" y="120"/>
                      <a:pt x="5" y="120"/>
                      <a:pt x="5" y="120"/>
                    </a:cubicBezTo>
                    <a:cubicBezTo>
                      <a:pt x="6" y="120"/>
                      <a:pt x="6" y="120"/>
                      <a:pt x="6" y="120"/>
                    </a:cubicBezTo>
                    <a:cubicBezTo>
                      <a:pt x="6" y="123"/>
                      <a:pt x="6" y="123"/>
                      <a:pt x="6" y="123"/>
                    </a:cubicBezTo>
                    <a:lnTo>
                      <a:pt x="0" y="123"/>
                    </a:lnTo>
                    <a:close/>
                    <a:moveTo>
                      <a:pt x="8" y="187"/>
                    </a:moveTo>
                    <a:cubicBezTo>
                      <a:pt x="13" y="184"/>
                      <a:pt x="13" y="184"/>
                      <a:pt x="13" y="184"/>
                    </a:cubicBezTo>
                    <a:cubicBezTo>
                      <a:pt x="16" y="189"/>
                      <a:pt x="16" y="189"/>
                      <a:pt x="16" y="189"/>
                    </a:cubicBezTo>
                    <a:cubicBezTo>
                      <a:pt x="11" y="192"/>
                      <a:pt x="11" y="192"/>
                      <a:pt x="11" y="192"/>
                    </a:cubicBezTo>
                    <a:lnTo>
                      <a:pt x="8" y="187"/>
                    </a:lnTo>
                    <a:close/>
                    <a:moveTo>
                      <a:pt x="8" y="126"/>
                    </a:moveTo>
                    <a:cubicBezTo>
                      <a:pt x="11" y="121"/>
                      <a:pt x="11" y="121"/>
                      <a:pt x="11" y="121"/>
                    </a:cubicBezTo>
                    <a:cubicBezTo>
                      <a:pt x="16" y="124"/>
                      <a:pt x="16" y="124"/>
                      <a:pt x="16" y="124"/>
                    </a:cubicBezTo>
                    <a:cubicBezTo>
                      <a:pt x="13" y="129"/>
                      <a:pt x="13" y="129"/>
                      <a:pt x="13" y="129"/>
                    </a:cubicBezTo>
                    <a:lnTo>
                      <a:pt x="8" y="126"/>
                    </a:lnTo>
                    <a:close/>
                    <a:moveTo>
                      <a:pt x="19" y="181"/>
                    </a:moveTo>
                    <a:cubicBezTo>
                      <a:pt x="24" y="178"/>
                      <a:pt x="24" y="178"/>
                      <a:pt x="24" y="178"/>
                    </a:cubicBezTo>
                    <a:cubicBezTo>
                      <a:pt x="27" y="183"/>
                      <a:pt x="27" y="183"/>
                      <a:pt x="27" y="183"/>
                    </a:cubicBezTo>
                    <a:cubicBezTo>
                      <a:pt x="21" y="186"/>
                      <a:pt x="21" y="186"/>
                      <a:pt x="21" y="186"/>
                    </a:cubicBezTo>
                    <a:lnTo>
                      <a:pt x="19" y="181"/>
                    </a:lnTo>
                    <a:close/>
                    <a:moveTo>
                      <a:pt x="19" y="132"/>
                    </a:moveTo>
                    <a:cubicBezTo>
                      <a:pt x="22" y="127"/>
                      <a:pt x="22" y="127"/>
                      <a:pt x="22" y="127"/>
                    </a:cubicBezTo>
                    <a:cubicBezTo>
                      <a:pt x="27" y="130"/>
                      <a:pt x="27" y="130"/>
                      <a:pt x="27" y="130"/>
                    </a:cubicBezTo>
                    <a:cubicBezTo>
                      <a:pt x="24" y="135"/>
                      <a:pt x="24" y="135"/>
                      <a:pt x="24" y="135"/>
                    </a:cubicBezTo>
                    <a:lnTo>
                      <a:pt x="19" y="132"/>
                    </a:lnTo>
                    <a:close/>
                    <a:moveTo>
                      <a:pt x="29" y="175"/>
                    </a:moveTo>
                    <a:cubicBezTo>
                      <a:pt x="34" y="172"/>
                      <a:pt x="34" y="172"/>
                      <a:pt x="34" y="172"/>
                    </a:cubicBezTo>
                    <a:cubicBezTo>
                      <a:pt x="37" y="177"/>
                      <a:pt x="37" y="177"/>
                      <a:pt x="37" y="177"/>
                    </a:cubicBezTo>
                    <a:cubicBezTo>
                      <a:pt x="32" y="180"/>
                      <a:pt x="32" y="180"/>
                      <a:pt x="32" y="180"/>
                    </a:cubicBezTo>
                    <a:lnTo>
                      <a:pt x="29" y="175"/>
                    </a:lnTo>
                    <a:close/>
                    <a:moveTo>
                      <a:pt x="29" y="138"/>
                    </a:moveTo>
                    <a:cubicBezTo>
                      <a:pt x="32" y="133"/>
                      <a:pt x="32" y="133"/>
                      <a:pt x="32" y="133"/>
                    </a:cubicBezTo>
                    <a:cubicBezTo>
                      <a:pt x="37" y="136"/>
                      <a:pt x="37" y="136"/>
                      <a:pt x="37" y="136"/>
                    </a:cubicBezTo>
                    <a:cubicBezTo>
                      <a:pt x="34" y="141"/>
                      <a:pt x="34" y="141"/>
                      <a:pt x="34" y="141"/>
                    </a:cubicBezTo>
                    <a:lnTo>
                      <a:pt x="29" y="138"/>
                    </a:lnTo>
                    <a:close/>
                    <a:moveTo>
                      <a:pt x="39" y="169"/>
                    </a:moveTo>
                    <a:cubicBezTo>
                      <a:pt x="44" y="166"/>
                      <a:pt x="44" y="166"/>
                      <a:pt x="44" y="166"/>
                    </a:cubicBezTo>
                    <a:cubicBezTo>
                      <a:pt x="47" y="171"/>
                      <a:pt x="47" y="171"/>
                      <a:pt x="47" y="171"/>
                    </a:cubicBezTo>
                    <a:cubicBezTo>
                      <a:pt x="42" y="174"/>
                      <a:pt x="42" y="174"/>
                      <a:pt x="42" y="174"/>
                    </a:cubicBezTo>
                    <a:lnTo>
                      <a:pt x="39" y="169"/>
                    </a:lnTo>
                    <a:close/>
                    <a:moveTo>
                      <a:pt x="39" y="144"/>
                    </a:moveTo>
                    <a:cubicBezTo>
                      <a:pt x="42" y="139"/>
                      <a:pt x="42" y="139"/>
                      <a:pt x="42" y="139"/>
                    </a:cubicBezTo>
                    <a:cubicBezTo>
                      <a:pt x="48" y="142"/>
                      <a:pt x="48" y="142"/>
                      <a:pt x="48" y="142"/>
                    </a:cubicBezTo>
                    <a:cubicBezTo>
                      <a:pt x="45" y="147"/>
                      <a:pt x="45" y="147"/>
                      <a:pt x="45" y="147"/>
                    </a:cubicBezTo>
                    <a:lnTo>
                      <a:pt x="39" y="144"/>
                    </a:lnTo>
                    <a:close/>
                    <a:moveTo>
                      <a:pt x="50" y="163"/>
                    </a:moveTo>
                    <a:cubicBezTo>
                      <a:pt x="55" y="160"/>
                      <a:pt x="55" y="160"/>
                      <a:pt x="55" y="160"/>
                    </a:cubicBezTo>
                    <a:cubicBezTo>
                      <a:pt x="58" y="165"/>
                      <a:pt x="58" y="165"/>
                      <a:pt x="58" y="165"/>
                    </a:cubicBezTo>
                    <a:cubicBezTo>
                      <a:pt x="53" y="168"/>
                      <a:pt x="53" y="168"/>
                      <a:pt x="53" y="168"/>
                    </a:cubicBezTo>
                    <a:lnTo>
                      <a:pt x="50" y="163"/>
                    </a:lnTo>
                    <a:close/>
                    <a:moveTo>
                      <a:pt x="50" y="150"/>
                    </a:moveTo>
                    <a:cubicBezTo>
                      <a:pt x="53" y="145"/>
                      <a:pt x="53" y="145"/>
                      <a:pt x="53" y="145"/>
                    </a:cubicBezTo>
                    <a:cubicBezTo>
                      <a:pt x="58" y="148"/>
                      <a:pt x="58" y="148"/>
                      <a:pt x="58" y="148"/>
                    </a:cubicBezTo>
                    <a:cubicBezTo>
                      <a:pt x="55" y="153"/>
                      <a:pt x="55" y="153"/>
                      <a:pt x="55" y="153"/>
                    </a:cubicBezTo>
                    <a:lnTo>
                      <a:pt x="50" y="150"/>
                    </a:lnTo>
                    <a:close/>
                    <a:moveTo>
                      <a:pt x="60" y="157"/>
                    </a:moveTo>
                    <a:cubicBezTo>
                      <a:pt x="61" y="156"/>
                      <a:pt x="61" y="156"/>
                      <a:pt x="61" y="156"/>
                    </a:cubicBezTo>
                    <a:cubicBezTo>
                      <a:pt x="60" y="156"/>
                      <a:pt x="60" y="156"/>
                      <a:pt x="60" y="156"/>
                    </a:cubicBezTo>
                    <a:cubicBezTo>
                      <a:pt x="63" y="151"/>
                      <a:pt x="63" y="151"/>
                      <a:pt x="63" y="151"/>
                    </a:cubicBezTo>
                    <a:cubicBezTo>
                      <a:pt x="73" y="156"/>
                      <a:pt x="73" y="156"/>
                      <a:pt x="73" y="156"/>
                    </a:cubicBezTo>
                    <a:cubicBezTo>
                      <a:pt x="63" y="162"/>
                      <a:pt x="63" y="162"/>
                      <a:pt x="63" y="162"/>
                    </a:cubicBezTo>
                    <a:lnTo>
                      <a:pt x="60" y="157"/>
                    </a:lnTo>
                    <a:close/>
                  </a:path>
                </a:pathLst>
              </a:custGeom>
              <a:solidFill>
                <a:srgbClr val="FFFFFF"/>
              </a:solidFill>
              <a:ln>
                <a:noFill/>
              </a:ln>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6" name="Freeform 44"/>
              <p:cNvSpPr>
                <a:spLocks noEditPoints="1"/>
              </p:cNvSpPr>
              <p:nvPr/>
            </p:nvSpPr>
            <p:spPr bwMode="black">
              <a:xfrm>
                <a:off x="8863394" y="5414400"/>
                <a:ext cx="652463" cy="657225"/>
              </a:xfrm>
              <a:custGeom>
                <a:avLst/>
                <a:gdLst>
                  <a:gd name="T0" fmla="*/ 116 w 411"/>
                  <a:gd name="T1" fmla="*/ 121 h 414"/>
                  <a:gd name="T2" fmla="*/ 123 w 411"/>
                  <a:gd name="T3" fmla="*/ 208 h 414"/>
                  <a:gd name="T4" fmla="*/ 159 w 411"/>
                  <a:gd name="T5" fmla="*/ 173 h 414"/>
                  <a:gd name="T6" fmla="*/ 293 w 411"/>
                  <a:gd name="T7" fmla="*/ 310 h 414"/>
                  <a:gd name="T8" fmla="*/ 307 w 411"/>
                  <a:gd name="T9" fmla="*/ 296 h 414"/>
                  <a:gd name="T10" fmla="*/ 170 w 411"/>
                  <a:gd name="T11" fmla="*/ 161 h 414"/>
                  <a:gd name="T12" fmla="*/ 204 w 411"/>
                  <a:gd name="T13" fmla="*/ 128 h 414"/>
                  <a:gd name="T14" fmla="*/ 116 w 411"/>
                  <a:gd name="T15" fmla="*/ 121 h 414"/>
                  <a:gd name="T16" fmla="*/ 7 w 411"/>
                  <a:gd name="T17" fmla="*/ 397 h 414"/>
                  <a:gd name="T18" fmla="*/ 41 w 411"/>
                  <a:gd name="T19" fmla="*/ 362 h 414"/>
                  <a:gd name="T20" fmla="*/ 93 w 411"/>
                  <a:gd name="T21" fmla="*/ 414 h 414"/>
                  <a:gd name="T22" fmla="*/ 104 w 411"/>
                  <a:gd name="T23" fmla="*/ 402 h 414"/>
                  <a:gd name="T24" fmla="*/ 52 w 411"/>
                  <a:gd name="T25" fmla="*/ 350 h 414"/>
                  <a:gd name="T26" fmla="*/ 88 w 411"/>
                  <a:gd name="T27" fmla="*/ 317 h 414"/>
                  <a:gd name="T28" fmla="*/ 0 w 411"/>
                  <a:gd name="T29" fmla="*/ 310 h 414"/>
                  <a:gd name="T30" fmla="*/ 7 w 411"/>
                  <a:gd name="T31" fmla="*/ 397 h 414"/>
                  <a:gd name="T32" fmla="*/ 305 w 411"/>
                  <a:gd name="T33" fmla="*/ 0 h 414"/>
                  <a:gd name="T34" fmla="*/ 315 w 411"/>
                  <a:gd name="T35" fmla="*/ 90 h 414"/>
                  <a:gd name="T36" fmla="*/ 348 w 411"/>
                  <a:gd name="T37" fmla="*/ 55 h 414"/>
                  <a:gd name="T38" fmla="*/ 397 w 411"/>
                  <a:gd name="T39" fmla="*/ 104 h 414"/>
                  <a:gd name="T40" fmla="*/ 411 w 411"/>
                  <a:gd name="T41" fmla="*/ 92 h 414"/>
                  <a:gd name="T42" fmla="*/ 359 w 411"/>
                  <a:gd name="T43" fmla="*/ 43 h 414"/>
                  <a:gd name="T44" fmla="*/ 395 w 411"/>
                  <a:gd name="T45" fmla="*/ 7 h 414"/>
                  <a:gd name="T46" fmla="*/ 305 w 411"/>
                  <a:gd name="T4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1" h="414">
                    <a:moveTo>
                      <a:pt x="116" y="121"/>
                    </a:moveTo>
                    <a:lnTo>
                      <a:pt x="123" y="208"/>
                    </a:lnTo>
                    <a:lnTo>
                      <a:pt x="159" y="173"/>
                    </a:lnTo>
                    <a:lnTo>
                      <a:pt x="293" y="310"/>
                    </a:lnTo>
                    <a:lnTo>
                      <a:pt x="307" y="296"/>
                    </a:lnTo>
                    <a:lnTo>
                      <a:pt x="170" y="161"/>
                    </a:lnTo>
                    <a:lnTo>
                      <a:pt x="204" y="128"/>
                    </a:lnTo>
                    <a:lnTo>
                      <a:pt x="116" y="121"/>
                    </a:lnTo>
                    <a:close/>
                    <a:moveTo>
                      <a:pt x="7" y="397"/>
                    </a:moveTo>
                    <a:lnTo>
                      <a:pt x="41" y="362"/>
                    </a:lnTo>
                    <a:lnTo>
                      <a:pt x="93" y="414"/>
                    </a:lnTo>
                    <a:lnTo>
                      <a:pt x="104" y="402"/>
                    </a:lnTo>
                    <a:lnTo>
                      <a:pt x="52" y="350"/>
                    </a:lnTo>
                    <a:lnTo>
                      <a:pt x="88" y="317"/>
                    </a:lnTo>
                    <a:lnTo>
                      <a:pt x="0" y="310"/>
                    </a:lnTo>
                    <a:lnTo>
                      <a:pt x="7" y="397"/>
                    </a:lnTo>
                    <a:close/>
                    <a:moveTo>
                      <a:pt x="305" y="0"/>
                    </a:moveTo>
                    <a:lnTo>
                      <a:pt x="315" y="90"/>
                    </a:lnTo>
                    <a:lnTo>
                      <a:pt x="348" y="55"/>
                    </a:lnTo>
                    <a:lnTo>
                      <a:pt x="397" y="104"/>
                    </a:lnTo>
                    <a:lnTo>
                      <a:pt x="411" y="92"/>
                    </a:lnTo>
                    <a:lnTo>
                      <a:pt x="359" y="43"/>
                    </a:lnTo>
                    <a:lnTo>
                      <a:pt x="395" y="7"/>
                    </a:lnTo>
                    <a:lnTo>
                      <a:pt x="305" y="0"/>
                    </a:lnTo>
                    <a:close/>
                  </a:path>
                </a:pathLst>
              </a:custGeom>
              <a:solidFill>
                <a:srgbClr val="FFFFFF"/>
              </a:solidFill>
              <a:ln>
                <a:noFill/>
              </a:ln>
            </p:spPr>
            <p:txBody>
              <a:bodyPr vert="horz" wrap="square" lIns="83614" tIns="41808" rIns="83614" bIns="41808"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73" name="Group 72"/>
          <p:cNvGrpSpPr/>
          <p:nvPr/>
        </p:nvGrpSpPr>
        <p:grpSpPr>
          <a:xfrm>
            <a:off x="8889661" y="1835504"/>
            <a:ext cx="851197" cy="671998"/>
            <a:chOff x="8889218" y="2708009"/>
            <a:chExt cx="851438" cy="672188"/>
          </a:xfrm>
        </p:grpSpPr>
        <p:sp>
          <p:nvSpPr>
            <p:cNvPr id="177" name="Rectangle 176"/>
            <p:cNvSpPr/>
            <p:nvPr/>
          </p:nvSpPr>
          <p:spPr bwMode="auto">
            <a:xfrm>
              <a:off x="8889218" y="2708009"/>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Search</a:t>
              </a:r>
            </a:p>
          </p:txBody>
        </p:sp>
        <p:sp>
          <p:nvSpPr>
            <p:cNvPr id="232" name="Freeform 8"/>
            <p:cNvSpPr>
              <a:spLocks noEditPoints="1"/>
            </p:cNvSpPr>
            <p:nvPr/>
          </p:nvSpPr>
          <p:spPr bwMode="black">
            <a:xfrm>
              <a:off x="9105843" y="2759660"/>
              <a:ext cx="418188" cy="418188"/>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75261" tIns="37630" rIns="75261" bIns="37630"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99" name="Group 98"/>
          <p:cNvGrpSpPr/>
          <p:nvPr/>
        </p:nvGrpSpPr>
        <p:grpSpPr>
          <a:xfrm>
            <a:off x="7049797" y="2572936"/>
            <a:ext cx="851197" cy="671998"/>
            <a:chOff x="7050065" y="3435040"/>
            <a:chExt cx="851438" cy="672188"/>
          </a:xfrm>
        </p:grpSpPr>
        <p:grpSp>
          <p:nvGrpSpPr>
            <p:cNvPr id="79" name="Group 78"/>
            <p:cNvGrpSpPr/>
            <p:nvPr/>
          </p:nvGrpSpPr>
          <p:grpSpPr>
            <a:xfrm>
              <a:off x="7050065" y="3435040"/>
              <a:ext cx="851438" cy="672188"/>
              <a:chOff x="7059218" y="3438531"/>
              <a:chExt cx="851438" cy="672188"/>
            </a:xfrm>
          </p:grpSpPr>
          <p:sp>
            <p:nvSpPr>
              <p:cNvPr id="179" name="Rectangle 178"/>
              <p:cNvSpPr/>
              <p:nvPr/>
            </p:nvSpPr>
            <p:spPr bwMode="auto">
              <a:xfrm>
                <a:off x="7059218" y="3438531"/>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Storage</a:t>
                </a:r>
              </a:p>
            </p:txBody>
          </p:sp>
          <p:sp>
            <p:nvSpPr>
              <p:cNvPr id="189" name="AutoShape 33"/>
              <p:cNvSpPr>
                <a:spLocks noChangeAspect="1" noChangeArrowheads="1" noTextEdit="1"/>
              </p:cNvSpPr>
              <p:nvPr/>
            </p:nvSpPr>
            <p:spPr bwMode="auto">
              <a:xfrm>
                <a:off x="7180008" y="3460467"/>
                <a:ext cx="609858" cy="5140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327" name="Freeform 79"/>
            <p:cNvSpPr>
              <a:spLocks noChangeAspect="1" noEditPoints="1"/>
            </p:cNvSpPr>
            <p:nvPr/>
          </p:nvSpPr>
          <p:spPr bwMode="black">
            <a:xfrm>
              <a:off x="7328084" y="3491501"/>
              <a:ext cx="308455" cy="41699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365" name="Group 364"/>
          <p:cNvGrpSpPr/>
          <p:nvPr/>
        </p:nvGrpSpPr>
        <p:grpSpPr>
          <a:xfrm>
            <a:off x="7049797" y="1835504"/>
            <a:ext cx="851197" cy="671998"/>
            <a:chOff x="7050065" y="2697399"/>
            <a:chExt cx="851438" cy="672188"/>
          </a:xfrm>
        </p:grpSpPr>
        <p:sp>
          <p:nvSpPr>
            <p:cNvPr id="287" name="Rectangle 286"/>
            <p:cNvSpPr/>
            <p:nvPr/>
          </p:nvSpPr>
          <p:spPr bwMode="auto">
            <a:xfrm>
              <a:off x="7050065" y="2697399"/>
              <a:ext cx="851438" cy="672188"/>
            </a:xfrm>
            <a:prstGeom prst="rect">
              <a:avLst/>
            </a:prstGeom>
            <a:solidFill>
              <a:srgbClr val="00188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SQL Data Warehouse</a:t>
              </a:r>
            </a:p>
          </p:txBody>
        </p:sp>
        <p:sp>
          <p:nvSpPr>
            <p:cNvPr id="362" name="AutoShape 33"/>
            <p:cNvSpPr>
              <a:spLocks noChangeAspect="1" noChangeArrowheads="1" noTextEdit="1"/>
            </p:cNvSpPr>
            <p:nvPr/>
          </p:nvSpPr>
          <p:spPr bwMode="auto">
            <a:xfrm>
              <a:off x="7266689" y="2731171"/>
              <a:ext cx="423784" cy="462799"/>
            </a:xfrm>
            <a:prstGeom prst="rect">
              <a:avLst/>
            </a:prstGeom>
            <a:noFill/>
            <a:ln>
              <a:noFill/>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63" name="Freeform 35"/>
            <p:cNvSpPr>
              <a:spLocks noEditPoints="1"/>
            </p:cNvSpPr>
            <p:nvPr/>
          </p:nvSpPr>
          <p:spPr bwMode="auto">
            <a:xfrm>
              <a:off x="7279389" y="2741207"/>
              <a:ext cx="314658" cy="448001"/>
            </a:xfrm>
            <a:custGeom>
              <a:avLst/>
              <a:gdLst>
                <a:gd name="T0" fmla="*/ 78 w 479"/>
                <a:gd name="T1" fmla="*/ 76 h 650"/>
                <a:gd name="T2" fmla="*/ 240 w 479"/>
                <a:gd name="T3" fmla="*/ 35 h 650"/>
                <a:gd name="T4" fmla="*/ 401 w 479"/>
                <a:gd name="T5" fmla="*/ 76 h 650"/>
                <a:gd name="T6" fmla="*/ 240 w 479"/>
                <a:gd name="T7" fmla="*/ 117 h 650"/>
                <a:gd name="T8" fmla="*/ 78 w 479"/>
                <a:gd name="T9" fmla="*/ 76 h 650"/>
                <a:gd name="T10" fmla="*/ 221 w 479"/>
                <a:gd name="T11" fmla="*/ 616 h 650"/>
                <a:gd name="T12" fmla="*/ 221 w 479"/>
                <a:gd name="T13" fmla="*/ 228 h 650"/>
                <a:gd name="T14" fmla="*/ 408 w 479"/>
                <a:gd name="T15" fmla="*/ 157 h 650"/>
                <a:gd name="T16" fmla="*/ 479 w 479"/>
                <a:gd name="T17" fmla="*/ 162 h 650"/>
                <a:gd name="T18" fmla="*/ 479 w 479"/>
                <a:gd name="T19" fmla="*/ 76 h 650"/>
                <a:gd name="T20" fmla="*/ 240 w 479"/>
                <a:gd name="T21" fmla="*/ 0 h 650"/>
                <a:gd name="T22" fmla="*/ 0 w 479"/>
                <a:gd name="T23" fmla="*/ 76 h 650"/>
                <a:gd name="T24" fmla="*/ 0 w 479"/>
                <a:gd name="T25" fmla="*/ 574 h 650"/>
                <a:gd name="T26" fmla="*/ 240 w 479"/>
                <a:gd name="T27" fmla="*/ 650 h 650"/>
                <a:gd name="T28" fmla="*/ 256 w 479"/>
                <a:gd name="T29" fmla="*/ 649 h 650"/>
                <a:gd name="T30" fmla="*/ 221 w 479"/>
                <a:gd name="T31" fmla="*/ 61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650">
                  <a:moveTo>
                    <a:pt x="78" y="76"/>
                  </a:moveTo>
                  <a:cubicBezTo>
                    <a:pt x="78" y="54"/>
                    <a:pt x="150" y="35"/>
                    <a:pt x="240" y="35"/>
                  </a:cubicBezTo>
                  <a:cubicBezTo>
                    <a:pt x="329" y="35"/>
                    <a:pt x="401" y="54"/>
                    <a:pt x="401" y="76"/>
                  </a:cubicBezTo>
                  <a:cubicBezTo>
                    <a:pt x="401" y="98"/>
                    <a:pt x="329" y="117"/>
                    <a:pt x="240" y="117"/>
                  </a:cubicBezTo>
                  <a:cubicBezTo>
                    <a:pt x="150" y="117"/>
                    <a:pt x="78" y="98"/>
                    <a:pt x="78" y="76"/>
                  </a:cubicBezTo>
                  <a:close/>
                  <a:moveTo>
                    <a:pt x="221" y="616"/>
                  </a:moveTo>
                  <a:lnTo>
                    <a:pt x="221" y="228"/>
                  </a:lnTo>
                  <a:cubicBezTo>
                    <a:pt x="221" y="180"/>
                    <a:pt x="297" y="157"/>
                    <a:pt x="408" y="157"/>
                  </a:cubicBezTo>
                  <a:cubicBezTo>
                    <a:pt x="433" y="157"/>
                    <a:pt x="457" y="159"/>
                    <a:pt x="479" y="162"/>
                  </a:cubicBezTo>
                  <a:lnTo>
                    <a:pt x="479" y="76"/>
                  </a:lnTo>
                  <a:cubicBezTo>
                    <a:pt x="479" y="34"/>
                    <a:pt x="372" y="0"/>
                    <a:pt x="240" y="0"/>
                  </a:cubicBezTo>
                  <a:cubicBezTo>
                    <a:pt x="108" y="0"/>
                    <a:pt x="0" y="34"/>
                    <a:pt x="0" y="76"/>
                  </a:cubicBezTo>
                  <a:lnTo>
                    <a:pt x="0" y="574"/>
                  </a:lnTo>
                  <a:cubicBezTo>
                    <a:pt x="0" y="616"/>
                    <a:pt x="108" y="650"/>
                    <a:pt x="240" y="650"/>
                  </a:cubicBezTo>
                  <a:lnTo>
                    <a:pt x="256" y="649"/>
                  </a:lnTo>
                  <a:cubicBezTo>
                    <a:pt x="234" y="640"/>
                    <a:pt x="221" y="628"/>
                    <a:pt x="221" y="61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64" name="Freeform 36"/>
            <p:cNvSpPr>
              <a:spLocks noEditPoints="1"/>
            </p:cNvSpPr>
            <p:nvPr/>
          </p:nvSpPr>
          <p:spPr bwMode="auto">
            <a:xfrm>
              <a:off x="7485764" y="2871087"/>
              <a:ext cx="222036" cy="322883"/>
            </a:xfrm>
            <a:custGeom>
              <a:avLst/>
              <a:gdLst>
                <a:gd name="T0" fmla="*/ 166 w 338"/>
                <a:gd name="T1" fmla="*/ 93 h 468"/>
                <a:gd name="T2" fmla="*/ 49 w 338"/>
                <a:gd name="T3" fmla="*/ 63 h 468"/>
                <a:gd name="T4" fmla="*/ 166 w 338"/>
                <a:gd name="T5" fmla="*/ 34 h 468"/>
                <a:gd name="T6" fmla="*/ 282 w 338"/>
                <a:gd name="T7" fmla="*/ 63 h 468"/>
                <a:gd name="T8" fmla="*/ 166 w 338"/>
                <a:gd name="T9" fmla="*/ 93 h 468"/>
                <a:gd name="T10" fmla="*/ 267 w 338"/>
                <a:gd name="T11" fmla="*/ 255 h 468"/>
                <a:gd name="T12" fmla="*/ 54 w 338"/>
                <a:gd name="T13" fmla="*/ 431 h 468"/>
                <a:gd name="T14" fmla="*/ 136 w 338"/>
                <a:gd name="T15" fmla="*/ 295 h 468"/>
                <a:gd name="T16" fmla="*/ 65 w 338"/>
                <a:gd name="T17" fmla="*/ 295 h 468"/>
                <a:gd name="T18" fmla="*/ 277 w 338"/>
                <a:gd name="T19" fmla="*/ 119 h 468"/>
                <a:gd name="T20" fmla="*/ 195 w 338"/>
                <a:gd name="T21" fmla="*/ 255 h 468"/>
                <a:gd name="T22" fmla="*/ 267 w 338"/>
                <a:gd name="T23" fmla="*/ 255 h 468"/>
                <a:gd name="T24" fmla="*/ 166 w 338"/>
                <a:gd name="T25" fmla="*/ 0 h 468"/>
                <a:gd name="T26" fmla="*/ 0 w 338"/>
                <a:gd name="T27" fmla="*/ 53 h 468"/>
                <a:gd name="T28" fmla="*/ 0 w 338"/>
                <a:gd name="T29" fmla="*/ 412 h 468"/>
                <a:gd name="T30" fmla="*/ 166 w 338"/>
                <a:gd name="T31" fmla="*/ 468 h 468"/>
                <a:gd name="T32" fmla="*/ 338 w 338"/>
                <a:gd name="T33" fmla="*/ 413 h 468"/>
                <a:gd name="T34" fmla="*/ 338 w 338"/>
                <a:gd name="T35" fmla="*/ 54 h 468"/>
                <a:gd name="T36" fmla="*/ 166 w 338"/>
                <a:gd name="T37"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468">
                  <a:moveTo>
                    <a:pt x="166" y="93"/>
                  </a:moveTo>
                  <a:cubicBezTo>
                    <a:pt x="102" y="93"/>
                    <a:pt x="49" y="80"/>
                    <a:pt x="49" y="63"/>
                  </a:cubicBezTo>
                  <a:cubicBezTo>
                    <a:pt x="49" y="47"/>
                    <a:pt x="102" y="34"/>
                    <a:pt x="166" y="34"/>
                  </a:cubicBezTo>
                  <a:cubicBezTo>
                    <a:pt x="230" y="34"/>
                    <a:pt x="282" y="47"/>
                    <a:pt x="282" y="63"/>
                  </a:cubicBezTo>
                  <a:cubicBezTo>
                    <a:pt x="282" y="80"/>
                    <a:pt x="230" y="93"/>
                    <a:pt x="166" y="93"/>
                  </a:cubicBezTo>
                  <a:close/>
                  <a:moveTo>
                    <a:pt x="267" y="255"/>
                  </a:moveTo>
                  <a:lnTo>
                    <a:pt x="54" y="431"/>
                  </a:lnTo>
                  <a:lnTo>
                    <a:pt x="136" y="295"/>
                  </a:lnTo>
                  <a:lnTo>
                    <a:pt x="65" y="295"/>
                  </a:lnTo>
                  <a:lnTo>
                    <a:pt x="277" y="119"/>
                  </a:lnTo>
                  <a:lnTo>
                    <a:pt x="195" y="255"/>
                  </a:lnTo>
                  <a:lnTo>
                    <a:pt x="267" y="255"/>
                  </a:lnTo>
                  <a:close/>
                  <a:moveTo>
                    <a:pt x="166" y="0"/>
                  </a:moveTo>
                  <a:cubicBezTo>
                    <a:pt x="71" y="0"/>
                    <a:pt x="0" y="23"/>
                    <a:pt x="0" y="53"/>
                  </a:cubicBezTo>
                  <a:lnTo>
                    <a:pt x="0" y="412"/>
                  </a:lnTo>
                  <a:cubicBezTo>
                    <a:pt x="0" y="442"/>
                    <a:pt x="71" y="468"/>
                    <a:pt x="166" y="468"/>
                  </a:cubicBezTo>
                  <a:cubicBezTo>
                    <a:pt x="261" y="468"/>
                    <a:pt x="338" y="443"/>
                    <a:pt x="338" y="413"/>
                  </a:cubicBezTo>
                  <a:lnTo>
                    <a:pt x="338" y="54"/>
                  </a:lnTo>
                  <a:cubicBezTo>
                    <a:pt x="338" y="24"/>
                    <a:pt x="261" y="0"/>
                    <a:pt x="166" y="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57" name="Group 56"/>
          <p:cNvGrpSpPr/>
          <p:nvPr/>
        </p:nvGrpSpPr>
        <p:grpSpPr>
          <a:xfrm>
            <a:off x="7969731" y="3312914"/>
            <a:ext cx="851197" cy="671998"/>
            <a:chOff x="7976317" y="4167852"/>
            <a:chExt cx="851438" cy="672188"/>
          </a:xfrm>
        </p:grpSpPr>
        <p:sp>
          <p:nvSpPr>
            <p:cNvPr id="161" name="Rectangle 160"/>
            <p:cNvSpPr/>
            <p:nvPr/>
          </p:nvSpPr>
          <p:spPr bwMode="auto">
            <a:xfrm>
              <a:off x="7976317" y="4167852"/>
              <a:ext cx="851438" cy="672188"/>
            </a:xfrm>
            <a:prstGeom prst="rect">
              <a:avLst/>
            </a:prstGeom>
            <a:solidFill>
              <a:srgbClr val="68217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Automation</a:t>
              </a:r>
            </a:p>
          </p:txBody>
        </p:sp>
        <p:grpSp>
          <p:nvGrpSpPr>
            <p:cNvPr id="140" name="Group 10"/>
            <p:cNvGrpSpPr>
              <a:grpSpLocks noChangeAspect="1"/>
            </p:cNvGrpSpPr>
            <p:nvPr/>
          </p:nvGrpSpPr>
          <p:grpSpPr bwMode="auto">
            <a:xfrm>
              <a:off x="8112353" y="4188380"/>
              <a:ext cx="579366" cy="522736"/>
              <a:chOff x="2084" y="972"/>
              <a:chExt cx="399" cy="360"/>
            </a:xfrm>
          </p:grpSpPr>
          <p:sp>
            <p:nvSpPr>
              <p:cNvPr id="141" name="AutoShape 9"/>
              <p:cNvSpPr>
                <a:spLocks noChangeAspect="1" noChangeArrowheads="1" noTextEdit="1"/>
              </p:cNvSpPr>
              <p:nvPr/>
            </p:nvSpPr>
            <p:spPr bwMode="auto">
              <a:xfrm>
                <a:off x="2084" y="972"/>
                <a:ext cx="399" cy="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42" name="Freeform 11"/>
              <p:cNvSpPr>
                <a:spLocks/>
              </p:cNvSpPr>
              <p:nvPr/>
            </p:nvSpPr>
            <p:spPr bwMode="auto">
              <a:xfrm>
                <a:off x="2183" y="1000"/>
                <a:ext cx="296" cy="294"/>
              </a:xfrm>
              <a:custGeom>
                <a:avLst/>
                <a:gdLst>
                  <a:gd name="T0" fmla="*/ 471 w 522"/>
                  <a:gd name="T1" fmla="*/ 261 h 522"/>
                  <a:gd name="T2" fmla="*/ 471 w 522"/>
                  <a:gd name="T3" fmla="*/ 246 h 522"/>
                  <a:gd name="T4" fmla="*/ 522 w 522"/>
                  <a:gd name="T5" fmla="*/ 218 h 522"/>
                  <a:gd name="T6" fmla="*/ 509 w 522"/>
                  <a:gd name="T7" fmla="*/ 168 h 522"/>
                  <a:gd name="T8" fmla="*/ 450 w 522"/>
                  <a:gd name="T9" fmla="*/ 169 h 522"/>
                  <a:gd name="T10" fmla="*/ 435 w 522"/>
                  <a:gd name="T11" fmla="*/ 143 h 522"/>
                  <a:gd name="T12" fmla="*/ 465 w 522"/>
                  <a:gd name="T13" fmla="*/ 92 h 522"/>
                  <a:gd name="T14" fmla="*/ 430 w 522"/>
                  <a:gd name="T15" fmla="*/ 57 h 522"/>
                  <a:gd name="T16" fmla="*/ 400 w 522"/>
                  <a:gd name="T17" fmla="*/ 74 h 522"/>
                  <a:gd name="T18" fmla="*/ 387 w 522"/>
                  <a:gd name="T19" fmla="*/ 93 h 522"/>
                  <a:gd name="T20" fmla="*/ 360 w 522"/>
                  <a:gd name="T21" fmla="*/ 133 h 522"/>
                  <a:gd name="T22" fmla="*/ 423 w 522"/>
                  <a:gd name="T23" fmla="*/ 261 h 522"/>
                  <a:gd name="T24" fmla="*/ 261 w 522"/>
                  <a:gd name="T25" fmla="*/ 423 h 522"/>
                  <a:gd name="T26" fmla="*/ 99 w 522"/>
                  <a:gd name="T27" fmla="*/ 261 h 522"/>
                  <a:gd name="T28" fmla="*/ 233 w 522"/>
                  <a:gd name="T29" fmla="*/ 101 h 522"/>
                  <a:gd name="T30" fmla="*/ 246 w 522"/>
                  <a:gd name="T31" fmla="*/ 51 h 522"/>
                  <a:gd name="T32" fmla="*/ 217 w 522"/>
                  <a:gd name="T33" fmla="*/ 0 h 522"/>
                  <a:gd name="T34" fmla="*/ 168 w 522"/>
                  <a:gd name="T35" fmla="*/ 13 h 522"/>
                  <a:gd name="T36" fmla="*/ 169 w 522"/>
                  <a:gd name="T37" fmla="*/ 72 h 522"/>
                  <a:gd name="T38" fmla="*/ 143 w 522"/>
                  <a:gd name="T39" fmla="*/ 87 h 522"/>
                  <a:gd name="T40" fmla="*/ 93 w 522"/>
                  <a:gd name="T41" fmla="*/ 57 h 522"/>
                  <a:gd name="T42" fmla="*/ 57 w 522"/>
                  <a:gd name="T43" fmla="*/ 93 h 522"/>
                  <a:gd name="T44" fmla="*/ 87 w 522"/>
                  <a:gd name="T45" fmla="*/ 143 h 522"/>
                  <a:gd name="T46" fmla="*/ 72 w 522"/>
                  <a:gd name="T47" fmla="*/ 169 h 522"/>
                  <a:gd name="T48" fmla="*/ 13 w 522"/>
                  <a:gd name="T49" fmla="*/ 168 h 522"/>
                  <a:gd name="T50" fmla="*/ 0 w 522"/>
                  <a:gd name="T51" fmla="*/ 218 h 522"/>
                  <a:gd name="T52" fmla="*/ 51 w 522"/>
                  <a:gd name="T53" fmla="*/ 246 h 522"/>
                  <a:gd name="T54" fmla="*/ 51 w 522"/>
                  <a:gd name="T55" fmla="*/ 261 h 522"/>
                  <a:gd name="T56" fmla="*/ 51 w 522"/>
                  <a:gd name="T57" fmla="*/ 276 h 522"/>
                  <a:gd name="T58" fmla="*/ 0 w 522"/>
                  <a:gd name="T59" fmla="*/ 305 h 522"/>
                  <a:gd name="T60" fmla="*/ 13 w 522"/>
                  <a:gd name="T61" fmla="*/ 354 h 522"/>
                  <a:gd name="T62" fmla="*/ 72 w 522"/>
                  <a:gd name="T63" fmla="*/ 353 h 522"/>
                  <a:gd name="T64" fmla="*/ 87 w 522"/>
                  <a:gd name="T65" fmla="*/ 379 h 522"/>
                  <a:gd name="T66" fmla="*/ 57 w 522"/>
                  <a:gd name="T67" fmla="*/ 430 h 522"/>
                  <a:gd name="T68" fmla="*/ 93 w 522"/>
                  <a:gd name="T69" fmla="*/ 466 h 522"/>
                  <a:gd name="T70" fmla="*/ 143 w 522"/>
                  <a:gd name="T71" fmla="*/ 436 h 522"/>
                  <a:gd name="T72" fmla="*/ 169 w 522"/>
                  <a:gd name="T73" fmla="*/ 451 h 522"/>
                  <a:gd name="T74" fmla="*/ 168 w 522"/>
                  <a:gd name="T75" fmla="*/ 509 h 522"/>
                  <a:gd name="T76" fmla="*/ 217 w 522"/>
                  <a:gd name="T77" fmla="*/ 522 h 522"/>
                  <a:gd name="T78" fmla="*/ 246 w 522"/>
                  <a:gd name="T79" fmla="*/ 471 h 522"/>
                  <a:gd name="T80" fmla="*/ 261 w 522"/>
                  <a:gd name="T81" fmla="*/ 472 h 522"/>
                  <a:gd name="T82" fmla="*/ 276 w 522"/>
                  <a:gd name="T83" fmla="*/ 471 h 522"/>
                  <a:gd name="T84" fmla="*/ 304 w 522"/>
                  <a:gd name="T85" fmla="*/ 522 h 522"/>
                  <a:gd name="T86" fmla="*/ 354 w 522"/>
                  <a:gd name="T87" fmla="*/ 509 h 522"/>
                  <a:gd name="T88" fmla="*/ 353 w 522"/>
                  <a:gd name="T89" fmla="*/ 451 h 522"/>
                  <a:gd name="T90" fmla="*/ 379 w 522"/>
                  <a:gd name="T91" fmla="*/ 436 h 522"/>
                  <a:gd name="T92" fmla="*/ 430 w 522"/>
                  <a:gd name="T93" fmla="*/ 466 h 522"/>
                  <a:gd name="T94" fmla="*/ 465 w 522"/>
                  <a:gd name="T95" fmla="*/ 430 h 522"/>
                  <a:gd name="T96" fmla="*/ 435 w 522"/>
                  <a:gd name="T97" fmla="*/ 379 h 522"/>
                  <a:gd name="T98" fmla="*/ 450 w 522"/>
                  <a:gd name="T99" fmla="*/ 353 h 522"/>
                  <a:gd name="T100" fmla="*/ 509 w 522"/>
                  <a:gd name="T101" fmla="*/ 354 h 522"/>
                  <a:gd name="T102" fmla="*/ 522 w 522"/>
                  <a:gd name="T103" fmla="*/ 305 h 522"/>
                  <a:gd name="T104" fmla="*/ 471 w 522"/>
                  <a:gd name="T105" fmla="*/ 276 h 522"/>
                  <a:gd name="T106" fmla="*/ 471 w 522"/>
                  <a:gd name="T107" fmla="*/ 26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2" h="522">
                    <a:moveTo>
                      <a:pt x="471" y="261"/>
                    </a:moveTo>
                    <a:cubicBezTo>
                      <a:pt x="471" y="256"/>
                      <a:pt x="471" y="251"/>
                      <a:pt x="471" y="246"/>
                    </a:cubicBezTo>
                    <a:lnTo>
                      <a:pt x="522" y="218"/>
                    </a:lnTo>
                    <a:cubicBezTo>
                      <a:pt x="519" y="201"/>
                      <a:pt x="515" y="184"/>
                      <a:pt x="509" y="168"/>
                    </a:cubicBezTo>
                    <a:lnTo>
                      <a:pt x="450" y="169"/>
                    </a:lnTo>
                    <a:cubicBezTo>
                      <a:pt x="446" y="160"/>
                      <a:pt x="441" y="151"/>
                      <a:pt x="435" y="143"/>
                    </a:cubicBezTo>
                    <a:lnTo>
                      <a:pt x="465" y="92"/>
                    </a:lnTo>
                    <a:cubicBezTo>
                      <a:pt x="455" y="79"/>
                      <a:pt x="443" y="67"/>
                      <a:pt x="430" y="57"/>
                    </a:cubicBezTo>
                    <a:lnTo>
                      <a:pt x="400" y="74"/>
                    </a:lnTo>
                    <a:lnTo>
                      <a:pt x="387" y="93"/>
                    </a:lnTo>
                    <a:lnTo>
                      <a:pt x="360" y="133"/>
                    </a:lnTo>
                    <a:cubicBezTo>
                      <a:pt x="398" y="162"/>
                      <a:pt x="423" y="209"/>
                      <a:pt x="423" y="261"/>
                    </a:cubicBezTo>
                    <a:cubicBezTo>
                      <a:pt x="423" y="351"/>
                      <a:pt x="351" y="423"/>
                      <a:pt x="261" y="423"/>
                    </a:cubicBezTo>
                    <a:cubicBezTo>
                      <a:pt x="171" y="423"/>
                      <a:pt x="99" y="351"/>
                      <a:pt x="99" y="261"/>
                    </a:cubicBezTo>
                    <a:cubicBezTo>
                      <a:pt x="99" y="181"/>
                      <a:pt x="157" y="114"/>
                      <a:pt x="233" y="101"/>
                    </a:cubicBezTo>
                    <a:lnTo>
                      <a:pt x="246" y="51"/>
                    </a:lnTo>
                    <a:lnTo>
                      <a:pt x="217" y="0"/>
                    </a:lnTo>
                    <a:cubicBezTo>
                      <a:pt x="200" y="2"/>
                      <a:pt x="184" y="7"/>
                      <a:pt x="168" y="13"/>
                    </a:cubicBezTo>
                    <a:lnTo>
                      <a:pt x="169" y="72"/>
                    </a:lnTo>
                    <a:cubicBezTo>
                      <a:pt x="160" y="76"/>
                      <a:pt x="151" y="81"/>
                      <a:pt x="143" y="87"/>
                    </a:cubicBezTo>
                    <a:lnTo>
                      <a:pt x="93" y="57"/>
                    </a:lnTo>
                    <a:cubicBezTo>
                      <a:pt x="80" y="67"/>
                      <a:pt x="68" y="79"/>
                      <a:pt x="57" y="93"/>
                    </a:cubicBezTo>
                    <a:lnTo>
                      <a:pt x="87" y="143"/>
                    </a:lnTo>
                    <a:cubicBezTo>
                      <a:pt x="81" y="151"/>
                      <a:pt x="76" y="160"/>
                      <a:pt x="72" y="169"/>
                    </a:cubicBezTo>
                    <a:lnTo>
                      <a:pt x="13" y="168"/>
                    </a:lnTo>
                    <a:cubicBezTo>
                      <a:pt x="7" y="184"/>
                      <a:pt x="3" y="201"/>
                      <a:pt x="0" y="218"/>
                    </a:cubicBezTo>
                    <a:lnTo>
                      <a:pt x="51" y="246"/>
                    </a:lnTo>
                    <a:cubicBezTo>
                      <a:pt x="51" y="251"/>
                      <a:pt x="51" y="256"/>
                      <a:pt x="51" y="261"/>
                    </a:cubicBezTo>
                    <a:cubicBezTo>
                      <a:pt x="51" y="266"/>
                      <a:pt x="51" y="271"/>
                      <a:pt x="51" y="276"/>
                    </a:cubicBezTo>
                    <a:lnTo>
                      <a:pt x="0" y="305"/>
                    </a:lnTo>
                    <a:cubicBezTo>
                      <a:pt x="3" y="322"/>
                      <a:pt x="7" y="338"/>
                      <a:pt x="13" y="354"/>
                    </a:cubicBezTo>
                    <a:lnTo>
                      <a:pt x="72" y="353"/>
                    </a:lnTo>
                    <a:cubicBezTo>
                      <a:pt x="76" y="362"/>
                      <a:pt x="81" y="371"/>
                      <a:pt x="87" y="379"/>
                    </a:cubicBezTo>
                    <a:lnTo>
                      <a:pt x="57" y="430"/>
                    </a:lnTo>
                    <a:cubicBezTo>
                      <a:pt x="68" y="443"/>
                      <a:pt x="79" y="455"/>
                      <a:pt x="93" y="466"/>
                    </a:cubicBezTo>
                    <a:lnTo>
                      <a:pt x="143" y="436"/>
                    </a:lnTo>
                    <a:cubicBezTo>
                      <a:pt x="151" y="441"/>
                      <a:pt x="160" y="446"/>
                      <a:pt x="169" y="451"/>
                    </a:cubicBezTo>
                    <a:lnTo>
                      <a:pt x="168" y="509"/>
                    </a:lnTo>
                    <a:cubicBezTo>
                      <a:pt x="184" y="515"/>
                      <a:pt x="200" y="520"/>
                      <a:pt x="217" y="522"/>
                    </a:cubicBezTo>
                    <a:lnTo>
                      <a:pt x="246" y="471"/>
                    </a:lnTo>
                    <a:cubicBezTo>
                      <a:pt x="251" y="472"/>
                      <a:pt x="256" y="472"/>
                      <a:pt x="261" y="472"/>
                    </a:cubicBezTo>
                    <a:cubicBezTo>
                      <a:pt x="266" y="472"/>
                      <a:pt x="271" y="471"/>
                      <a:pt x="276" y="471"/>
                    </a:cubicBezTo>
                    <a:lnTo>
                      <a:pt x="304" y="522"/>
                    </a:lnTo>
                    <a:cubicBezTo>
                      <a:pt x="321" y="520"/>
                      <a:pt x="338" y="515"/>
                      <a:pt x="354" y="509"/>
                    </a:cubicBezTo>
                    <a:lnTo>
                      <a:pt x="353" y="451"/>
                    </a:lnTo>
                    <a:cubicBezTo>
                      <a:pt x="362" y="446"/>
                      <a:pt x="371" y="441"/>
                      <a:pt x="379" y="436"/>
                    </a:cubicBezTo>
                    <a:lnTo>
                      <a:pt x="430" y="466"/>
                    </a:lnTo>
                    <a:cubicBezTo>
                      <a:pt x="442" y="455"/>
                      <a:pt x="455" y="443"/>
                      <a:pt x="465" y="430"/>
                    </a:cubicBezTo>
                    <a:lnTo>
                      <a:pt x="435" y="379"/>
                    </a:lnTo>
                    <a:cubicBezTo>
                      <a:pt x="441" y="371"/>
                      <a:pt x="446" y="362"/>
                      <a:pt x="450" y="353"/>
                    </a:cubicBezTo>
                    <a:lnTo>
                      <a:pt x="509" y="354"/>
                    </a:lnTo>
                    <a:cubicBezTo>
                      <a:pt x="515" y="338"/>
                      <a:pt x="519" y="322"/>
                      <a:pt x="522" y="305"/>
                    </a:cubicBezTo>
                    <a:lnTo>
                      <a:pt x="471" y="276"/>
                    </a:lnTo>
                    <a:cubicBezTo>
                      <a:pt x="471" y="271"/>
                      <a:pt x="471" y="266"/>
                      <a:pt x="471" y="261"/>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43" name="Freeform 12"/>
              <p:cNvSpPr>
                <a:spLocks noEditPoints="1"/>
              </p:cNvSpPr>
              <p:nvPr/>
            </p:nvSpPr>
            <p:spPr bwMode="auto">
              <a:xfrm>
                <a:off x="2093" y="1203"/>
                <a:ext cx="127" cy="125"/>
              </a:xfrm>
              <a:custGeom>
                <a:avLst/>
                <a:gdLst>
                  <a:gd name="T0" fmla="*/ 112 w 223"/>
                  <a:gd name="T1" fmla="*/ 147 h 223"/>
                  <a:gd name="T2" fmla="*/ 76 w 223"/>
                  <a:gd name="T3" fmla="*/ 112 h 223"/>
                  <a:gd name="T4" fmla="*/ 112 w 223"/>
                  <a:gd name="T5" fmla="*/ 76 h 223"/>
                  <a:gd name="T6" fmla="*/ 147 w 223"/>
                  <a:gd name="T7" fmla="*/ 112 h 223"/>
                  <a:gd name="T8" fmla="*/ 112 w 223"/>
                  <a:gd name="T9" fmla="*/ 147 h 223"/>
                  <a:gd name="T10" fmla="*/ 181 w 223"/>
                  <a:gd name="T11" fmla="*/ 24 h 223"/>
                  <a:gd name="T12" fmla="*/ 178 w 223"/>
                  <a:gd name="T13" fmla="*/ 25 h 223"/>
                  <a:gd name="T14" fmla="*/ 152 w 223"/>
                  <a:gd name="T15" fmla="*/ 38 h 223"/>
                  <a:gd name="T16" fmla="*/ 135 w 223"/>
                  <a:gd name="T17" fmla="*/ 31 h 223"/>
                  <a:gd name="T18" fmla="*/ 124 w 223"/>
                  <a:gd name="T19" fmla="*/ 0 h 223"/>
                  <a:gd name="T20" fmla="*/ 99 w 223"/>
                  <a:gd name="T21" fmla="*/ 0 h 223"/>
                  <a:gd name="T22" fmla="*/ 98 w 223"/>
                  <a:gd name="T23" fmla="*/ 4 h 223"/>
                  <a:gd name="T24" fmla="*/ 89 w 223"/>
                  <a:gd name="T25" fmla="*/ 31 h 223"/>
                  <a:gd name="T26" fmla="*/ 71 w 223"/>
                  <a:gd name="T27" fmla="*/ 38 h 223"/>
                  <a:gd name="T28" fmla="*/ 42 w 223"/>
                  <a:gd name="T29" fmla="*/ 25 h 223"/>
                  <a:gd name="T30" fmla="*/ 24 w 223"/>
                  <a:gd name="T31" fmla="*/ 42 h 223"/>
                  <a:gd name="T32" fmla="*/ 25 w 223"/>
                  <a:gd name="T33" fmla="*/ 46 h 223"/>
                  <a:gd name="T34" fmla="*/ 38 w 223"/>
                  <a:gd name="T35" fmla="*/ 71 h 223"/>
                  <a:gd name="T36" fmla="*/ 31 w 223"/>
                  <a:gd name="T37" fmla="*/ 89 h 223"/>
                  <a:gd name="T38" fmla="*/ 0 w 223"/>
                  <a:gd name="T39" fmla="*/ 100 h 223"/>
                  <a:gd name="T40" fmla="*/ 0 w 223"/>
                  <a:gd name="T41" fmla="*/ 125 h 223"/>
                  <a:gd name="T42" fmla="*/ 4 w 223"/>
                  <a:gd name="T43" fmla="*/ 126 h 223"/>
                  <a:gd name="T44" fmla="*/ 31 w 223"/>
                  <a:gd name="T45" fmla="*/ 135 h 223"/>
                  <a:gd name="T46" fmla="*/ 38 w 223"/>
                  <a:gd name="T47" fmla="*/ 152 h 223"/>
                  <a:gd name="T48" fmla="*/ 24 w 223"/>
                  <a:gd name="T49" fmla="*/ 182 h 223"/>
                  <a:gd name="T50" fmla="*/ 43 w 223"/>
                  <a:gd name="T51" fmla="*/ 200 h 223"/>
                  <a:gd name="T52" fmla="*/ 46 w 223"/>
                  <a:gd name="T53" fmla="*/ 198 h 223"/>
                  <a:gd name="T54" fmla="*/ 71 w 223"/>
                  <a:gd name="T55" fmla="*/ 185 h 223"/>
                  <a:gd name="T56" fmla="*/ 89 w 223"/>
                  <a:gd name="T57" fmla="*/ 192 h 223"/>
                  <a:gd name="T58" fmla="*/ 100 w 223"/>
                  <a:gd name="T59" fmla="*/ 223 h 223"/>
                  <a:gd name="T60" fmla="*/ 125 w 223"/>
                  <a:gd name="T61" fmla="*/ 223 h 223"/>
                  <a:gd name="T62" fmla="*/ 126 w 223"/>
                  <a:gd name="T63" fmla="*/ 219 h 223"/>
                  <a:gd name="T64" fmla="*/ 135 w 223"/>
                  <a:gd name="T65" fmla="*/ 192 h 223"/>
                  <a:gd name="T66" fmla="*/ 152 w 223"/>
                  <a:gd name="T67" fmla="*/ 185 h 223"/>
                  <a:gd name="T68" fmla="*/ 182 w 223"/>
                  <a:gd name="T69" fmla="*/ 199 h 223"/>
                  <a:gd name="T70" fmla="*/ 200 w 223"/>
                  <a:gd name="T71" fmla="*/ 181 h 223"/>
                  <a:gd name="T72" fmla="*/ 198 w 223"/>
                  <a:gd name="T73" fmla="*/ 178 h 223"/>
                  <a:gd name="T74" fmla="*/ 185 w 223"/>
                  <a:gd name="T75" fmla="*/ 152 h 223"/>
                  <a:gd name="T76" fmla="*/ 192 w 223"/>
                  <a:gd name="T77" fmla="*/ 135 h 223"/>
                  <a:gd name="T78" fmla="*/ 223 w 223"/>
                  <a:gd name="T79" fmla="*/ 124 h 223"/>
                  <a:gd name="T80" fmla="*/ 223 w 223"/>
                  <a:gd name="T81" fmla="*/ 98 h 223"/>
                  <a:gd name="T82" fmla="*/ 219 w 223"/>
                  <a:gd name="T83" fmla="*/ 97 h 223"/>
                  <a:gd name="T84" fmla="*/ 192 w 223"/>
                  <a:gd name="T85" fmla="*/ 89 h 223"/>
                  <a:gd name="T86" fmla="*/ 185 w 223"/>
                  <a:gd name="T87" fmla="*/ 71 h 223"/>
                  <a:gd name="T88" fmla="*/ 198 w 223"/>
                  <a:gd name="T89" fmla="*/ 44 h 223"/>
                  <a:gd name="T90" fmla="*/ 191 w 223"/>
                  <a:gd name="T91" fmla="*/ 33 h 223"/>
                  <a:gd name="T92" fmla="*/ 181 w 223"/>
                  <a:gd name="T93" fmla="*/ 2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3" h="223">
                    <a:moveTo>
                      <a:pt x="112" y="147"/>
                    </a:moveTo>
                    <a:cubicBezTo>
                      <a:pt x="92" y="147"/>
                      <a:pt x="76" y="131"/>
                      <a:pt x="76" y="112"/>
                    </a:cubicBezTo>
                    <a:cubicBezTo>
                      <a:pt x="76" y="92"/>
                      <a:pt x="92" y="76"/>
                      <a:pt x="112" y="76"/>
                    </a:cubicBezTo>
                    <a:cubicBezTo>
                      <a:pt x="131" y="76"/>
                      <a:pt x="147" y="92"/>
                      <a:pt x="147" y="112"/>
                    </a:cubicBezTo>
                    <a:cubicBezTo>
                      <a:pt x="147" y="131"/>
                      <a:pt x="131" y="147"/>
                      <a:pt x="112" y="147"/>
                    </a:cubicBezTo>
                    <a:close/>
                    <a:moveTo>
                      <a:pt x="181" y="24"/>
                    </a:moveTo>
                    <a:lnTo>
                      <a:pt x="178" y="25"/>
                    </a:lnTo>
                    <a:lnTo>
                      <a:pt x="152" y="38"/>
                    </a:lnTo>
                    <a:lnTo>
                      <a:pt x="135" y="31"/>
                    </a:lnTo>
                    <a:lnTo>
                      <a:pt x="124" y="0"/>
                    </a:lnTo>
                    <a:lnTo>
                      <a:pt x="99" y="0"/>
                    </a:lnTo>
                    <a:lnTo>
                      <a:pt x="98" y="4"/>
                    </a:lnTo>
                    <a:lnTo>
                      <a:pt x="89" y="31"/>
                    </a:lnTo>
                    <a:lnTo>
                      <a:pt x="71" y="38"/>
                    </a:lnTo>
                    <a:lnTo>
                      <a:pt x="42" y="25"/>
                    </a:lnTo>
                    <a:lnTo>
                      <a:pt x="24" y="42"/>
                    </a:lnTo>
                    <a:lnTo>
                      <a:pt x="25" y="46"/>
                    </a:lnTo>
                    <a:lnTo>
                      <a:pt x="38" y="71"/>
                    </a:lnTo>
                    <a:lnTo>
                      <a:pt x="31" y="89"/>
                    </a:lnTo>
                    <a:lnTo>
                      <a:pt x="0" y="100"/>
                    </a:lnTo>
                    <a:lnTo>
                      <a:pt x="0" y="125"/>
                    </a:lnTo>
                    <a:lnTo>
                      <a:pt x="4" y="126"/>
                    </a:lnTo>
                    <a:lnTo>
                      <a:pt x="31" y="135"/>
                    </a:lnTo>
                    <a:lnTo>
                      <a:pt x="38" y="152"/>
                    </a:lnTo>
                    <a:lnTo>
                      <a:pt x="24" y="182"/>
                    </a:lnTo>
                    <a:lnTo>
                      <a:pt x="43" y="200"/>
                    </a:lnTo>
                    <a:lnTo>
                      <a:pt x="46" y="198"/>
                    </a:lnTo>
                    <a:lnTo>
                      <a:pt x="71" y="185"/>
                    </a:lnTo>
                    <a:lnTo>
                      <a:pt x="89" y="192"/>
                    </a:lnTo>
                    <a:lnTo>
                      <a:pt x="100" y="223"/>
                    </a:lnTo>
                    <a:lnTo>
                      <a:pt x="125" y="223"/>
                    </a:lnTo>
                    <a:lnTo>
                      <a:pt x="126" y="219"/>
                    </a:lnTo>
                    <a:lnTo>
                      <a:pt x="135" y="192"/>
                    </a:lnTo>
                    <a:lnTo>
                      <a:pt x="152" y="185"/>
                    </a:lnTo>
                    <a:lnTo>
                      <a:pt x="182" y="199"/>
                    </a:lnTo>
                    <a:lnTo>
                      <a:pt x="200" y="181"/>
                    </a:lnTo>
                    <a:lnTo>
                      <a:pt x="198" y="178"/>
                    </a:lnTo>
                    <a:lnTo>
                      <a:pt x="185" y="152"/>
                    </a:lnTo>
                    <a:lnTo>
                      <a:pt x="192" y="135"/>
                    </a:lnTo>
                    <a:lnTo>
                      <a:pt x="223" y="124"/>
                    </a:lnTo>
                    <a:lnTo>
                      <a:pt x="223" y="98"/>
                    </a:lnTo>
                    <a:lnTo>
                      <a:pt x="219" y="97"/>
                    </a:lnTo>
                    <a:lnTo>
                      <a:pt x="192" y="89"/>
                    </a:lnTo>
                    <a:lnTo>
                      <a:pt x="185" y="71"/>
                    </a:lnTo>
                    <a:lnTo>
                      <a:pt x="198" y="44"/>
                    </a:lnTo>
                    <a:cubicBezTo>
                      <a:pt x="195" y="41"/>
                      <a:pt x="193" y="37"/>
                      <a:pt x="191" y="33"/>
                    </a:cubicBezTo>
                    <a:lnTo>
                      <a:pt x="181" y="24"/>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44" name="Freeform 13"/>
              <p:cNvSpPr>
                <a:spLocks/>
              </p:cNvSpPr>
              <p:nvPr/>
            </p:nvSpPr>
            <p:spPr bwMode="auto">
              <a:xfrm>
                <a:off x="2201" y="1222"/>
                <a:ext cx="5" cy="6"/>
              </a:xfrm>
              <a:custGeom>
                <a:avLst/>
                <a:gdLst>
                  <a:gd name="T0" fmla="*/ 0 w 8"/>
                  <a:gd name="T1" fmla="*/ 0 h 11"/>
                  <a:gd name="T2" fmla="*/ 7 w 8"/>
                  <a:gd name="T3" fmla="*/ 11 h 11"/>
                  <a:gd name="T4" fmla="*/ 8 w 8"/>
                  <a:gd name="T5" fmla="*/ 8 h 11"/>
                  <a:gd name="T6" fmla="*/ 0 w 8"/>
                  <a:gd name="T7" fmla="*/ 0 h 11"/>
                </a:gdLst>
                <a:ahLst/>
                <a:cxnLst>
                  <a:cxn ang="0">
                    <a:pos x="T0" y="T1"/>
                  </a:cxn>
                  <a:cxn ang="0">
                    <a:pos x="T2" y="T3"/>
                  </a:cxn>
                  <a:cxn ang="0">
                    <a:pos x="T4" y="T5"/>
                  </a:cxn>
                  <a:cxn ang="0">
                    <a:pos x="T6" y="T7"/>
                  </a:cxn>
                </a:cxnLst>
                <a:rect l="0" t="0" r="r" b="b"/>
                <a:pathLst>
                  <a:path w="8" h="11">
                    <a:moveTo>
                      <a:pt x="0" y="0"/>
                    </a:moveTo>
                    <a:cubicBezTo>
                      <a:pt x="2" y="3"/>
                      <a:pt x="4" y="7"/>
                      <a:pt x="7" y="11"/>
                    </a:cubicBezTo>
                    <a:lnTo>
                      <a:pt x="8" y="8"/>
                    </a:lnTo>
                    <a:lnTo>
                      <a:pt x="0" y="0"/>
                    </a:lnTo>
                    <a:close/>
                  </a:path>
                </a:pathLst>
              </a:custGeom>
              <a:solidFill>
                <a:srgbClr val="7F7F7F"/>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45" name="Freeform 14"/>
              <p:cNvSpPr>
                <a:spLocks/>
              </p:cNvSpPr>
              <p:nvPr/>
            </p:nvSpPr>
            <p:spPr bwMode="auto">
              <a:xfrm>
                <a:off x="2298" y="981"/>
                <a:ext cx="117" cy="234"/>
              </a:xfrm>
              <a:custGeom>
                <a:avLst/>
                <a:gdLst>
                  <a:gd name="T0" fmla="*/ 92 w 206"/>
                  <a:gd name="T1" fmla="*/ 0 h 416"/>
                  <a:gd name="T2" fmla="*/ 82 w 206"/>
                  <a:gd name="T3" fmla="*/ 31 h 416"/>
                  <a:gd name="T4" fmla="*/ 65 w 206"/>
                  <a:gd name="T5" fmla="*/ 85 h 416"/>
                  <a:gd name="T6" fmla="*/ 57 w 206"/>
                  <a:gd name="T7" fmla="*/ 111 h 416"/>
                  <a:gd name="T8" fmla="*/ 50 w 206"/>
                  <a:gd name="T9" fmla="*/ 133 h 416"/>
                  <a:gd name="T10" fmla="*/ 1 w 206"/>
                  <a:gd name="T11" fmla="*/ 288 h 416"/>
                  <a:gd name="T12" fmla="*/ 5 w 206"/>
                  <a:gd name="T13" fmla="*/ 294 h 416"/>
                  <a:gd name="T14" fmla="*/ 50 w 206"/>
                  <a:gd name="T15" fmla="*/ 294 h 416"/>
                  <a:gd name="T16" fmla="*/ 53 w 206"/>
                  <a:gd name="T17" fmla="*/ 295 h 416"/>
                  <a:gd name="T18" fmla="*/ 54 w 206"/>
                  <a:gd name="T19" fmla="*/ 299 h 416"/>
                  <a:gd name="T20" fmla="*/ 8 w 206"/>
                  <a:gd name="T21" fmla="*/ 412 h 416"/>
                  <a:gd name="T22" fmla="*/ 9 w 206"/>
                  <a:gd name="T23" fmla="*/ 413 h 416"/>
                  <a:gd name="T24" fmla="*/ 157 w 206"/>
                  <a:gd name="T25" fmla="*/ 246 h 416"/>
                  <a:gd name="T26" fmla="*/ 155 w 206"/>
                  <a:gd name="T27" fmla="*/ 242 h 416"/>
                  <a:gd name="T28" fmla="*/ 106 w 206"/>
                  <a:gd name="T29" fmla="*/ 242 h 416"/>
                  <a:gd name="T30" fmla="*/ 97 w 206"/>
                  <a:gd name="T31" fmla="*/ 242 h 416"/>
                  <a:gd name="T32" fmla="*/ 94 w 206"/>
                  <a:gd name="T33" fmla="*/ 237 h 416"/>
                  <a:gd name="T34" fmla="*/ 140 w 206"/>
                  <a:gd name="T35" fmla="*/ 155 h 416"/>
                  <a:gd name="T36" fmla="*/ 151 w 206"/>
                  <a:gd name="T37" fmla="*/ 136 h 416"/>
                  <a:gd name="T38" fmla="*/ 164 w 206"/>
                  <a:gd name="T39" fmla="*/ 113 h 416"/>
                  <a:gd name="T40" fmla="*/ 191 w 206"/>
                  <a:gd name="T41" fmla="*/ 66 h 416"/>
                  <a:gd name="T42" fmla="*/ 206 w 206"/>
                  <a:gd name="T43" fmla="*/ 38 h 416"/>
                  <a:gd name="T44" fmla="*/ 92 w 206"/>
                  <a:gd name="T4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6" h="416">
                    <a:moveTo>
                      <a:pt x="92" y="0"/>
                    </a:moveTo>
                    <a:lnTo>
                      <a:pt x="82" y="31"/>
                    </a:lnTo>
                    <a:lnTo>
                      <a:pt x="65" y="85"/>
                    </a:lnTo>
                    <a:lnTo>
                      <a:pt x="57" y="111"/>
                    </a:lnTo>
                    <a:lnTo>
                      <a:pt x="50" y="133"/>
                    </a:lnTo>
                    <a:lnTo>
                      <a:pt x="1" y="288"/>
                    </a:lnTo>
                    <a:cubicBezTo>
                      <a:pt x="0" y="291"/>
                      <a:pt x="2" y="294"/>
                      <a:pt x="5" y="294"/>
                    </a:cubicBezTo>
                    <a:lnTo>
                      <a:pt x="50" y="294"/>
                    </a:lnTo>
                    <a:cubicBezTo>
                      <a:pt x="52" y="294"/>
                      <a:pt x="53" y="294"/>
                      <a:pt x="53" y="295"/>
                    </a:cubicBezTo>
                    <a:cubicBezTo>
                      <a:pt x="54" y="296"/>
                      <a:pt x="55" y="298"/>
                      <a:pt x="54" y="299"/>
                    </a:cubicBezTo>
                    <a:lnTo>
                      <a:pt x="8" y="412"/>
                    </a:lnTo>
                    <a:cubicBezTo>
                      <a:pt x="6" y="415"/>
                      <a:pt x="7" y="416"/>
                      <a:pt x="9" y="413"/>
                    </a:cubicBezTo>
                    <a:lnTo>
                      <a:pt x="157" y="246"/>
                    </a:lnTo>
                    <a:cubicBezTo>
                      <a:pt x="159" y="244"/>
                      <a:pt x="158" y="242"/>
                      <a:pt x="155" y="242"/>
                    </a:cubicBezTo>
                    <a:lnTo>
                      <a:pt x="106" y="242"/>
                    </a:lnTo>
                    <a:lnTo>
                      <a:pt x="97" y="242"/>
                    </a:lnTo>
                    <a:cubicBezTo>
                      <a:pt x="94" y="242"/>
                      <a:pt x="93" y="240"/>
                      <a:pt x="94" y="237"/>
                    </a:cubicBezTo>
                    <a:lnTo>
                      <a:pt x="140" y="155"/>
                    </a:lnTo>
                    <a:lnTo>
                      <a:pt x="151" y="136"/>
                    </a:lnTo>
                    <a:lnTo>
                      <a:pt x="164" y="113"/>
                    </a:lnTo>
                    <a:lnTo>
                      <a:pt x="191" y="66"/>
                    </a:lnTo>
                    <a:lnTo>
                      <a:pt x="206" y="38"/>
                    </a:lnTo>
                    <a:cubicBezTo>
                      <a:pt x="172" y="18"/>
                      <a:pt x="133" y="5"/>
                      <a:pt x="92" y="0"/>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56" name="Group 55"/>
          <p:cNvGrpSpPr/>
          <p:nvPr/>
        </p:nvGrpSpPr>
        <p:grpSpPr>
          <a:xfrm>
            <a:off x="7049797" y="3312914"/>
            <a:ext cx="851197" cy="671998"/>
            <a:chOff x="4925854" y="2090773"/>
            <a:chExt cx="851438" cy="672188"/>
          </a:xfrm>
        </p:grpSpPr>
        <p:sp>
          <p:nvSpPr>
            <p:cNvPr id="182" name="Rectangle 181"/>
            <p:cNvSpPr/>
            <p:nvPr/>
          </p:nvSpPr>
          <p:spPr bwMode="auto">
            <a:xfrm>
              <a:off x="4925854" y="2090773"/>
              <a:ext cx="851438" cy="672188"/>
            </a:xfrm>
            <a:prstGeom prst="rect">
              <a:avLst/>
            </a:prstGeom>
            <a:solidFill>
              <a:srgbClr val="68217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Management</a:t>
              </a:r>
            </a:p>
          </p:txBody>
        </p:sp>
        <p:grpSp>
          <p:nvGrpSpPr>
            <p:cNvPr id="227" name="Group 80"/>
            <p:cNvGrpSpPr>
              <a:grpSpLocks noChangeAspect="1"/>
            </p:cNvGrpSpPr>
            <p:nvPr/>
          </p:nvGrpSpPr>
          <p:grpSpPr bwMode="auto">
            <a:xfrm>
              <a:off x="5163455" y="2141749"/>
              <a:ext cx="371723" cy="381888"/>
              <a:chOff x="1419" y="1582"/>
              <a:chExt cx="256" cy="263"/>
            </a:xfrm>
          </p:grpSpPr>
          <p:sp>
            <p:nvSpPr>
              <p:cNvPr id="228" name="AutoShape 79"/>
              <p:cNvSpPr>
                <a:spLocks noChangeAspect="1" noChangeArrowheads="1" noTextEdit="1"/>
              </p:cNvSpPr>
              <p:nvPr/>
            </p:nvSpPr>
            <p:spPr bwMode="auto">
              <a:xfrm>
                <a:off x="1419" y="1582"/>
                <a:ext cx="256" cy="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29" name="Freeform 81"/>
              <p:cNvSpPr>
                <a:spLocks noEditPoints="1"/>
              </p:cNvSpPr>
              <p:nvPr/>
            </p:nvSpPr>
            <p:spPr bwMode="auto">
              <a:xfrm>
                <a:off x="1469" y="1715"/>
                <a:ext cx="87" cy="85"/>
              </a:xfrm>
              <a:custGeom>
                <a:avLst/>
                <a:gdLst>
                  <a:gd name="T0" fmla="*/ 152 w 152"/>
                  <a:gd name="T1" fmla="*/ 69 h 151"/>
                  <a:gd name="T2" fmla="*/ 146 w 152"/>
                  <a:gd name="T3" fmla="*/ 44 h 151"/>
                  <a:gd name="T4" fmla="*/ 125 w 152"/>
                  <a:gd name="T5" fmla="*/ 46 h 151"/>
                  <a:gd name="T6" fmla="*/ 117 w 152"/>
                  <a:gd name="T7" fmla="*/ 36 h 151"/>
                  <a:gd name="T8" fmla="*/ 125 w 152"/>
                  <a:gd name="T9" fmla="*/ 17 h 151"/>
                  <a:gd name="T10" fmla="*/ 104 w 152"/>
                  <a:gd name="T11" fmla="*/ 4 h 151"/>
                  <a:gd name="T12" fmla="*/ 90 w 152"/>
                  <a:gd name="T13" fmla="*/ 20 h 151"/>
                  <a:gd name="T14" fmla="*/ 76 w 152"/>
                  <a:gd name="T15" fmla="*/ 19 h 151"/>
                  <a:gd name="T16" fmla="*/ 67 w 152"/>
                  <a:gd name="T17" fmla="*/ 0 h 151"/>
                  <a:gd name="T18" fmla="*/ 43 w 152"/>
                  <a:gd name="T19" fmla="*/ 6 h 151"/>
                  <a:gd name="T20" fmla="*/ 46 w 152"/>
                  <a:gd name="T21" fmla="*/ 27 h 151"/>
                  <a:gd name="T22" fmla="*/ 36 w 152"/>
                  <a:gd name="T23" fmla="*/ 34 h 151"/>
                  <a:gd name="T24" fmla="*/ 18 w 152"/>
                  <a:gd name="T25" fmla="*/ 27 h 151"/>
                  <a:gd name="T26" fmla="*/ 5 w 152"/>
                  <a:gd name="T27" fmla="*/ 48 h 151"/>
                  <a:gd name="T28" fmla="*/ 21 w 152"/>
                  <a:gd name="T29" fmla="*/ 61 h 151"/>
                  <a:gd name="T30" fmla="*/ 19 w 152"/>
                  <a:gd name="T31" fmla="*/ 75 h 151"/>
                  <a:gd name="T32" fmla="*/ 0 w 152"/>
                  <a:gd name="T33" fmla="*/ 82 h 151"/>
                  <a:gd name="T34" fmla="*/ 6 w 152"/>
                  <a:gd name="T35" fmla="*/ 107 h 151"/>
                  <a:gd name="T36" fmla="*/ 27 w 152"/>
                  <a:gd name="T37" fmla="*/ 105 h 151"/>
                  <a:gd name="T38" fmla="*/ 35 w 152"/>
                  <a:gd name="T39" fmla="*/ 116 h 151"/>
                  <a:gd name="T40" fmla="*/ 27 w 152"/>
                  <a:gd name="T41" fmla="*/ 134 h 151"/>
                  <a:gd name="T42" fmla="*/ 49 w 152"/>
                  <a:gd name="T43" fmla="*/ 147 h 151"/>
                  <a:gd name="T44" fmla="*/ 62 w 152"/>
                  <a:gd name="T45" fmla="*/ 131 h 151"/>
                  <a:gd name="T46" fmla="*/ 75 w 152"/>
                  <a:gd name="T47" fmla="*/ 133 h 151"/>
                  <a:gd name="T48" fmla="*/ 83 w 152"/>
                  <a:gd name="T49" fmla="*/ 151 h 151"/>
                  <a:gd name="T50" fmla="*/ 108 w 152"/>
                  <a:gd name="T51" fmla="*/ 145 h 151"/>
                  <a:gd name="T52" fmla="*/ 105 w 152"/>
                  <a:gd name="T53" fmla="*/ 125 h 151"/>
                  <a:gd name="T54" fmla="*/ 116 w 152"/>
                  <a:gd name="T55" fmla="*/ 116 h 151"/>
                  <a:gd name="T56" fmla="*/ 135 w 152"/>
                  <a:gd name="T57" fmla="*/ 124 h 151"/>
                  <a:gd name="T58" fmla="*/ 148 w 152"/>
                  <a:gd name="T59" fmla="*/ 103 h 151"/>
                  <a:gd name="T60" fmla="*/ 131 w 152"/>
                  <a:gd name="T61" fmla="*/ 89 h 151"/>
                  <a:gd name="T62" fmla="*/ 133 w 152"/>
                  <a:gd name="T63" fmla="*/ 77 h 151"/>
                  <a:gd name="T64" fmla="*/ 152 w 152"/>
                  <a:gd name="T65" fmla="*/ 69 h 151"/>
                  <a:gd name="T66" fmla="*/ 92 w 152"/>
                  <a:gd name="T67" fmla="*/ 107 h 151"/>
                  <a:gd name="T68" fmla="*/ 45 w 152"/>
                  <a:gd name="T69" fmla="*/ 91 h 151"/>
                  <a:gd name="T70" fmla="*/ 60 w 152"/>
                  <a:gd name="T71" fmla="*/ 44 h 151"/>
                  <a:gd name="T72" fmla="*/ 108 w 152"/>
                  <a:gd name="T73" fmla="*/ 59 h 151"/>
                  <a:gd name="T74" fmla="*/ 92 w 152"/>
                  <a:gd name="T75" fmla="*/ 10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1">
                    <a:moveTo>
                      <a:pt x="152" y="69"/>
                    </a:moveTo>
                    <a:lnTo>
                      <a:pt x="146" y="44"/>
                    </a:lnTo>
                    <a:lnTo>
                      <a:pt x="125" y="46"/>
                    </a:lnTo>
                    <a:cubicBezTo>
                      <a:pt x="122" y="43"/>
                      <a:pt x="120" y="39"/>
                      <a:pt x="117" y="36"/>
                    </a:cubicBezTo>
                    <a:lnTo>
                      <a:pt x="125" y="17"/>
                    </a:lnTo>
                    <a:lnTo>
                      <a:pt x="104" y="4"/>
                    </a:lnTo>
                    <a:lnTo>
                      <a:pt x="90" y="20"/>
                    </a:lnTo>
                    <a:cubicBezTo>
                      <a:pt x="85" y="19"/>
                      <a:pt x="81" y="19"/>
                      <a:pt x="76" y="19"/>
                    </a:cubicBezTo>
                    <a:lnTo>
                      <a:pt x="67" y="0"/>
                    </a:lnTo>
                    <a:lnTo>
                      <a:pt x="43" y="6"/>
                    </a:lnTo>
                    <a:lnTo>
                      <a:pt x="46" y="27"/>
                    </a:lnTo>
                    <a:cubicBezTo>
                      <a:pt x="42" y="29"/>
                      <a:pt x="39" y="32"/>
                      <a:pt x="36" y="34"/>
                    </a:cubicBezTo>
                    <a:lnTo>
                      <a:pt x="18" y="27"/>
                    </a:lnTo>
                    <a:lnTo>
                      <a:pt x="5" y="48"/>
                    </a:lnTo>
                    <a:lnTo>
                      <a:pt x="21" y="61"/>
                    </a:lnTo>
                    <a:cubicBezTo>
                      <a:pt x="19" y="65"/>
                      <a:pt x="19" y="70"/>
                      <a:pt x="19" y="75"/>
                    </a:cubicBezTo>
                    <a:lnTo>
                      <a:pt x="0" y="82"/>
                    </a:lnTo>
                    <a:lnTo>
                      <a:pt x="6" y="107"/>
                    </a:lnTo>
                    <a:lnTo>
                      <a:pt x="27" y="105"/>
                    </a:lnTo>
                    <a:cubicBezTo>
                      <a:pt x="29" y="109"/>
                      <a:pt x="32" y="112"/>
                      <a:pt x="35" y="116"/>
                    </a:cubicBezTo>
                    <a:lnTo>
                      <a:pt x="27" y="134"/>
                    </a:lnTo>
                    <a:lnTo>
                      <a:pt x="49" y="147"/>
                    </a:lnTo>
                    <a:lnTo>
                      <a:pt x="62" y="131"/>
                    </a:lnTo>
                    <a:cubicBezTo>
                      <a:pt x="66" y="132"/>
                      <a:pt x="71" y="133"/>
                      <a:pt x="75" y="133"/>
                    </a:cubicBezTo>
                    <a:lnTo>
                      <a:pt x="83" y="151"/>
                    </a:lnTo>
                    <a:lnTo>
                      <a:pt x="108" y="145"/>
                    </a:lnTo>
                    <a:lnTo>
                      <a:pt x="105" y="125"/>
                    </a:lnTo>
                    <a:cubicBezTo>
                      <a:pt x="109" y="122"/>
                      <a:pt x="113" y="120"/>
                      <a:pt x="116" y="116"/>
                    </a:cubicBezTo>
                    <a:lnTo>
                      <a:pt x="135" y="124"/>
                    </a:lnTo>
                    <a:lnTo>
                      <a:pt x="148" y="103"/>
                    </a:lnTo>
                    <a:lnTo>
                      <a:pt x="131" y="89"/>
                    </a:lnTo>
                    <a:cubicBezTo>
                      <a:pt x="132" y="85"/>
                      <a:pt x="133" y="81"/>
                      <a:pt x="133" y="77"/>
                    </a:cubicBezTo>
                    <a:lnTo>
                      <a:pt x="152" y="69"/>
                    </a:lnTo>
                    <a:close/>
                    <a:moveTo>
                      <a:pt x="92" y="107"/>
                    </a:moveTo>
                    <a:cubicBezTo>
                      <a:pt x="75" y="116"/>
                      <a:pt x="54" y="109"/>
                      <a:pt x="45" y="91"/>
                    </a:cubicBezTo>
                    <a:cubicBezTo>
                      <a:pt x="36" y="74"/>
                      <a:pt x="43" y="53"/>
                      <a:pt x="60" y="44"/>
                    </a:cubicBezTo>
                    <a:cubicBezTo>
                      <a:pt x="78" y="35"/>
                      <a:pt x="99" y="42"/>
                      <a:pt x="108" y="59"/>
                    </a:cubicBezTo>
                    <a:cubicBezTo>
                      <a:pt x="117" y="77"/>
                      <a:pt x="110" y="98"/>
                      <a:pt x="92" y="107"/>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0" name="Freeform 82"/>
              <p:cNvSpPr>
                <a:spLocks noEditPoints="1"/>
              </p:cNvSpPr>
              <p:nvPr/>
            </p:nvSpPr>
            <p:spPr bwMode="auto">
              <a:xfrm>
                <a:off x="1544" y="1672"/>
                <a:ext cx="86" cy="85"/>
              </a:xfrm>
              <a:custGeom>
                <a:avLst/>
                <a:gdLst>
                  <a:gd name="T0" fmla="*/ 89 w 151"/>
                  <a:gd name="T1" fmla="*/ 21 h 151"/>
                  <a:gd name="T2" fmla="*/ 75 w 151"/>
                  <a:gd name="T3" fmla="*/ 19 h 151"/>
                  <a:gd name="T4" fmla="*/ 67 w 151"/>
                  <a:gd name="T5" fmla="*/ 0 h 151"/>
                  <a:gd name="T6" fmla="*/ 42 w 151"/>
                  <a:gd name="T7" fmla="*/ 7 h 151"/>
                  <a:gd name="T8" fmla="*/ 45 w 151"/>
                  <a:gd name="T9" fmla="*/ 27 h 151"/>
                  <a:gd name="T10" fmla="*/ 36 w 151"/>
                  <a:gd name="T11" fmla="*/ 35 h 151"/>
                  <a:gd name="T12" fmla="*/ 17 w 151"/>
                  <a:gd name="T13" fmla="*/ 27 h 151"/>
                  <a:gd name="T14" fmla="*/ 4 w 151"/>
                  <a:gd name="T15" fmla="*/ 48 h 151"/>
                  <a:gd name="T16" fmla="*/ 20 w 151"/>
                  <a:gd name="T17" fmla="*/ 61 h 151"/>
                  <a:gd name="T18" fmla="*/ 18 w 151"/>
                  <a:gd name="T19" fmla="*/ 75 h 151"/>
                  <a:gd name="T20" fmla="*/ 0 w 151"/>
                  <a:gd name="T21" fmla="*/ 82 h 151"/>
                  <a:gd name="T22" fmla="*/ 5 w 151"/>
                  <a:gd name="T23" fmla="*/ 107 h 151"/>
                  <a:gd name="T24" fmla="*/ 26 w 151"/>
                  <a:gd name="T25" fmla="*/ 105 h 151"/>
                  <a:gd name="T26" fmla="*/ 34 w 151"/>
                  <a:gd name="T27" fmla="*/ 116 h 151"/>
                  <a:gd name="T28" fmla="*/ 27 w 151"/>
                  <a:gd name="T29" fmla="*/ 134 h 151"/>
                  <a:gd name="T30" fmla="*/ 48 w 151"/>
                  <a:gd name="T31" fmla="*/ 147 h 151"/>
                  <a:gd name="T32" fmla="*/ 61 w 151"/>
                  <a:gd name="T33" fmla="*/ 131 h 151"/>
                  <a:gd name="T34" fmla="*/ 74 w 151"/>
                  <a:gd name="T35" fmla="*/ 133 h 151"/>
                  <a:gd name="T36" fmla="*/ 82 w 151"/>
                  <a:gd name="T37" fmla="*/ 151 h 151"/>
                  <a:gd name="T38" fmla="*/ 107 w 151"/>
                  <a:gd name="T39" fmla="*/ 146 h 151"/>
                  <a:gd name="T40" fmla="*/ 105 w 151"/>
                  <a:gd name="T41" fmla="*/ 125 h 151"/>
                  <a:gd name="T42" fmla="*/ 115 w 151"/>
                  <a:gd name="T43" fmla="*/ 117 h 151"/>
                  <a:gd name="T44" fmla="*/ 134 w 151"/>
                  <a:gd name="T45" fmla="*/ 124 h 151"/>
                  <a:gd name="T46" fmla="*/ 147 w 151"/>
                  <a:gd name="T47" fmla="*/ 103 h 151"/>
                  <a:gd name="T48" fmla="*/ 130 w 151"/>
                  <a:gd name="T49" fmla="*/ 89 h 151"/>
                  <a:gd name="T50" fmla="*/ 132 w 151"/>
                  <a:gd name="T51" fmla="*/ 77 h 151"/>
                  <a:gd name="T52" fmla="*/ 151 w 151"/>
                  <a:gd name="T53" fmla="*/ 69 h 151"/>
                  <a:gd name="T54" fmla="*/ 145 w 151"/>
                  <a:gd name="T55" fmla="*/ 44 h 151"/>
                  <a:gd name="T56" fmla="*/ 124 w 151"/>
                  <a:gd name="T57" fmla="*/ 47 h 151"/>
                  <a:gd name="T58" fmla="*/ 116 w 151"/>
                  <a:gd name="T59" fmla="*/ 37 h 151"/>
                  <a:gd name="T60" fmla="*/ 124 w 151"/>
                  <a:gd name="T61" fmla="*/ 17 h 151"/>
                  <a:gd name="T62" fmla="*/ 103 w 151"/>
                  <a:gd name="T63" fmla="*/ 4 h 151"/>
                  <a:gd name="T64" fmla="*/ 89 w 151"/>
                  <a:gd name="T65" fmla="*/ 21 h 151"/>
                  <a:gd name="T66" fmla="*/ 91 w 151"/>
                  <a:gd name="T67" fmla="*/ 107 h 151"/>
                  <a:gd name="T68" fmla="*/ 44 w 151"/>
                  <a:gd name="T69" fmla="*/ 92 h 151"/>
                  <a:gd name="T70" fmla="*/ 59 w 151"/>
                  <a:gd name="T71" fmla="*/ 44 h 151"/>
                  <a:gd name="T72" fmla="*/ 107 w 151"/>
                  <a:gd name="T73" fmla="*/ 60 h 151"/>
                  <a:gd name="T74" fmla="*/ 91 w 151"/>
                  <a:gd name="T75" fmla="*/ 10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1" h="151">
                    <a:moveTo>
                      <a:pt x="89" y="21"/>
                    </a:moveTo>
                    <a:cubicBezTo>
                      <a:pt x="85" y="20"/>
                      <a:pt x="80" y="19"/>
                      <a:pt x="75" y="19"/>
                    </a:cubicBezTo>
                    <a:lnTo>
                      <a:pt x="67" y="0"/>
                    </a:lnTo>
                    <a:lnTo>
                      <a:pt x="42" y="7"/>
                    </a:lnTo>
                    <a:lnTo>
                      <a:pt x="45" y="27"/>
                    </a:lnTo>
                    <a:cubicBezTo>
                      <a:pt x="42" y="30"/>
                      <a:pt x="38" y="32"/>
                      <a:pt x="36" y="35"/>
                    </a:cubicBezTo>
                    <a:lnTo>
                      <a:pt x="17" y="27"/>
                    </a:lnTo>
                    <a:lnTo>
                      <a:pt x="4" y="48"/>
                    </a:lnTo>
                    <a:lnTo>
                      <a:pt x="20" y="61"/>
                    </a:lnTo>
                    <a:cubicBezTo>
                      <a:pt x="18" y="66"/>
                      <a:pt x="18" y="70"/>
                      <a:pt x="18" y="75"/>
                    </a:cubicBezTo>
                    <a:lnTo>
                      <a:pt x="0" y="82"/>
                    </a:lnTo>
                    <a:lnTo>
                      <a:pt x="5" y="107"/>
                    </a:lnTo>
                    <a:lnTo>
                      <a:pt x="26" y="105"/>
                    </a:lnTo>
                    <a:cubicBezTo>
                      <a:pt x="28" y="109"/>
                      <a:pt x="31" y="113"/>
                      <a:pt x="34" y="116"/>
                    </a:cubicBezTo>
                    <a:lnTo>
                      <a:pt x="27" y="134"/>
                    </a:lnTo>
                    <a:lnTo>
                      <a:pt x="48" y="147"/>
                    </a:lnTo>
                    <a:lnTo>
                      <a:pt x="61" y="131"/>
                    </a:lnTo>
                    <a:cubicBezTo>
                      <a:pt x="65" y="132"/>
                      <a:pt x="70" y="133"/>
                      <a:pt x="74" y="133"/>
                    </a:cubicBezTo>
                    <a:lnTo>
                      <a:pt x="82" y="151"/>
                    </a:lnTo>
                    <a:lnTo>
                      <a:pt x="107" y="146"/>
                    </a:lnTo>
                    <a:lnTo>
                      <a:pt x="105" y="125"/>
                    </a:lnTo>
                    <a:cubicBezTo>
                      <a:pt x="108" y="122"/>
                      <a:pt x="112" y="120"/>
                      <a:pt x="115" y="117"/>
                    </a:cubicBezTo>
                    <a:lnTo>
                      <a:pt x="134" y="124"/>
                    </a:lnTo>
                    <a:lnTo>
                      <a:pt x="147" y="103"/>
                    </a:lnTo>
                    <a:lnTo>
                      <a:pt x="130" y="89"/>
                    </a:lnTo>
                    <a:cubicBezTo>
                      <a:pt x="131" y="85"/>
                      <a:pt x="132" y="81"/>
                      <a:pt x="132" y="77"/>
                    </a:cubicBezTo>
                    <a:lnTo>
                      <a:pt x="151" y="69"/>
                    </a:lnTo>
                    <a:lnTo>
                      <a:pt x="145" y="44"/>
                    </a:lnTo>
                    <a:lnTo>
                      <a:pt x="124" y="47"/>
                    </a:lnTo>
                    <a:cubicBezTo>
                      <a:pt x="122" y="43"/>
                      <a:pt x="119" y="40"/>
                      <a:pt x="116" y="37"/>
                    </a:cubicBezTo>
                    <a:lnTo>
                      <a:pt x="124" y="17"/>
                    </a:lnTo>
                    <a:lnTo>
                      <a:pt x="103" y="4"/>
                    </a:lnTo>
                    <a:lnTo>
                      <a:pt x="89" y="21"/>
                    </a:lnTo>
                    <a:close/>
                    <a:moveTo>
                      <a:pt x="91" y="107"/>
                    </a:moveTo>
                    <a:cubicBezTo>
                      <a:pt x="74" y="116"/>
                      <a:pt x="53" y="109"/>
                      <a:pt x="44" y="92"/>
                    </a:cubicBezTo>
                    <a:cubicBezTo>
                      <a:pt x="35" y="75"/>
                      <a:pt x="42" y="53"/>
                      <a:pt x="59" y="44"/>
                    </a:cubicBezTo>
                    <a:cubicBezTo>
                      <a:pt x="77" y="35"/>
                      <a:pt x="98" y="42"/>
                      <a:pt x="107" y="60"/>
                    </a:cubicBezTo>
                    <a:cubicBezTo>
                      <a:pt x="116" y="77"/>
                      <a:pt x="109" y="98"/>
                      <a:pt x="91" y="107"/>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31" name="Freeform 83"/>
              <p:cNvSpPr>
                <a:spLocks noEditPoints="1"/>
              </p:cNvSpPr>
              <p:nvPr/>
            </p:nvSpPr>
            <p:spPr bwMode="auto">
              <a:xfrm>
                <a:off x="1428" y="1591"/>
                <a:ext cx="244" cy="251"/>
              </a:xfrm>
              <a:custGeom>
                <a:avLst/>
                <a:gdLst>
                  <a:gd name="T0" fmla="*/ 338 w 426"/>
                  <a:gd name="T1" fmla="*/ 1 h 442"/>
                  <a:gd name="T2" fmla="*/ 331 w 426"/>
                  <a:gd name="T3" fmla="*/ 1 h 442"/>
                  <a:gd name="T4" fmla="*/ 288 w 426"/>
                  <a:gd name="T5" fmla="*/ 0 h 442"/>
                  <a:gd name="T6" fmla="*/ 57 w 426"/>
                  <a:gd name="T7" fmla="*/ 0 h 442"/>
                  <a:gd name="T8" fmla="*/ 0 w 426"/>
                  <a:gd name="T9" fmla="*/ 58 h 442"/>
                  <a:gd name="T10" fmla="*/ 0 w 426"/>
                  <a:gd name="T11" fmla="*/ 385 h 442"/>
                  <a:gd name="T12" fmla="*/ 57 w 426"/>
                  <a:gd name="T13" fmla="*/ 442 h 442"/>
                  <a:gd name="T14" fmla="*/ 369 w 426"/>
                  <a:gd name="T15" fmla="*/ 442 h 442"/>
                  <a:gd name="T16" fmla="*/ 426 w 426"/>
                  <a:gd name="T17" fmla="*/ 385 h 442"/>
                  <a:gd name="T18" fmla="*/ 426 w 426"/>
                  <a:gd name="T19" fmla="*/ 134 h 442"/>
                  <a:gd name="T20" fmla="*/ 426 w 426"/>
                  <a:gd name="T21" fmla="*/ 88 h 442"/>
                  <a:gd name="T22" fmla="*/ 338 w 426"/>
                  <a:gd name="T23" fmla="*/ 1 h 442"/>
                  <a:gd name="T24" fmla="*/ 394 w 426"/>
                  <a:gd name="T25" fmla="*/ 385 h 442"/>
                  <a:gd name="T26" fmla="*/ 369 w 426"/>
                  <a:gd name="T27" fmla="*/ 411 h 442"/>
                  <a:gd name="T28" fmla="*/ 57 w 426"/>
                  <a:gd name="T29" fmla="*/ 411 h 442"/>
                  <a:gd name="T30" fmla="*/ 32 w 426"/>
                  <a:gd name="T31" fmla="*/ 385 h 442"/>
                  <a:gd name="T32" fmla="*/ 32 w 426"/>
                  <a:gd name="T33" fmla="*/ 58 h 442"/>
                  <a:gd name="T34" fmla="*/ 57 w 426"/>
                  <a:gd name="T35" fmla="*/ 32 h 442"/>
                  <a:gd name="T36" fmla="*/ 288 w 426"/>
                  <a:gd name="T37" fmla="*/ 32 h 442"/>
                  <a:gd name="T38" fmla="*/ 324 w 426"/>
                  <a:gd name="T39" fmla="*/ 32 h 442"/>
                  <a:gd name="T40" fmla="*/ 324 w 426"/>
                  <a:gd name="T41" fmla="*/ 104 h 442"/>
                  <a:gd name="T42" fmla="*/ 394 w 426"/>
                  <a:gd name="T43" fmla="*/ 104 h 442"/>
                  <a:gd name="T44" fmla="*/ 394 w 426"/>
                  <a:gd name="T45" fmla="*/ 385 h 442"/>
                  <a:gd name="T46" fmla="*/ 394 w 426"/>
                  <a:gd name="T47" fmla="*/ 38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42">
                    <a:moveTo>
                      <a:pt x="338" y="1"/>
                    </a:moveTo>
                    <a:lnTo>
                      <a:pt x="331" y="1"/>
                    </a:lnTo>
                    <a:cubicBezTo>
                      <a:pt x="331" y="1"/>
                      <a:pt x="311" y="0"/>
                      <a:pt x="288" y="0"/>
                    </a:cubicBezTo>
                    <a:lnTo>
                      <a:pt x="57" y="0"/>
                    </a:lnTo>
                    <a:cubicBezTo>
                      <a:pt x="26" y="0"/>
                      <a:pt x="0" y="26"/>
                      <a:pt x="0" y="58"/>
                    </a:cubicBezTo>
                    <a:lnTo>
                      <a:pt x="0" y="385"/>
                    </a:lnTo>
                    <a:cubicBezTo>
                      <a:pt x="0" y="417"/>
                      <a:pt x="26" y="442"/>
                      <a:pt x="57" y="442"/>
                    </a:cubicBezTo>
                    <a:lnTo>
                      <a:pt x="369" y="442"/>
                    </a:lnTo>
                    <a:cubicBezTo>
                      <a:pt x="400" y="442"/>
                      <a:pt x="426" y="417"/>
                      <a:pt x="426" y="385"/>
                    </a:cubicBezTo>
                    <a:lnTo>
                      <a:pt x="426" y="134"/>
                    </a:lnTo>
                    <a:lnTo>
                      <a:pt x="426" y="88"/>
                    </a:lnTo>
                    <a:lnTo>
                      <a:pt x="338" y="1"/>
                    </a:lnTo>
                    <a:close/>
                    <a:moveTo>
                      <a:pt x="394" y="385"/>
                    </a:moveTo>
                    <a:cubicBezTo>
                      <a:pt x="394" y="400"/>
                      <a:pt x="383" y="411"/>
                      <a:pt x="369" y="411"/>
                    </a:cubicBezTo>
                    <a:lnTo>
                      <a:pt x="57" y="411"/>
                    </a:lnTo>
                    <a:cubicBezTo>
                      <a:pt x="43" y="411"/>
                      <a:pt x="32" y="400"/>
                      <a:pt x="32" y="385"/>
                    </a:cubicBezTo>
                    <a:lnTo>
                      <a:pt x="32" y="58"/>
                    </a:lnTo>
                    <a:cubicBezTo>
                      <a:pt x="32" y="43"/>
                      <a:pt x="43" y="32"/>
                      <a:pt x="57" y="32"/>
                    </a:cubicBezTo>
                    <a:lnTo>
                      <a:pt x="288" y="32"/>
                    </a:lnTo>
                    <a:cubicBezTo>
                      <a:pt x="303" y="32"/>
                      <a:pt x="316" y="32"/>
                      <a:pt x="324" y="32"/>
                    </a:cubicBezTo>
                    <a:lnTo>
                      <a:pt x="324" y="104"/>
                    </a:lnTo>
                    <a:lnTo>
                      <a:pt x="394" y="104"/>
                    </a:lnTo>
                    <a:lnTo>
                      <a:pt x="394" y="385"/>
                    </a:lnTo>
                    <a:lnTo>
                      <a:pt x="394" y="385"/>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402" name="Group 401"/>
          <p:cNvGrpSpPr/>
          <p:nvPr/>
        </p:nvGrpSpPr>
        <p:grpSpPr>
          <a:xfrm>
            <a:off x="8889662" y="3312914"/>
            <a:ext cx="851197" cy="671998"/>
            <a:chOff x="8890453" y="4175228"/>
            <a:chExt cx="851438" cy="672188"/>
          </a:xfrm>
        </p:grpSpPr>
        <p:sp>
          <p:nvSpPr>
            <p:cNvPr id="318" name="AutoShape 3"/>
            <p:cNvSpPr>
              <a:spLocks noChangeAspect="1" noChangeArrowheads="1" noTextEdit="1"/>
            </p:cNvSpPr>
            <p:nvPr/>
          </p:nvSpPr>
          <p:spPr bwMode="auto">
            <a:xfrm>
              <a:off x="9099935" y="4259831"/>
              <a:ext cx="432474" cy="3685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96" name="Group 95"/>
            <p:cNvGrpSpPr/>
            <p:nvPr/>
          </p:nvGrpSpPr>
          <p:grpSpPr>
            <a:xfrm>
              <a:off x="8890453" y="4175228"/>
              <a:ext cx="851438" cy="672188"/>
              <a:chOff x="8890453" y="4175228"/>
              <a:chExt cx="851438" cy="672188"/>
            </a:xfrm>
          </p:grpSpPr>
          <p:sp>
            <p:nvSpPr>
              <p:cNvPr id="305" name="Rectangle 304"/>
              <p:cNvSpPr/>
              <p:nvPr/>
            </p:nvSpPr>
            <p:spPr bwMode="auto">
              <a:xfrm>
                <a:off x="8890453" y="4175228"/>
                <a:ext cx="851438" cy="672188"/>
              </a:xfrm>
              <a:prstGeom prst="rect">
                <a:avLst/>
              </a:prstGeom>
              <a:solidFill>
                <a:srgbClr val="68217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Op Insights</a:t>
                </a:r>
              </a:p>
            </p:txBody>
          </p:sp>
          <p:sp>
            <p:nvSpPr>
              <p:cNvPr id="319" name="Freeform 5"/>
              <p:cNvSpPr>
                <a:spLocks/>
              </p:cNvSpPr>
              <p:nvPr/>
            </p:nvSpPr>
            <p:spPr bwMode="auto">
              <a:xfrm>
                <a:off x="9097610" y="4251693"/>
                <a:ext cx="520829" cy="375508"/>
              </a:xfrm>
              <a:custGeom>
                <a:avLst/>
                <a:gdLst>
                  <a:gd name="T0" fmla="*/ 611 w 790"/>
                  <a:gd name="T1" fmla="*/ 69 h 572"/>
                  <a:gd name="T2" fmla="*/ 340 w 790"/>
                  <a:gd name="T3" fmla="*/ 137 h 572"/>
                  <a:gd name="T4" fmla="*/ 65 w 790"/>
                  <a:gd name="T5" fmla="*/ 69 h 572"/>
                  <a:gd name="T6" fmla="*/ 54 w 790"/>
                  <a:gd name="T7" fmla="*/ 290 h 572"/>
                  <a:gd name="T8" fmla="*/ 158 w 790"/>
                  <a:gd name="T9" fmla="*/ 290 h 572"/>
                  <a:gd name="T10" fmla="*/ 223 w 790"/>
                  <a:gd name="T11" fmla="*/ 165 h 572"/>
                  <a:gd name="T12" fmla="*/ 256 w 790"/>
                  <a:gd name="T13" fmla="*/ 149 h 572"/>
                  <a:gd name="T14" fmla="*/ 280 w 790"/>
                  <a:gd name="T15" fmla="*/ 176 h 572"/>
                  <a:gd name="T16" fmla="*/ 296 w 790"/>
                  <a:gd name="T17" fmla="*/ 341 h 572"/>
                  <a:gd name="T18" fmla="*/ 313 w 790"/>
                  <a:gd name="T19" fmla="*/ 308 h 572"/>
                  <a:gd name="T20" fmla="*/ 340 w 790"/>
                  <a:gd name="T21" fmla="*/ 292 h 572"/>
                  <a:gd name="T22" fmla="*/ 539 w 790"/>
                  <a:gd name="T23" fmla="*/ 292 h 572"/>
                  <a:gd name="T24" fmla="*/ 569 w 790"/>
                  <a:gd name="T25" fmla="*/ 322 h 572"/>
                  <a:gd name="T26" fmla="*/ 539 w 790"/>
                  <a:gd name="T27" fmla="*/ 352 h 572"/>
                  <a:gd name="T28" fmla="*/ 358 w 790"/>
                  <a:gd name="T29" fmla="*/ 352 h 572"/>
                  <a:gd name="T30" fmla="*/ 303 w 790"/>
                  <a:gd name="T31" fmla="*/ 459 h 572"/>
                  <a:gd name="T32" fmla="*/ 276 w 790"/>
                  <a:gd name="T33" fmla="*/ 476 h 572"/>
                  <a:gd name="T34" fmla="*/ 270 w 790"/>
                  <a:gd name="T35" fmla="*/ 475 h 572"/>
                  <a:gd name="T36" fmla="*/ 246 w 790"/>
                  <a:gd name="T37" fmla="*/ 448 h 572"/>
                  <a:gd name="T38" fmla="*/ 230 w 790"/>
                  <a:gd name="T39" fmla="*/ 282 h 572"/>
                  <a:gd name="T40" fmla="*/ 203 w 790"/>
                  <a:gd name="T41" fmla="*/ 334 h 572"/>
                  <a:gd name="T42" fmla="*/ 176 w 790"/>
                  <a:gd name="T43" fmla="*/ 350 h 572"/>
                  <a:gd name="T44" fmla="*/ 92 w 790"/>
                  <a:gd name="T45" fmla="*/ 350 h 572"/>
                  <a:gd name="T46" fmla="*/ 337 w 790"/>
                  <a:gd name="T47" fmla="*/ 572 h 572"/>
                  <a:gd name="T48" fmla="*/ 611 w 790"/>
                  <a:gd name="T49" fmla="*/ 69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0" h="572">
                    <a:moveTo>
                      <a:pt x="611" y="69"/>
                    </a:moveTo>
                    <a:cubicBezTo>
                      <a:pt x="547" y="0"/>
                      <a:pt x="416" y="29"/>
                      <a:pt x="340" y="137"/>
                    </a:cubicBezTo>
                    <a:cubicBezTo>
                      <a:pt x="244" y="21"/>
                      <a:pt x="129" y="0"/>
                      <a:pt x="65" y="69"/>
                    </a:cubicBezTo>
                    <a:cubicBezTo>
                      <a:pt x="0" y="139"/>
                      <a:pt x="15" y="222"/>
                      <a:pt x="54" y="290"/>
                    </a:cubicBezTo>
                    <a:lnTo>
                      <a:pt x="158" y="290"/>
                    </a:lnTo>
                    <a:lnTo>
                      <a:pt x="223" y="165"/>
                    </a:lnTo>
                    <a:cubicBezTo>
                      <a:pt x="229" y="153"/>
                      <a:pt x="243" y="147"/>
                      <a:pt x="256" y="149"/>
                    </a:cubicBezTo>
                    <a:cubicBezTo>
                      <a:pt x="269" y="152"/>
                      <a:pt x="279" y="163"/>
                      <a:pt x="280" y="176"/>
                    </a:cubicBezTo>
                    <a:lnTo>
                      <a:pt x="296" y="341"/>
                    </a:lnTo>
                    <a:lnTo>
                      <a:pt x="313" y="308"/>
                    </a:lnTo>
                    <a:cubicBezTo>
                      <a:pt x="318" y="298"/>
                      <a:pt x="328" y="292"/>
                      <a:pt x="340" y="292"/>
                    </a:cubicBezTo>
                    <a:lnTo>
                      <a:pt x="539" y="292"/>
                    </a:lnTo>
                    <a:cubicBezTo>
                      <a:pt x="555" y="292"/>
                      <a:pt x="569" y="305"/>
                      <a:pt x="569" y="322"/>
                    </a:cubicBezTo>
                    <a:cubicBezTo>
                      <a:pt x="569" y="338"/>
                      <a:pt x="555" y="352"/>
                      <a:pt x="539" y="352"/>
                    </a:cubicBezTo>
                    <a:lnTo>
                      <a:pt x="358" y="352"/>
                    </a:lnTo>
                    <a:lnTo>
                      <a:pt x="303" y="459"/>
                    </a:lnTo>
                    <a:cubicBezTo>
                      <a:pt x="298" y="469"/>
                      <a:pt x="287" y="476"/>
                      <a:pt x="276" y="476"/>
                    </a:cubicBezTo>
                    <a:cubicBezTo>
                      <a:pt x="274" y="476"/>
                      <a:pt x="272" y="475"/>
                      <a:pt x="270" y="475"/>
                    </a:cubicBezTo>
                    <a:cubicBezTo>
                      <a:pt x="257" y="473"/>
                      <a:pt x="247" y="462"/>
                      <a:pt x="246" y="448"/>
                    </a:cubicBezTo>
                    <a:lnTo>
                      <a:pt x="230" y="282"/>
                    </a:lnTo>
                    <a:lnTo>
                      <a:pt x="203" y="334"/>
                    </a:lnTo>
                    <a:cubicBezTo>
                      <a:pt x="198" y="344"/>
                      <a:pt x="188" y="350"/>
                      <a:pt x="176" y="350"/>
                    </a:cubicBezTo>
                    <a:lnTo>
                      <a:pt x="92" y="350"/>
                    </a:lnTo>
                    <a:cubicBezTo>
                      <a:pt x="179" y="464"/>
                      <a:pt x="286" y="554"/>
                      <a:pt x="337" y="572"/>
                    </a:cubicBezTo>
                    <a:cubicBezTo>
                      <a:pt x="413" y="541"/>
                      <a:pt x="790" y="262"/>
                      <a:pt x="611" y="69"/>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371" name="Group 370"/>
          <p:cNvGrpSpPr/>
          <p:nvPr/>
        </p:nvGrpSpPr>
        <p:grpSpPr>
          <a:xfrm>
            <a:off x="8889662" y="4052891"/>
            <a:ext cx="851197" cy="671998"/>
            <a:chOff x="8890453" y="4915416"/>
            <a:chExt cx="851438" cy="672188"/>
          </a:xfrm>
        </p:grpSpPr>
        <p:sp>
          <p:nvSpPr>
            <p:cNvPr id="306" name="Rectangle 305"/>
            <p:cNvSpPr/>
            <p:nvPr/>
          </p:nvSpPr>
          <p:spPr bwMode="auto">
            <a:xfrm>
              <a:off x="8890453" y="4915416"/>
              <a:ext cx="851438" cy="672188"/>
            </a:xfrm>
            <a:prstGeom prst="rect">
              <a:avLst/>
            </a:prstGeom>
            <a:solidFill>
              <a:srgbClr val="68217A"/>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Key Vault</a:t>
              </a:r>
            </a:p>
          </p:txBody>
        </p:sp>
        <p:grpSp>
          <p:nvGrpSpPr>
            <p:cNvPr id="367" name="Group 39"/>
            <p:cNvGrpSpPr>
              <a:grpSpLocks noChangeAspect="1"/>
            </p:cNvGrpSpPr>
            <p:nvPr/>
          </p:nvGrpSpPr>
          <p:grpSpPr bwMode="auto">
            <a:xfrm>
              <a:off x="9097610" y="4959546"/>
              <a:ext cx="442509" cy="441230"/>
              <a:chOff x="3411" y="1755"/>
              <a:chExt cx="346" cy="345"/>
            </a:xfrm>
            <a:noFill/>
          </p:grpSpPr>
          <p:sp>
            <p:nvSpPr>
              <p:cNvPr id="368" name="AutoShape 38"/>
              <p:cNvSpPr>
                <a:spLocks noChangeAspect="1" noChangeArrowheads="1" noTextEdit="1"/>
              </p:cNvSpPr>
              <p:nvPr/>
            </p:nvSpPr>
            <p:spPr bwMode="auto">
              <a:xfrm>
                <a:off x="3411" y="1755"/>
                <a:ext cx="346" cy="3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69" name="Freeform 40"/>
              <p:cNvSpPr>
                <a:spLocks noEditPoints="1"/>
              </p:cNvSpPr>
              <p:nvPr/>
            </p:nvSpPr>
            <p:spPr bwMode="auto">
              <a:xfrm>
                <a:off x="3419" y="1763"/>
                <a:ext cx="333" cy="335"/>
              </a:xfrm>
              <a:custGeom>
                <a:avLst/>
                <a:gdLst>
                  <a:gd name="T0" fmla="*/ 646 w 646"/>
                  <a:gd name="T1" fmla="*/ 389 h 653"/>
                  <a:gd name="T2" fmla="*/ 326 w 646"/>
                  <a:gd name="T3" fmla="*/ 7 h 653"/>
                  <a:gd name="T4" fmla="*/ 326 w 646"/>
                  <a:gd name="T5" fmla="*/ 2 h 653"/>
                  <a:gd name="T6" fmla="*/ 324 w 646"/>
                  <a:gd name="T7" fmla="*/ 4 h 653"/>
                  <a:gd name="T8" fmla="*/ 320 w 646"/>
                  <a:gd name="T9" fmla="*/ 0 h 653"/>
                  <a:gd name="T10" fmla="*/ 320 w 646"/>
                  <a:gd name="T11" fmla="*/ 9 h 653"/>
                  <a:gd name="T12" fmla="*/ 0 w 646"/>
                  <a:gd name="T13" fmla="*/ 388 h 653"/>
                  <a:gd name="T14" fmla="*/ 322 w 646"/>
                  <a:gd name="T15" fmla="*/ 650 h 653"/>
                  <a:gd name="T16" fmla="*/ 322 w 646"/>
                  <a:gd name="T17" fmla="*/ 653 h 653"/>
                  <a:gd name="T18" fmla="*/ 646 w 646"/>
                  <a:gd name="T19" fmla="*/ 389 h 653"/>
                  <a:gd name="T20" fmla="*/ 283 w 646"/>
                  <a:gd name="T21" fmla="*/ 523 h 653"/>
                  <a:gd name="T22" fmla="*/ 283 w 646"/>
                  <a:gd name="T23" fmla="*/ 360 h 653"/>
                  <a:gd name="T24" fmla="*/ 233 w 646"/>
                  <a:gd name="T25" fmla="*/ 274 h 653"/>
                  <a:gd name="T26" fmla="*/ 323 w 646"/>
                  <a:gd name="T27" fmla="*/ 179 h 653"/>
                  <a:gd name="T28" fmla="*/ 413 w 646"/>
                  <a:gd name="T29" fmla="*/ 275 h 653"/>
                  <a:gd name="T30" fmla="*/ 364 w 646"/>
                  <a:gd name="T31" fmla="*/ 360 h 653"/>
                  <a:gd name="T32" fmla="*/ 364 w 646"/>
                  <a:gd name="T33" fmla="*/ 392 h 653"/>
                  <a:gd name="T34" fmla="*/ 362 w 646"/>
                  <a:gd name="T35" fmla="*/ 395 h 653"/>
                  <a:gd name="T36" fmla="*/ 332 w 646"/>
                  <a:gd name="T37" fmla="*/ 427 h 653"/>
                  <a:gd name="T38" fmla="*/ 364 w 646"/>
                  <a:gd name="T39" fmla="*/ 461 h 653"/>
                  <a:gd name="T40" fmla="*/ 364 w 646"/>
                  <a:gd name="T41" fmla="*/ 463 h 653"/>
                  <a:gd name="T42" fmla="*/ 335 w 646"/>
                  <a:gd name="T43" fmla="*/ 494 h 653"/>
                  <a:gd name="T44" fmla="*/ 363 w 646"/>
                  <a:gd name="T45" fmla="*/ 524 h 653"/>
                  <a:gd name="T46" fmla="*/ 323 w 646"/>
                  <a:gd name="T47" fmla="*/ 565 h 653"/>
                  <a:gd name="T48" fmla="*/ 283 w 646"/>
                  <a:gd name="T49" fmla="*/ 52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6" h="653">
                    <a:moveTo>
                      <a:pt x="646" y="389"/>
                    </a:moveTo>
                    <a:lnTo>
                      <a:pt x="326" y="7"/>
                    </a:lnTo>
                    <a:lnTo>
                      <a:pt x="326" y="2"/>
                    </a:lnTo>
                    <a:lnTo>
                      <a:pt x="324" y="4"/>
                    </a:lnTo>
                    <a:lnTo>
                      <a:pt x="320" y="0"/>
                    </a:lnTo>
                    <a:lnTo>
                      <a:pt x="320" y="9"/>
                    </a:lnTo>
                    <a:lnTo>
                      <a:pt x="0" y="388"/>
                    </a:lnTo>
                    <a:lnTo>
                      <a:pt x="322" y="650"/>
                    </a:lnTo>
                    <a:lnTo>
                      <a:pt x="322" y="653"/>
                    </a:lnTo>
                    <a:lnTo>
                      <a:pt x="646" y="389"/>
                    </a:lnTo>
                    <a:close/>
                    <a:moveTo>
                      <a:pt x="283" y="523"/>
                    </a:moveTo>
                    <a:lnTo>
                      <a:pt x="283" y="360"/>
                    </a:lnTo>
                    <a:cubicBezTo>
                      <a:pt x="253" y="344"/>
                      <a:pt x="233" y="312"/>
                      <a:pt x="233" y="274"/>
                    </a:cubicBezTo>
                    <a:cubicBezTo>
                      <a:pt x="233" y="221"/>
                      <a:pt x="273" y="178"/>
                      <a:pt x="323" y="179"/>
                    </a:cubicBezTo>
                    <a:cubicBezTo>
                      <a:pt x="373" y="179"/>
                      <a:pt x="413" y="222"/>
                      <a:pt x="413" y="275"/>
                    </a:cubicBezTo>
                    <a:cubicBezTo>
                      <a:pt x="414" y="312"/>
                      <a:pt x="393" y="344"/>
                      <a:pt x="364" y="360"/>
                    </a:cubicBezTo>
                    <a:lnTo>
                      <a:pt x="364" y="392"/>
                    </a:lnTo>
                    <a:lnTo>
                      <a:pt x="362" y="395"/>
                    </a:lnTo>
                    <a:lnTo>
                      <a:pt x="332" y="427"/>
                    </a:lnTo>
                    <a:lnTo>
                      <a:pt x="364" y="461"/>
                    </a:lnTo>
                    <a:lnTo>
                      <a:pt x="364" y="463"/>
                    </a:lnTo>
                    <a:lnTo>
                      <a:pt x="335" y="494"/>
                    </a:lnTo>
                    <a:lnTo>
                      <a:pt x="363" y="524"/>
                    </a:lnTo>
                    <a:lnTo>
                      <a:pt x="323" y="565"/>
                    </a:lnTo>
                    <a:lnTo>
                      <a:pt x="283" y="523"/>
                    </a:ln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70" name="Freeform 41"/>
              <p:cNvSpPr>
                <a:spLocks/>
              </p:cNvSpPr>
              <p:nvPr/>
            </p:nvSpPr>
            <p:spPr bwMode="auto">
              <a:xfrm>
                <a:off x="3569" y="1876"/>
                <a:ext cx="34" cy="31"/>
              </a:xfrm>
              <a:custGeom>
                <a:avLst/>
                <a:gdLst>
                  <a:gd name="T0" fmla="*/ 66 w 66"/>
                  <a:gd name="T1" fmla="*/ 29 h 61"/>
                  <a:gd name="T2" fmla="*/ 32 w 66"/>
                  <a:gd name="T3" fmla="*/ 0 h 61"/>
                  <a:gd name="T4" fmla="*/ 0 w 66"/>
                  <a:gd name="T5" fmla="*/ 28 h 61"/>
                  <a:gd name="T6" fmla="*/ 32 w 66"/>
                  <a:gd name="T7" fmla="*/ 61 h 61"/>
                  <a:gd name="T8" fmla="*/ 66 w 66"/>
                  <a:gd name="T9" fmla="*/ 29 h 61"/>
                </a:gdLst>
                <a:ahLst/>
                <a:cxnLst>
                  <a:cxn ang="0">
                    <a:pos x="T0" y="T1"/>
                  </a:cxn>
                  <a:cxn ang="0">
                    <a:pos x="T2" y="T3"/>
                  </a:cxn>
                  <a:cxn ang="0">
                    <a:pos x="T4" y="T5"/>
                  </a:cxn>
                  <a:cxn ang="0">
                    <a:pos x="T6" y="T7"/>
                  </a:cxn>
                  <a:cxn ang="0">
                    <a:pos x="T8" y="T9"/>
                  </a:cxn>
                </a:cxnLst>
                <a:rect l="0" t="0" r="r" b="b"/>
                <a:pathLst>
                  <a:path w="66" h="61">
                    <a:moveTo>
                      <a:pt x="66" y="29"/>
                    </a:moveTo>
                    <a:cubicBezTo>
                      <a:pt x="66" y="13"/>
                      <a:pt x="47" y="1"/>
                      <a:pt x="32" y="0"/>
                    </a:cubicBezTo>
                    <a:cubicBezTo>
                      <a:pt x="17" y="1"/>
                      <a:pt x="0" y="12"/>
                      <a:pt x="0" y="28"/>
                    </a:cubicBezTo>
                    <a:cubicBezTo>
                      <a:pt x="0" y="44"/>
                      <a:pt x="16" y="61"/>
                      <a:pt x="32" y="61"/>
                    </a:cubicBezTo>
                    <a:cubicBezTo>
                      <a:pt x="47" y="61"/>
                      <a:pt x="66" y="46"/>
                      <a:pt x="66" y="29"/>
                    </a:cubicBezTo>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49" name="Group 48"/>
          <p:cNvGrpSpPr/>
          <p:nvPr/>
        </p:nvGrpSpPr>
        <p:grpSpPr>
          <a:xfrm>
            <a:off x="2448020" y="4052891"/>
            <a:ext cx="851197" cy="671998"/>
            <a:chOff x="2446492" y="4915125"/>
            <a:chExt cx="851438" cy="672188"/>
          </a:xfrm>
        </p:grpSpPr>
        <p:sp>
          <p:nvSpPr>
            <p:cNvPr id="174" name="Rectangle 173"/>
            <p:cNvSpPr/>
            <p:nvPr/>
          </p:nvSpPr>
          <p:spPr bwMode="auto">
            <a:xfrm>
              <a:off x="2446492" y="4915125"/>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Mobile Apps</a:t>
              </a:r>
            </a:p>
          </p:txBody>
        </p:sp>
        <p:grpSp>
          <p:nvGrpSpPr>
            <p:cNvPr id="206" name="Group 54"/>
            <p:cNvGrpSpPr>
              <a:grpSpLocks noChangeAspect="1"/>
            </p:cNvGrpSpPr>
            <p:nvPr/>
          </p:nvGrpSpPr>
          <p:grpSpPr bwMode="auto">
            <a:xfrm>
              <a:off x="2729865" y="4953802"/>
              <a:ext cx="284692" cy="459984"/>
              <a:chOff x="1623" y="1310"/>
              <a:chExt cx="229" cy="370"/>
            </a:xfrm>
          </p:grpSpPr>
          <p:sp>
            <p:nvSpPr>
              <p:cNvPr id="207" name="AutoShape 53"/>
              <p:cNvSpPr>
                <a:spLocks noChangeAspect="1" noChangeArrowheads="1" noTextEdit="1"/>
              </p:cNvSpPr>
              <p:nvPr/>
            </p:nvSpPr>
            <p:spPr bwMode="auto">
              <a:xfrm>
                <a:off x="1623" y="1310"/>
                <a:ext cx="229" cy="3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8" name="Freeform 55"/>
              <p:cNvSpPr>
                <a:spLocks noEditPoints="1"/>
              </p:cNvSpPr>
              <p:nvPr/>
            </p:nvSpPr>
            <p:spPr bwMode="auto">
              <a:xfrm>
                <a:off x="1631" y="1318"/>
                <a:ext cx="218" cy="359"/>
              </a:xfrm>
              <a:custGeom>
                <a:avLst/>
                <a:gdLst>
                  <a:gd name="T0" fmla="*/ 395 w 427"/>
                  <a:gd name="T1" fmla="*/ 1 h 714"/>
                  <a:gd name="T2" fmla="*/ 395 w 427"/>
                  <a:gd name="T3" fmla="*/ 0 h 714"/>
                  <a:gd name="T4" fmla="*/ 33 w 427"/>
                  <a:gd name="T5" fmla="*/ 0 h 714"/>
                  <a:gd name="T6" fmla="*/ 33 w 427"/>
                  <a:gd name="T7" fmla="*/ 1 h 714"/>
                  <a:gd name="T8" fmla="*/ 0 w 427"/>
                  <a:gd name="T9" fmla="*/ 48 h 714"/>
                  <a:gd name="T10" fmla="*/ 1 w 427"/>
                  <a:gd name="T11" fmla="*/ 668 h 714"/>
                  <a:gd name="T12" fmla="*/ 32 w 427"/>
                  <a:gd name="T13" fmla="*/ 714 h 714"/>
                  <a:gd name="T14" fmla="*/ 44 w 427"/>
                  <a:gd name="T15" fmla="*/ 714 h 714"/>
                  <a:gd name="T16" fmla="*/ 384 w 427"/>
                  <a:gd name="T17" fmla="*/ 714 h 714"/>
                  <a:gd name="T18" fmla="*/ 395 w 427"/>
                  <a:gd name="T19" fmla="*/ 714 h 714"/>
                  <a:gd name="T20" fmla="*/ 427 w 427"/>
                  <a:gd name="T21" fmla="*/ 668 h 714"/>
                  <a:gd name="T22" fmla="*/ 427 w 427"/>
                  <a:gd name="T23" fmla="*/ 48 h 714"/>
                  <a:gd name="T24" fmla="*/ 395 w 427"/>
                  <a:gd name="T25" fmla="*/ 1 h 714"/>
                  <a:gd name="T26" fmla="*/ 164 w 427"/>
                  <a:gd name="T27" fmla="*/ 25 h 714"/>
                  <a:gd name="T28" fmla="*/ 264 w 427"/>
                  <a:gd name="T29" fmla="*/ 25 h 714"/>
                  <a:gd name="T30" fmla="*/ 267 w 427"/>
                  <a:gd name="T31" fmla="*/ 29 h 714"/>
                  <a:gd name="T32" fmla="*/ 264 w 427"/>
                  <a:gd name="T33" fmla="*/ 32 h 714"/>
                  <a:gd name="T34" fmla="*/ 164 w 427"/>
                  <a:gd name="T35" fmla="*/ 32 h 714"/>
                  <a:gd name="T36" fmla="*/ 160 w 427"/>
                  <a:gd name="T37" fmla="*/ 29 h 714"/>
                  <a:gd name="T38" fmla="*/ 164 w 427"/>
                  <a:gd name="T39" fmla="*/ 25 h 714"/>
                  <a:gd name="T40" fmla="*/ 166 w 427"/>
                  <a:gd name="T41" fmla="*/ 677 h 714"/>
                  <a:gd name="T42" fmla="*/ 142 w 427"/>
                  <a:gd name="T43" fmla="*/ 677 h 714"/>
                  <a:gd name="T44" fmla="*/ 134 w 427"/>
                  <a:gd name="T45" fmla="*/ 672 h 714"/>
                  <a:gd name="T46" fmla="*/ 142 w 427"/>
                  <a:gd name="T47" fmla="*/ 666 h 714"/>
                  <a:gd name="T48" fmla="*/ 166 w 427"/>
                  <a:gd name="T49" fmla="*/ 666 h 714"/>
                  <a:gd name="T50" fmla="*/ 174 w 427"/>
                  <a:gd name="T51" fmla="*/ 672 h 714"/>
                  <a:gd name="T52" fmla="*/ 166 w 427"/>
                  <a:gd name="T53" fmla="*/ 677 h 714"/>
                  <a:gd name="T54" fmla="*/ 231 w 427"/>
                  <a:gd name="T55" fmla="*/ 681 h 714"/>
                  <a:gd name="T56" fmla="*/ 197 w 427"/>
                  <a:gd name="T57" fmla="*/ 681 h 714"/>
                  <a:gd name="T58" fmla="*/ 187 w 427"/>
                  <a:gd name="T59" fmla="*/ 674 h 714"/>
                  <a:gd name="T60" fmla="*/ 197 w 427"/>
                  <a:gd name="T61" fmla="*/ 666 h 714"/>
                  <a:gd name="T62" fmla="*/ 231 w 427"/>
                  <a:gd name="T63" fmla="*/ 666 h 714"/>
                  <a:gd name="T64" fmla="*/ 241 w 427"/>
                  <a:gd name="T65" fmla="*/ 674 h 714"/>
                  <a:gd name="T66" fmla="*/ 231 w 427"/>
                  <a:gd name="T67" fmla="*/ 681 h 714"/>
                  <a:gd name="T68" fmla="*/ 286 w 427"/>
                  <a:gd name="T69" fmla="*/ 677 h 714"/>
                  <a:gd name="T70" fmla="*/ 262 w 427"/>
                  <a:gd name="T71" fmla="*/ 677 h 714"/>
                  <a:gd name="T72" fmla="*/ 255 w 427"/>
                  <a:gd name="T73" fmla="*/ 672 h 714"/>
                  <a:gd name="T74" fmla="*/ 262 w 427"/>
                  <a:gd name="T75" fmla="*/ 666 h 714"/>
                  <a:gd name="T76" fmla="*/ 286 w 427"/>
                  <a:gd name="T77" fmla="*/ 666 h 714"/>
                  <a:gd name="T78" fmla="*/ 294 w 427"/>
                  <a:gd name="T79" fmla="*/ 672 h 714"/>
                  <a:gd name="T80" fmla="*/ 286 w 427"/>
                  <a:gd name="T81" fmla="*/ 677 h 714"/>
                  <a:gd name="T82" fmla="*/ 397 w 427"/>
                  <a:gd name="T83" fmla="*/ 605 h 714"/>
                  <a:gd name="T84" fmla="*/ 363 w 427"/>
                  <a:gd name="T85" fmla="*/ 645 h 714"/>
                  <a:gd name="T86" fmla="*/ 198 w 427"/>
                  <a:gd name="T87" fmla="*/ 645 h 714"/>
                  <a:gd name="T88" fmla="*/ 65 w 427"/>
                  <a:gd name="T89" fmla="*/ 645 h 714"/>
                  <a:gd name="T90" fmla="*/ 31 w 427"/>
                  <a:gd name="T91" fmla="*/ 605 h 714"/>
                  <a:gd name="T92" fmla="*/ 31 w 427"/>
                  <a:gd name="T93" fmla="*/ 89 h 714"/>
                  <a:gd name="T94" fmla="*/ 69 w 427"/>
                  <a:gd name="T95" fmla="*/ 55 h 714"/>
                  <a:gd name="T96" fmla="*/ 198 w 427"/>
                  <a:gd name="T97" fmla="*/ 55 h 714"/>
                  <a:gd name="T98" fmla="*/ 359 w 427"/>
                  <a:gd name="T99" fmla="*/ 55 h 714"/>
                  <a:gd name="T100" fmla="*/ 397 w 427"/>
                  <a:gd name="T101" fmla="*/ 89 h 714"/>
                  <a:gd name="T102" fmla="*/ 397 w 427"/>
                  <a:gd name="T103" fmla="*/ 605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714">
                    <a:moveTo>
                      <a:pt x="395" y="1"/>
                    </a:moveTo>
                    <a:lnTo>
                      <a:pt x="395" y="0"/>
                    </a:lnTo>
                    <a:lnTo>
                      <a:pt x="33" y="0"/>
                    </a:lnTo>
                    <a:lnTo>
                      <a:pt x="33" y="1"/>
                    </a:lnTo>
                    <a:cubicBezTo>
                      <a:pt x="1" y="2"/>
                      <a:pt x="0" y="9"/>
                      <a:pt x="0" y="48"/>
                    </a:cubicBezTo>
                    <a:lnTo>
                      <a:pt x="1" y="668"/>
                    </a:lnTo>
                    <a:cubicBezTo>
                      <a:pt x="1" y="706"/>
                      <a:pt x="1" y="713"/>
                      <a:pt x="32" y="714"/>
                    </a:cubicBezTo>
                    <a:cubicBezTo>
                      <a:pt x="32" y="714"/>
                      <a:pt x="42" y="714"/>
                      <a:pt x="44" y="714"/>
                    </a:cubicBezTo>
                    <a:lnTo>
                      <a:pt x="384" y="714"/>
                    </a:lnTo>
                    <a:cubicBezTo>
                      <a:pt x="386" y="714"/>
                      <a:pt x="395" y="714"/>
                      <a:pt x="395" y="714"/>
                    </a:cubicBezTo>
                    <a:cubicBezTo>
                      <a:pt x="427" y="713"/>
                      <a:pt x="427" y="706"/>
                      <a:pt x="427" y="668"/>
                    </a:cubicBezTo>
                    <a:lnTo>
                      <a:pt x="427" y="48"/>
                    </a:lnTo>
                    <a:cubicBezTo>
                      <a:pt x="427" y="9"/>
                      <a:pt x="427" y="2"/>
                      <a:pt x="395" y="1"/>
                    </a:cubicBezTo>
                    <a:close/>
                    <a:moveTo>
                      <a:pt x="164" y="25"/>
                    </a:moveTo>
                    <a:lnTo>
                      <a:pt x="264" y="25"/>
                    </a:lnTo>
                    <a:cubicBezTo>
                      <a:pt x="266" y="25"/>
                      <a:pt x="267" y="27"/>
                      <a:pt x="267" y="29"/>
                    </a:cubicBezTo>
                    <a:cubicBezTo>
                      <a:pt x="267" y="30"/>
                      <a:pt x="266" y="32"/>
                      <a:pt x="264" y="32"/>
                    </a:cubicBezTo>
                    <a:lnTo>
                      <a:pt x="164" y="32"/>
                    </a:lnTo>
                    <a:cubicBezTo>
                      <a:pt x="162" y="32"/>
                      <a:pt x="160" y="31"/>
                      <a:pt x="160" y="29"/>
                    </a:cubicBezTo>
                    <a:cubicBezTo>
                      <a:pt x="160" y="27"/>
                      <a:pt x="162" y="25"/>
                      <a:pt x="164" y="25"/>
                    </a:cubicBezTo>
                    <a:close/>
                    <a:moveTo>
                      <a:pt x="166" y="677"/>
                    </a:moveTo>
                    <a:lnTo>
                      <a:pt x="142" y="677"/>
                    </a:lnTo>
                    <a:cubicBezTo>
                      <a:pt x="138" y="677"/>
                      <a:pt x="134" y="676"/>
                      <a:pt x="134" y="672"/>
                    </a:cubicBezTo>
                    <a:cubicBezTo>
                      <a:pt x="134" y="668"/>
                      <a:pt x="138" y="666"/>
                      <a:pt x="142" y="666"/>
                    </a:cubicBezTo>
                    <a:lnTo>
                      <a:pt x="166" y="666"/>
                    </a:lnTo>
                    <a:cubicBezTo>
                      <a:pt x="170" y="666"/>
                      <a:pt x="174" y="668"/>
                      <a:pt x="174" y="672"/>
                    </a:cubicBezTo>
                    <a:cubicBezTo>
                      <a:pt x="174" y="676"/>
                      <a:pt x="170" y="677"/>
                      <a:pt x="166" y="677"/>
                    </a:cubicBezTo>
                    <a:close/>
                    <a:moveTo>
                      <a:pt x="231" y="681"/>
                    </a:moveTo>
                    <a:lnTo>
                      <a:pt x="197" y="681"/>
                    </a:lnTo>
                    <a:cubicBezTo>
                      <a:pt x="192" y="681"/>
                      <a:pt x="187" y="679"/>
                      <a:pt x="187" y="674"/>
                    </a:cubicBezTo>
                    <a:cubicBezTo>
                      <a:pt x="187" y="668"/>
                      <a:pt x="192" y="666"/>
                      <a:pt x="197" y="666"/>
                    </a:cubicBezTo>
                    <a:lnTo>
                      <a:pt x="231" y="666"/>
                    </a:lnTo>
                    <a:cubicBezTo>
                      <a:pt x="236" y="666"/>
                      <a:pt x="241" y="668"/>
                      <a:pt x="241" y="674"/>
                    </a:cubicBezTo>
                    <a:cubicBezTo>
                      <a:pt x="241" y="679"/>
                      <a:pt x="236" y="681"/>
                      <a:pt x="231" y="681"/>
                    </a:cubicBezTo>
                    <a:close/>
                    <a:moveTo>
                      <a:pt x="286" y="677"/>
                    </a:moveTo>
                    <a:lnTo>
                      <a:pt x="262" y="677"/>
                    </a:lnTo>
                    <a:cubicBezTo>
                      <a:pt x="258" y="677"/>
                      <a:pt x="255" y="676"/>
                      <a:pt x="255" y="672"/>
                    </a:cubicBezTo>
                    <a:cubicBezTo>
                      <a:pt x="255" y="668"/>
                      <a:pt x="258" y="666"/>
                      <a:pt x="262" y="666"/>
                    </a:cubicBezTo>
                    <a:lnTo>
                      <a:pt x="286" y="666"/>
                    </a:lnTo>
                    <a:cubicBezTo>
                      <a:pt x="290" y="666"/>
                      <a:pt x="294" y="668"/>
                      <a:pt x="294" y="672"/>
                    </a:cubicBezTo>
                    <a:cubicBezTo>
                      <a:pt x="294" y="676"/>
                      <a:pt x="290" y="677"/>
                      <a:pt x="286" y="677"/>
                    </a:cubicBezTo>
                    <a:close/>
                    <a:moveTo>
                      <a:pt x="397" y="605"/>
                    </a:moveTo>
                    <a:cubicBezTo>
                      <a:pt x="397" y="638"/>
                      <a:pt x="393" y="645"/>
                      <a:pt x="363" y="645"/>
                    </a:cubicBezTo>
                    <a:lnTo>
                      <a:pt x="198" y="645"/>
                    </a:lnTo>
                    <a:lnTo>
                      <a:pt x="65" y="645"/>
                    </a:lnTo>
                    <a:cubicBezTo>
                      <a:pt x="34" y="645"/>
                      <a:pt x="31" y="638"/>
                      <a:pt x="31" y="605"/>
                    </a:cubicBezTo>
                    <a:lnTo>
                      <a:pt x="31" y="89"/>
                    </a:lnTo>
                    <a:cubicBezTo>
                      <a:pt x="31" y="55"/>
                      <a:pt x="35" y="55"/>
                      <a:pt x="69" y="55"/>
                    </a:cubicBezTo>
                    <a:lnTo>
                      <a:pt x="198" y="55"/>
                    </a:lnTo>
                    <a:lnTo>
                      <a:pt x="359" y="55"/>
                    </a:lnTo>
                    <a:cubicBezTo>
                      <a:pt x="393" y="55"/>
                      <a:pt x="397" y="55"/>
                      <a:pt x="397" y="89"/>
                    </a:cubicBezTo>
                    <a:lnTo>
                      <a:pt x="397" y="605"/>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9" name="Freeform 56"/>
              <p:cNvSpPr>
                <a:spLocks noEditPoints="1"/>
              </p:cNvSpPr>
              <p:nvPr/>
            </p:nvSpPr>
            <p:spPr bwMode="auto">
              <a:xfrm>
                <a:off x="1658" y="1357"/>
                <a:ext cx="165" cy="274"/>
              </a:xfrm>
              <a:custGeom>
                <a:avLst/>
                <a:gdLst>
                  <a:gd name="T0" fmla="*/ 324 w 324"/>
                  <a:gd name="T1" fmla="*/ 33 h 545"/>
                  <a:gd name="T2" fmla="*/ 287 w 324"/>
                  <a:gd name="T3" fmla="*/ 0 h 545"/>
                  <a:gd name="T4" fmla="*/ 36 w 324"/>
                  <a:gd name="T5" fmla="*/ 0 h 545"/>
                  <a:gd name="T6" fmla="*/ 0 w 324"/>
                  <a:gd name="T7" fmla="*/ 33 h 545"/>
                  <a:gd name="T8" fmla="*/ 0 w 324"/>
                  <a:gd name="T9" fmla="*/ 506 h 545"/>
                  <a:gd name="T10" fmla="*/ 36 w 324"/>
                  <a:gd name="T11" fmla="*/ 545 h 545"/>
                  <a:gd name="T12" fmla="*/ 287 w 324"/>
                  <a:gd name="T13" fmla="*/ 545 h 545"/>
                  <a:gd name="T14" fmla="*/ 324 w 324"/>
                  <a:gd name="T15" fmla="*/ 506 h 545"/>
                  <a:gd name="T16" fmla="*/ 324 w 324"/>
                  <a:gd name="T17" fmla="*/ 33 h 545"/>
                  <a:gd name="T18" fmla="*/ 152 w 324"/>
                  <a:gd name="T19" fmla="*/ 382 h 545"/>
                  <a:gd name="T20" fmla="*/ 50 w 324"/>
                  <a:gd name="T21" fmla="*/ 323 h 545"/>
                  <a:gd name="T22" fmla="*/ 50 w 324"/>
                  <a:gd name="T23" fmla="*/ 204 h 545"/>
                  <a:gd name="T24" fmla="*/ 152 w 324"/>
                  <a:gd name="T25" fmla="*/ 263 h 545"/>
                  <a:gd name="T26" fmla="*/ 152 w 324"/>
                  <a:gd name="T27" fmla="*/ 382 h 545"/>
                  <a:gd name="T28" fmla="*/ 60 w 324"/>
                  <a:gd name="T29" fmla="*/ 188 h 545"/>
                  <a:gd name="T30" fmla="*/ 162 w 324"/>
                  <a:gd name="T31" fmla="*/ 129 h 545"/>
                  <a:gd name="T32" fmla="*/ 265 w 324"/>
                  <a:gd name="T33" fmla="*/ 188 h 545"/>
                  <a:gd name="T34" fmla="*/ 163 w 324"/>
                  <a:gd name="T35" fmla="*/ 247 h 545"/>
                  <a:gd name="T36" fmla="*/ 60 w 324"/>
                  <a:gd name="T37" fmla="*/ 188 h 545"/>
                  <a:gd name="T38" fmla="*/ 274 w 324"/>
                  <a:gd name="T39" fmla="*/ 323 h 545"/>
                  <a:gd name="T40" fmla="*/ 171 w 324"/>
                  <a:gd name="T41" fmla="*/ 382 h 545"/>
                  <a:gd name="T42" fmla="*/ 171 w 324"/>
                  <a:gd name="T43" fmla="*/ 264 h 545"/>
                  <a:gd name="T44" fmla="*/ 274 w 324"/>
                  <a:gd name="T45" fmla="*/ 205 h 545"/>
                  <a:gd name="T46" fmla="*/ 274 w 324"/>
                  <a:gd name="T47" fmla="*/ 32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4" h="545">
                    <a:moveTo>
                      <a:pt x="324" y="33"/>
                    </a:moveTo>
                    <a:cubicBezTo>
                      <a:pt x="324" y="0"/>
                      <a:pt x="320" y="0"/>
                      <a:pt x="287" y="0"/>
                    </a:cubicBezTo>
                    <a:lnTo>
                      <a:pt x="36" y="0"/>
                    </a:lnTo>
                    <a:cubicBezTo>
                      <a:pt x="3" y="0"/>
                      <a:pt x="0" y="0"/>
                      <a:pt x="0" y="33"/>
                    </a:cubicBezTo>
                    <a:lnTo>
                      <a:pt x="0" y="506"/>
                    </a:lnTo>
                    <a:cubicBezTo>
                      <a:pt x="0" y="539"/>
                      <a:pt x="3" y="545"/>
                      <a:pt x="36" y="545"/>
                    </a:cubicBezTo>
                    <a:lnTo>
                      <a:pt x="287" y="545"/>
                    </a:lnTo>
                    <a:cubicBezTo>
                      <a:pt x="320" y="545"/>
                      <a:pt x="324" y="539"/>
                      <a:pt x="324" y="506"/>
                    </a:cubicBezTo>
                    <a:lnTo>
                      <a:pt x="324" y="33"/>
                    </a:lnTo>
                    <a:close/>
                    <a:moveTo>
                      <a:pt x="152" y="382"/>
                    </a:moveTo>
                    <a:lnTo>
                      <a:pt x="50" y="323"/>
                    </a:lnTo>
                    <a:lnTo>
                      <a:pt x="50" y="204"/>
                    </a:lnTo>
                    <a:lnTo>
                      <a:pt x="152" y="263"/>
                    </a:lnTo>
                    <a:lnTo>
                      <a:pt x="152" y="382"/>
                    </a:lnTo>
                    <a:close/>
                    <a:moveTo>
                      <a:pt x="60" y="188"/>
                    </a:moveTo>
                    <a:lnTo>
                      <a:pt x="162" y="129"/>
                    </a:lnTo>
                    <a:lnTo>
                      <a:pt x="265" y="188"/>
                    </a:lnTo>
                    <a:lnTo>
                      <a:pt x="163" y="247"/>
                    </a:lnTo>
                    <a:lnTo>
                      <a:pt x="60" y="188"/>
                    </a:lnTo>
                    <a:close/>
                    <a:moveTo>
                      <a:pt x="274" y="323"/>
                    </a:moveTo>
                    <a:lnTo>
                      <a:pt x="171" y="382"/>
                    </a:lnTo>
                    <a:lnTo>
                      <a:pt x="171" y="264"/>
                    </a:lnTo>
                    <a:lnTo>
                      <a:pt x="274" y="205"/>
                    </a:lnTo>
                    <a:lnTo>
                      <a:pt x="274" y="323"/>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51" name="Group 50"/>
          <p:cNvGrpSpPr/>
          <p:nvPr/>
        </p:nvGrpSpPr>
        <p:grpSpPr>
          <a:xfrm>
            <a:off x="3368562" y="4052891"/>
            <a:ext cx="851197" cy="671998"/>
            <a:chOff x="3368535" y="4925330"/>
            <a:chExt cx="851438" cy="672188"/>
          </a:xfrm>
        </p:grpSpPr>
        <p:sp>
          <p:nvSpPr>
            <p:cNvPr id="268" name="Rectangle 267"/>
            <p:cNvSpPr/>
            <p:nvPr/>
          </p:nvSpPr>
          <p:spPr bwMode="auto">
            <a:xfrm>
              <a:off x="3368535" y="4925330"/>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Notification Hubs</a:t>
              </a:r>
            </a:p>
          </p:txBody>
        </p:sp>
        <p:grpSp>
          <p:nvGrpSpPr>
            <p:cNvPr id="215" name="Group 65"/>
            <p:cNvGrpSpPr>
              <a:grpSpLocks noChangeAspect="1"/>
            </p:cNvGrpSpPr>
            <p:nvPr/>
          </p:nvGrpSpPr>
          <p:grpSpPr bwMode="auto">
            <a:xfrm>
              <a:off x="3565557" y="4986778"/>
              <a:ext cx="457394" cy="441421"/>
              <a:chOff x="2406" y="1368"/>
              <a:chExt cx="315" cy="304"/>
            </a:xfrm>
          </p:grpSpPr>
          <p:sp>
            <p:nvSpPr>
              <p:cNvPr id="216" name="AutoShape 64"/>
              <p:cNvSpPr>
                <a:spLocks noChangeAspect="1" noChangeArrowheads="1" noTextEdit="1"/>
              </p:cNvSpPr>
              <p:nvPr/>
            </p:nvSpPr>
            <p:spPr bwMode="auto">
              <a:xfrm>
                <a:off x="2406" y="1368"/>
                <a:ext cx="315" cy="3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7" name="Freeform 66"/>
              <p:cNvSpPr>
                <a:spLocks/>
              </p:cNvSpPr>
              <p:nvPr/>
            </p:nvSpPr>
            <p:spPr bwMode="auto">
              <a:xfrm>
                <a:off x="2414" y="1376"/>
                <a:ext cx="300" cy="107"/>
              </a:xfrm>
              <a:custGeom>
                <a:avLst/>
                <a:gdLst>
                  <a:gd name="T0" fmla="*/ 47 w 579"/>
                  <a:gd name="T1" fmla="*/ 208 h 208"/>
                  <a:gd name="T2" fmla="*/ 579 w 579"/>
                  <a:gd name="T3" fmla="*/ 208 h 208"/>
                  <a:gd name="T4" fmla="*/ 432 w 579"/>
                  <a:gd name="T5" fmla="*/ 79 h 208"/>
                  <a:gd name="T6" fmla="*/ 432 w 579"/>
                  <a:gd name="T7" fmla="*/ 144 h 208"/>
                  <a:gd name="T8" fmla="*/ 48 w 579"/>
                  <a:gd name="T9" fmla="*/ 144 h 208"/>
                  <a:gd name="T10" fmla="*/ 48 w 579"/>
                  <a:gd name="T11" fmla="*/ 91 h 208"/>
                  <a:gd name="T12" fmla="*/ 93 w 579"/>
                  <a:gd name="T13" fmla="*/ 48 h 208"/>
                  <a:gd name="T14" fmla="*/ 487 w 579"/>
                  <a:gd name="T15" fmla="*/ 48 h 208"/>
                  <a:gd name="T16" fmla="*/ 528 w 579"/>
                  <a:gd name="T17" fmla="*/ 91 h 208"/>
                  <a:gd name="T18" fmla="*/ 528 w 579"/>
                  <a:gd name="T19" fmla="*/ 114 h 208"/>
                  <a:gd name="T20" fmla="*/ 576 w 579"/>
                  <a:gd name="T21" fmla="*/ 154 h 208"/>
                  <a:gd name="T22" fmla="*/ 576 w 579"/>
                  <a:gd name="T23" fmla="*/ 91 h 208"/>
                  <a:gd name="T24" fmla="*/ 488 w 579"/>
                  <a:gd name="T25" fmla="*/ 0 h 208"/>
                  <a:gd name="T26" fmla="*/ 93 w 579"/>
                  <a:gd name="T27" fmla="*/ 0 h 208"/>
                  <a:gd name="T28" fmla="*/ 0 w 579"/>
                  <a:gd name="T29" fmla="*/ 91 h 208"/>
                  <a:gd name="T30" fmla="*/ 0 w 579"/>
                  <a:gd name="T31" fmla="*/ 208 h 208"/>
                  <a:gd name="T32" fmla="*/ 47 w 579"/>
                  <a:gd name="T3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9" h="208">
                    <a:moveTo>
                      <a:pt x="47" y="208"/>
                    </a:moveTo>
                    <a:lnTo>
                      <a:pt x="579" y="208"/>
                    </a:lnTo>
                    <a:lnTo>
                      <a:pt x="432" y="79"/>
                    </a:lnTo>
                    <a:lnTo>
                      <a:pt x="432" y="144"/>
                    </a:lnTo>
                    <a:lnTo>
                      <a:pt x="48" y="144"/>
                    </a:lnTo>
                    <a:lnTo>
                      <a:pt x="48" y="91"/>
                    </a:lnTo>
                    <a:cubicBezTo>
                      <a:pt x="48" y="66"/>
                      <a:pt x="68" y="48"/>
                      <a:pt x="93" y="48"/>
                    </a:cubicBezTo>
                    <a:lnTo>
                      <a:pt x="487" y="48"/>
                    </a:lnTo>
                    <a:cubicBezTo>
                      <a:pt x="512" y="48"/>
                      <a:pt x="528" y="66"/>
                      <a:pt x="528" y="91"/>
                    </a:cubicBezTo>
                    <a:lnTo>
                      <a:pt x="528" y="114"/>
                    </a:lnTo>
                    <a:lnTo>
                      <a:pt x="576" y="154"/>
                    </a:lnTo>
                    <a:lnTo>
                      <a:pt x="576" y="91"/>
                    </a:lnTo>
                    <a:cubicBezTo>
                      <a:pt x="576" y="40"/>
                      <a:pt x="538" y="0"/>
                      <a:pt x="488" y="0"/>
                    </a:cubicBezTo>
                    <a:lnTo>
                      <a:pt x="93" y="0"/>
                    </a:lnTo>
                    <a:cubicBezTo>
                      <a:pt x="42" y="0"/>
                      <a:pt x="0" y="40"/>
                      <a:pt x="0" y="91"/>
                    </a:cubicBezTo>
                    <a:lnTo>
                      <a:pt x="0" y="208"/>
                    </a:lnTo>
                    <a:lnTo>
                      <a:pt x="47" y="208"/>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18" name="Freeform 67"/>
              <p:cNvSpPr>
                <a:spLocks/>
              </p:cNvSpPr>
              <p:nvPr/>
            </p:nvSpPr>
            <p:spPr bwMode="auto">
              <a:xfrm>
                <a:off x="2414" y="1499"/>
                <a:ext cx="299" cy="170"/>
              </a:xfrm>
              <a:custGeom>
                <a:avLst/>
                <a:gdLst>
                  <a:gd name="T0" fmla="*/ 531 w 576"/>
                  <a:gd name="T1" fmla="*/ 0 h 331"/>
                  <a:gd name="T2" fmla="*/ 1 w 576"/>
                  <a:gd name="T3" fmla="*/ 0 h 331"/>
                  <a:gd name="T4" fmla="*/ 128 w 576"/>
                  <a:gd name="T5" fmla="*/ 122 h 331"/>
                  <a:gd name="T6" fmla="*/ 128 w 576"/>
                  <a:gd name="T7" fmla="*/ 48 h 331"/>
                  <a:gd name="T8" fmla="*/ 528 w 576"/>
                  <a:gd name="T9" fmla="*/ 48 h 331"/>
                  <a:gd name="T10" fmla="*/ 528 w 576"/>
                  <a:gd name="T11" fmla="*/ 108 h 331"/>
                  <a:gd name="T12" fmla="*/ 487 w 576"/>
                  <a:gd name="T13" fmla="*/ 160 h 331"/>
                  <a:gd name="T14" fmla="*/ 93 w 576"/>
                  <a:gd name="T15" fmla="*/ 160 h 331"/>
                  <a:gd name="T16" fmla="*/ 48 w 576"/>
                  <a:gd name="T17" fmla="*/ 108 h 331"/>
                  <a:gd name="T18" fmla="*/ 48 w 576"/>
                  <a:gd name="T19" fmla="*/ 86 h 331"/>
                  <a:gd name="T20" fmla="*/ 0 w 576"/>
                  <a:gd name="T21" fmla="*/ 45 h 331"/>
                  <a:gd name="T22" fmla="*/ 0 w 576"/>
                  <a:gd name="T23" fmla="*/ 109 h 331"/>
                  <a:gd name="T24" fmla="*/ 93 w 576"/>
                  <a:gd name="T25" fmla="*/ 192 h 331"/>
                  <a:gd name="T26" fmla="*/ 179 w 576"/>
                  <a:gd name="T27" fmla="*/ 192 h 331"/>
                  <a:gd name="T28" fmla="*/ 374 w 576"/>
                  <a:gd name="T29" fmla="*/ 331 h 331"/>
                  <a:gd name="T30" fmla="*/ 359 w 576"/>
                  <a:gd name="T31" fmla="*/ 192 h 331"/>
                  <a:gd name="T32" fmla="*/ 488 w 576"/>
                  <a:gd name="T33" fmla="*/ 192 h 331"/>
                  <a:gd name="T34" fmla="*/ 576 w 576"/>
                  <a:gd name="T35" fmla="*/ 109 h 331"/>
                  <a:gd name="T36" fmla="*/ 576 w 576"/>
                  <a:gd name="T37" fmla="*/ 0 h 331"/>
                  <a:gd name="T38" fmla="*/ 531 w 576"/>
                  <a:gd name="T3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6" h="331">
                    <a:moveTo>
                      <a:pt x="531" y="0"/>
                    </a:moveTo>
                    <a:lnTo>
                      <a:pt x="1" y="0"/>
                    </a:lnTo>
                    <a:lnTo>
                      <a:pt x="128" y="122"/>
                    </a:lnTo>
                    <a:lnTo>
                      <a:pt x="128" y="48"/>
                    </a:lnTo>
                    <a:lnTo>
                      <a:pt x="528" y="48"/>
                    </a:lnTo>
                    <a:lnTo>
                      <a:pt x="528" y="108"/>
                    </a:lnTo>
                    <a:cubicBezTo>
                      <a:pt x="528" y="134"/>
                      <a:pt x="512" y="160"/>
                      <a:pt x="487" y="160"/>
                    </a:cubicBezTo>
                    <a:lnTo>
                      <a:pt x="93" y="160"/>
                    </a:lnTo>
                    <a:cubicBezTo>
                      <a:pt x="68" y="160"/>
                      <a:pt x="48" y="134"/>
                      <a:pt x="48" y="108"/>
                    </a:cubicBezTo>
                    <a:lnTo>
                      <a:pt x="48" y="86"/>
                    </a:lnTo>
                    <a:lnTo>
                      <a:pt x="0" y="45"/>
                    </a:lnTo>
                    <a:lnTo>
                      <a:pt x="0" y="109"/>
                    </a:lnTo>
                    <a:cubicBezTo>
                      <a:pt x="0" y="159"/>
                      <a:pt x="42" y="192"/>
                      <a:pt x="93" y="192"/>
                    </a:cubicBezTo>
                    <a:lnTo>
                      <a:pt x="179" y="192"/>
                    </a:lnTo>
                    <a:lnTo>
                      <a:pt x="374" y="331"/>
                    </a:lnTo>
                    <a:lnTo>
                      <a:pt x="359" y="192"/>
                    </a:lnTo>
                    <a:lnTo>
                      <a:pt x="488" y="192"/>
                    </a:lnTo>
                    <a:cubicBezTo>
                      <a:pt x="538" y="192"/>
                      <a:pt x="576" y="159"/>
                      <a:pt x="576" y="109"/>
                    </a:cubicBezTo>
                    <a:lnTo>
                      <a:pt x="576" y="0"/>
                    </a:lnTo>
                    <a:lnTo>
                      <a:pt x="531" y="0"/>
                    </a:ln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50" name="Group 49"/>
          <p:cNvGrpSpPr/>
          <p:nvPr/>
        </p:nvGrpSpPr>
        <p:grpSpPr>
          <a:xfrm>
            <a:off x="4288710" y="4052891"/>
            <a:ext cx="851197" cy="671998"/>
            <a:chOff x="4290385" y="4925961"/>
            <a:chExt cx="851438" cy="672188"/>
          </a:xfrm>
        </p:grpSpPr>
        <p:sp>
          <p:nvSpPr>
            <p:cNvPr id="282" name="Rectangle 281"/>
            <p:cNvSpPr/>
            <p:nvPr/>
          </p:nvSpPr>
          <p:spPr bwMode="auto">
            <a:xfrm>
              <a:off x="4290385" y="4925961"/>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API Management</a:t>
              </a:r>
            </a:p>
          </p:txBody>
        </p:sp>
        <p:grpSp>
          <p:nvGrpSpPr>
            <p:cNvPr id="269" name="Group 4"/>
            <p:cNvGrpSpPr>
              <a:grpSpLocks noChangeAspect="1"/>
            </p:cNvGrpSpPr>
            <p:nvPr/>
          </p:nvGrpSpPr>
          <p:grpSpPr bwMode="auto">
            <a:xfrm>
              <a:off x="4427148" y="4945842"/>
              <a:ext cx="577913" cy="486435"/>
              <a:chOff x="1339" y="1112"/>
              <a:chExt cx="398" cy="335"/>
            </a:xfrm>
          </p:grpSpPr>
          <p:sp>
            <p:nvSpPr>
              <p:cNvPr id="270" name="AutoShape 3"/>
              <p:cNvSpPr>
                <a:spLocks noChangeAspect="1" noChangeArrowheads="1" noTextEdit="1"/>
              </p:cNvSpPr>
              <p:nvPr/>
            </p:nvSpPr>
            <p:spPr bwMode="auto">
              <a:xfrm>
                <a:off x="1339" y="1112"/>
                <a:ext cx="398" cy="3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1" name="Oval 5"/>
              <p:cNvSpPr>
                <a:spLocks noChangeArrowheads="1"/>
              </p:cNvSpPr>
              <p:nvPr/>
            </p:nvSpPr>
            <p:spPr bwMode="auto">
              <a:xfrm>
                <a:off x="1577" y="1232"/>
                <a:ext cx="37" cy="37"/>
              </a:xfrm>
              <a:prstGeom prst="ellipse">
                <a:avLst/>
              </a:pr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2" name="Freeform 6"/>
              <p:cNvSpPr>
                <a:spLocks/>
              </p:cNvSpPr>
              <p:nvPr/>
            </p:nvSpPr>
            <p:spPr bwMode="auto">
              <a:xfrm>
                <a:off x="1480" y="1295"/>
                <a:ext cx="38" cy="38"/>
              </a:xfrm>
              <a:custGeom>
                <a:avLst/>
                <a:gdLst>
                  <a:gd name="T0" fmla="*/ 33 w 66"/>
                  <a:gd name="T1" fmla="*/ 0 h 66"/>
                  <a:gd name="T2" fmla="*/ 0 w 66"/>
                  <a:gd name="T3" fmla="*/ 33 h 66"/>
                  <a:gd name="T4" fmla="*/ 33 w 66"/>
                  <a:gd name="T5" fmla="*/ 66 h 66"/>
                  <a:gd name="T6" fmla="*/ 66 w 66"/>
                  <a:gd name="T7" fmla="*/ 33 h 66"/>
                  <a:gd name="T8" fmla="*/ 33 w 66"/>
                  <a:gd name="T9" fmla="*/ 0 h 66"/>
                </a:gdLst>
                <a:ahLst/>
                <a:cxnLst>
                  <a:cxn ang="0">
                    <a:pos x="T0" y="T1"/>
                  </a:cxn>
                  <a:cxn ang="0">
                    <a:pos x="T2" y="T3"/>
                  </a:cxn>
                  <a:cxn ang="0">
                    <a:pos x="T4" y="T5"/>
                  </a:cxn>
                  <a:cxn ang="0">
                    <a:pos x="T6" y="T7"/>
                  </a:cxn>
                  <a:cxn ang="0">
                    <a:pos x="T8" y="T9"/>
                  </a:cxn>
                </a:cxnLst>
                <a:rect l="0" t="0" r="r" b="b"/>
                <a:pathLst>
                  <a:path w="66" h="66">
                    <a:moveTo>
                      <a:pt x="33" y="0"/>
                    </a:moveTo>
                    <a:cubicBezTo>
                      <a:pt x="15" y="0"/>
                      <a:pt x="0" y="15"/>
                      <a:pt x="0" y="33"/>
                    </a:cubicBezTo>
                    <a:cubicBezTo>
                      <a:pt x="0" y="51"/>
                      <a:pt x="15" y="66"/>
                      <a:pt x="33" y="66"/>
                    </a:cubicBezTo>
                    <a:cubicBezTo>
                      <a:pt x="51" y="66"/>
                      <a:pt x="66" y="52"/>
                      <a:pt x="66" y="33"/>
                    </a:cubicBezTo>
                    <a:cubicBezTo>
                      <a:pt x="66" y="15"/>
                      <a:pt x="51" y="0"/>
                      <a:pt x="33" y="0"/>
                    </a:cubicBezTo>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75" name="Freeform 7"/>
              <p:cNvSpPr>
                <a:spLocks noEditPoints="1"/>
              </p:cNvSpPr>
              <p:nvPr/>
            </p:nvSpPr>
            <p:spPr bwMode="auto">
              <a:xfrm>
                <a:off x="1348" y="1121"/>
                <a:ext cx="387" cy="325"/>
              </a:xfrm>
              <a:custGeom>
                <a:avLst/>
                <a:gdLst>
                  <a:gd name="T0" fmla="*/ 515 w 685"/>
                  <a:gd name="T1" fmla="*/ 251 h 575"/>
                  <a:gd name="T2" fmla="*/ 519 w 685"/>
                  <a:gd name="T3" fmla="*/ 291 h 575"/>
                  <a:gd name="T4" fmla="*/ 504 w 685"/>
                  <a:gd name="T5" fmla="*/ 310 h 575"/>
                  <a:gd name="T6" fmla="*/ 460 w 685"/>
                  <a:gd name="T7" fmla="*/ 304 h 575"/>
                  <a:gd name="T8" fmla="*/ 451 w 685"/>
                  <a:gd name="T9" fmla="*/ 332 h 575"/>
                  <a:gd name="T10" fmla="*/ 417 w 685"/>
                  <a:gd name="T11" fmla="*/ 304 h 575"/>
                  <a:gd name="T12" fmla="*/ 377 w 685"/>
                  <a:gd name="T13" fmla="*/ 310 h 575"/>
                  <a:gd name="T14" fmla="*/ 358 w 685"/>
                  <a:gd name="T15" fmla="*/ 295 h 575"/>
                  <a:gd name="T16" fmla="*/ 363 w 685"/>
                  <a:gd name="T17" fmla="*/ 251 h 575"/>
                  <a:gd name="T18" fmla="*/ 343 w 685"/>
                  <a:gd name="T19" fmla="*/ 242 h 575"/>
                  <a:gd name="T20" fmla="*/ 368 w 685"/>
                  <a:gd name="T21" fmla="*/ 208 h 575"/>
                  <a:gd name="T22" fmla="*/ 359 w 685"/>
                  <a:gd name="T23" fmla="*/ 168 h 575"/>
                  <a:gd name="T24" fmla="*/ 374 w 685"/>
                  <a:gd name="T25" fmla="*/ 148 h 575"/>
                  <a:gd name="T26" fmla="*/ 417 w 685"/>
                  <a:gd name="T27" fmla="*/ 155 h 575"/>
                  <a:gd name="T28" fmla="*/ 426 w 685"/>
                  <a:gd name="T29" fmla="*/ 130 h 575"/>
                  <a:gd name="T30" fmla="*/ 460 w 685"/>
                  <a:gd name="T31" fmla="*/ 157 h 575"/>
                  <a:gd name="T32" fmla="*/ 500 w 685"/>
                  <a:gd name="T33" fmla="*/ 150 h 575"/>
                  <a:gd name="T34" fmla="*/ 520 w 685"/>
                  <a:gd name="T35" fmla="*/ 164 h 575"/>
                  <a:gd name="T36" fmla="*/ 513 w 685"/>
                  <a:gd name="T37" fmla="*/ 208 h 575"/>
                  <a:gd name="T38" fmla="*/ 546 w 685"/>
                  <a:gd name="T39" fmla="*/ 217 h 575"/>
                  <a:gd name="T40" fmla="*/ 546 w 685"/>
                  <a:gd name="T41" fmla="*/ 241 h 575"/>
                  <a:gd name="T42" fmla="*/ 192 w 685"/>
                  <a:gd name="T43" fmla="*/ 320 h 575"/>
                  <a:gd name="T44" fmla="*/ 187 w 685"/>
                  <a:gd name="T45" fmla="*/ 280 h 575"/>
                  <a:gd name="T46" fmla="*/ 202 w 685"/>
                  <a:gd name="T47" fmla="*/ 260 h 575"/>
                  <a:gd name="T48" fmla="*/ 245 w 685"/>
                  <a:gd name="T49" fmla="*/ 266 h 575"/>
                  <a:gd name="T50" fmla="*/ 254 w 685"/>
                  <a:gd name="T51" fmla="*/ 242 h 575"/>
                  <a:gd name="T52" fmla="*/ 288 w 685"/>
                  <a:gd name="T53" fmla="*/ 269 h 575"/>
                  <a:gd name="T54" fmla="*/ 328 w 685"/>
                  <a:gd name="T55" fmla="*/ 262 h 575"/>
                  <a:gd name="T56" fmla="*/ 348 w 685"/>
                  <a:gd name="T57" fmla="*/ 276 h 575"/>
                  <a:gd name="T58" fmla="*/ 342 w 685"/>
                  <a:gd name="T59" fmla="*/ 320 h 575"/>
                  <a:gd name="T60" fmla="*/ 365 w 685"/>
                  <a:gd name="T61" fmla="*/ 329 h 575"/>
                  <a:gd name="T62" fmla="*/ 340 w 685"/>
                  <a:gd name="T63" fmla="*/ 363 h 575"/>
                  <a:gd name="T64" fmla="*/ 347 w 685"/>
                  <a:gd name="T65" fmla="*/ 402 h 575"/>
                  <a:gd name="T66" fmla="*/ 332 w 685"/>
                  <a:gd name="T67" fmla="*/ 422 h 575"/>
                  <a:gd name="T68" fmla="*/ 288 w 685"/>
                  <a:gd name="T69" fmla="*/ 416 h 575"/>
                  <a:gd name="T70" fmla="*/ 279 w 685"/>
                  <a:gd name="T71" fmla="*/ 445 h 575"/>
                  <a:gd name="T72" fmla="*/ 245 w 685"/>
                  <a:gd name="T73" fmla="*/ 416 h 575"/>
                  <a:gd name="T74" fmla="*/ 206 w 685"/>
                  <a:gd name="T75" fmla="*/ 421 h 575"/>
                  <a:gd name="T76" fmla="*/ 186 w 685"/>
                  <a:gd name="T77" fmla="*/ 406 h 575"/>
                  <a:gd name="T78" fmla="*/ 192 w 685"/>
                  <a:gd name="T79" fmla="*/ 363 h 575"/>
                  <a:gd name="T80" fmla="*/ 163 w 685"/>
                  <a:gd name="T81" fmla="*/ 353 h 575"/>
                  <a:gd name="T82" fmla="*/ 163 w 685"/>
                  <a:gd name="T83" fmla="*/ 330 h 575"/>
                  <a:gd name="T84" fmla="*/ 584 w 685"/>
                  <a:gd name="T85" fmla="*/ 206 h 575"/>
                  <a:gd name="T86" fmla="*/ 593 w 685"/>
                  <a:gd name="T87" fmla="*/ 154 h 575"/>
                  <a:gd name="T88" fmla="*/ 296 w 685"/>
                  <a:gd name="T89" fmla="*/ 95 h 575"/>
                  <a:gd name="T90" fmla="*/ 273 w 685"/>
                  <a:gd name="T91" fmla="*/ 99 h 575"/>
                  <a:gd name="T92" fmla="*/ 88 w 685"/>
                  <a:gd name="T93" fmla="*/ 166 h 575"/>
                  <a:gd name="T94" fmla="*/ 95 w 685"/>
                  <a:gd name="T95" fmla="*/ 208 h 575"/>
                  <a:gd name="T96" fmla="*/ 0 w 685"/>
                  <a:gd name="T97" fmla="*/ 325 h 575"/>
                  <a:gd name="T98" fmla="*/ 158 w 685"/>
                  <a:gd name="T99" fmla="*/ 445 h 575"/>
                  <a:gd name="T100" fmla="*/ 269 w 685"/>
                  <a:gd name="T101" fmla="*/ 575 h 575"/>
                  <a:gd name="T102" fmla="*/ 379 w 685"/>
                  <a:gd name="T103" fmla="*/ 491 h 575"/>
                  <a:gd name="T104" fmla="*/ 448 w 685"/>
                  <a:gd name="T105" fmla="*/ 531 h 575"/>
                  <a:gd name="T106" fmla="*/ 524 w 685"/>
                  <a:gd name="T107" fmla="*/ 445 h 575"/>
                  <a:gd name="T108" fmla="*/ 685 w 685"/>
                  <a:gd name="T109" fmla="*/ 32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5" h="575">
                    <a:moveTo>
                      <a:pt x="546" y="241"/>
                    </a:moveTo>
                    <a:lnTo>
                      <a:pt x="515" y="251"/>
                    </a:lnTo>
                    <a:lnTo>
                      <a:pt x="508" y="267"/>
                    </a:lnTo>
                    <a:lnTo>
                      <a:pt x="519" y="291"/>
                    </a:lnTo>
                    <a:lnTo>
                      <a:pt x="521" y="294"/>
                    </a:lnTo>
                    <a:lnTo>
                      <a:pt x="504" y="310"/>
                    </a:lnTo>
                    <a:lnTo>
                      <a:pt x="477" y="298"/>
                    </a:lnTo>
                    <a:lnTo>
                      <a:pt x="460" y="304"/>
                    </a:lnTo>
                    <a:lnTo>
                      <a:pt x="452" y="329"/>
                    </a:lnTo>
                    <a:lnTo>
                      <a:pt x="451" y="332"/>
                    </a:lnTo>
                    <a:lnTo>
                      <a:pt x="427" y="332"/>
                    </a:lnTo>
                    <a:lnTo>
                      <a:pt x="417" y="304"/>
                    </a:lnTo>
                    <a:lnTo>
                      <a:pt x="401" y="298"/>
                    </a:lnTo>
                    <a:lnTo>
                      <a:pt x="377" y="310"/>
                    </a:lnTo>
                    <a:lnTo>
                      <a:pt x="374" y="311"/>
                    </a:lnTo>
                    <a:lnTo>
                      <a:pt x="358" y="295"/>
                    </a:lnTo>
                    <a:lnTo>
                      <a:pt x="370" y="267"/>
                    </a:lnTo>
                    <a:lnTo>
                      <a:pt x="363" y="251"/>
                    </a:lnTo>
                    <a:lnTo>
                      <a:pt x="342" y="243"/>
                    </a:lnTo>
                    <a:lnTo>
                      <a:pt x="343" y="242"/>
                    </a:lnTo>
                    <a:lnTo>
                      <a:pt x="343" y="218"/>
                    </a:lnTo>
                    <a:lnTo>
                      <a:pt x="368" y="208"/>
                    </a:lnTo>
                    <a:lnTo>
                      <a:pt x="372" y="192"/>
                    </a:lnTo>
                    <a:lnTo>
                      <a:pt x="359" y="168"/>
                    </a:lnTo>
                    <a:lnTo>
                      <a:pt x="357" y="165"/>
                    </a:lnTo>
                    <a:lnTo>
                      <a:pt x="374" y="148"/>
                    </a:lnTo>
                    <a:lnTo>
                      <a:pt x="401" y="161"/>
                    </a:lnTo>
                    <a:lnTo>
                      <a:pt x="417" y="155"/>
                    </a:lnTo>
                    <a:lnTo>
                      <a:pt x="425" y="131"/>
                    </a:lnTo>
                    <a:lnTo>
                      <a:pt x="426" y="130"/>
                    </a:lnTo>
                    <a:lnTo>
                      <a:pt x="450" y="130"/>
                    </a:lnTo>
                    <a:lnTo>
                      <a:pt x="460" y="157"/>
                    </a:lnTo>
                    <a:lnTo>
                      <a:pt x="476" y="162"/>
                    </a:lnTo>
                    <a:lnTo>
                      <a:pt x="500" y="150"/>
                    </a:lnTo>
                    <a:lnTo>
                      <a:pt x="503" y="148"/>
                    </a:lnTo>
                    <a:lnTo>
                      <a:pt x="520" y="164"/>
                    </a:lnTo>
                    <a:lnTo>
                      <a:pt x="507" y="192"/>
                    </a:lnTo>
                    <a:lnTo>
                      <a:pt x="513" y="208"/>
                    </a:lnTo>
                    <a:lnTo>
                      <a:pt x="540" y="216"/>
                    </a:lnTo>
                    <a:lnTo>
                      <a:pt x="546" y="217"/>
                    </a:lnTo>
                    <a:lnTo>
                      <a:pt x="546" y="241"/>
                    </a:lnTo>
                    <a:lnTo>
                      <a:pt x="546" y="241"/>
                    </a:lnTo>
                    <a:close/>
                    <a:moveTo>
                      <a:pt x="163" y="330"/>
                    </a:moveTo>
                    <a:lnTo>
                      <a:pt x="192" y="320"/>
                    </a:lnTo>
                    <a:lnTo>
                      <a:pt x="199" y="303"/>
                    </a:lnTo>
                    <a:lnTo>
                      <a:pt x="187" y="280"/>
                    </a:lnTo>
                    <a:lnTo>
                      <a:pt x="185" y="277"/>
                    </a:lnTo>
                    <a:lnTo>
                      <a:pt x="202" y="260"/>
                    </a:lnTo>
                    <a:lnTo>
                      <a:pt x="229" y="273"/>
                    </a:lnTo>
                    <a:lnTo>
                      <a:pt x="245" y="266"/>
                    </a:lnTo>
                    <a:lnTo>
                      <a:pt x="253" y="243"/>
                    </a:lnTo>
                    <a:lnTo>
                      <a:pt x="254" y="242"/>
                    </a:lnTo>
                    <a:lnTo>
                      <a:pt x="278" y="242"/>
                    </a:lnTo>
                    <a:lnTo>
                      <a:pt x="288" y="269"/>
                    </a:lnTo>
                    <a:lnTo>
                      <a:pt x="304" y="274"/>
                    </a:lnTo>
                    <a:lnTo>
                      <a:pt x="328" y="262"/>
                    </a:lnTo>
                    <a:lnTo>
                      <a:pt x="331" y="260"/>
                    </a:lnTo>
                    <a:lnTo>
                      <a:pt x="348" y="276"/>
                    </a:lnTo>
                    <a:lnTo>
                      <a:pt x="335" y="303"/>
                    </a:lnTo>
                    <a:lnTo>
                      <a:pt x="342" y="320"/>
                    </a:lnTo>
                    <a:lnTo>
                      <a:pt x="365" y="328"/>
                    </a:lnTo>
                    <a:lnTo>
                      <a:pt x="365" y="329"/>
                    </a:lnTo>
                    <a:lnTo>
                      <a:pt x="365" y="352"/>
                    </a:lnTo>
                    <a:lnTo>
                      <a:pt x="340" y="363"/>
                    </a:lnTo>
                    <a:lnTo>
                      <a:pt x="334" y="379"/>
                    </a:lnTo>
                    <a:lnTo>
                      <a:pt x="347" y="402"/>
                    </a:lnTo>
                    <a:lnTo>
                      <a:pt x="348" y="405"/>
                    </a:lnTo>
                    <a:lnTo>
                      <a:pt x="332" y="422"/>
                    </a:lnTo>
                    <a:lnTo>
                      <a:pt x="304" y="409"/>
                    </a:lnTo>
                    <a:lnTo>
                      <a:pt x="288" y="416"/>
                    </a:lnTo>
                    <a:lnTo>
                      <a:pt x="280" y="441"/>
                    </a:lnTo>
                    <a:lnTo>
                      <a:pt x="279" y="445"/>
                    </a:lnTo>
                    <a:lnTo>
                      <a:pt x="256" y="445"/>
                    </a:lnTo>
                    <a:lnTo>
                      <a:pt x="245" y="416"/>
                    </a:lnTo>
                    <a:lnTo>
                      <a:pt x="229" y="409"/>
                    </a:lnTo>
                    <a:lnTo>
                      <a:pt x="206" y="421"/>
                    </a:lnTo>
                    <a:lnTo>
                      <a:pt x="202" y="423"/>
                    </a:lnTo>
                    <a:lnTo>
                      <a:pt x="186" y="406"/>
                    </a:lnTo>
                    <a:lnTo>
                      <a:pt x="199" y="379"/>
                    </a:lnTo>
                    <a:lnTo>
                      <a:pt x="192" y="363"/>
                    </a:lnTo>
                    <a:lnTo>
                      <a:pt x="167" y="354"/>
                    </a:lnTo>
                    <a:lnTo>
                      <a:pt x="163" y="353"/>
                    </a:lnTo>
                    <a:lnTo>
                      <a:pt x="163" y="330"/>
                    </a:lnTo>
                    <a:lnTo>
                      <a:pt x="163" y="330"/>
                    </a:lnTo>
                    <a:close/>
                    <a:moveTo>
                      <a:pt x="597" y="210"/>
                    </a:moveTo>
                    <a:lnTo>
                      <a:pt x="584" y="206"/>
                    </a:lnTo>
                    <a:lnTo>
                      <a:pt x="588" y="193"/>
                    </a:lnTo>
                    <a:cubicBezTo>
                      <a:pt x="591" y="180"/>
                      <a:pt x="593" y="167"/>
                      <a:pt x="593" y="154"/>
                    </a:cubicBezTo>
                    <a:cubicBezTo>
                      <a:pt x="593" y="69"/>
                      <a:pt x="523" y="0"/>
                      <a:pt x="439" y="0"/>
                    </a:cubicBezTo>
                    <a:cubicBezTo>
                      <a:pt x="376" y="0"/>
                      <a:pt x="320" y="37"/>
                      <a:pt x="296" y="95"/>
                    </a:cubicBezTo>
                    <a:lnTo>
                      <a:pt x="287" y="116"/>
                    </a:lnTo>
                    <a:lnTo>
                      <a:pt x="273" y="99"/>
                    </a:lnTo>
                    <a:cubicBezTo>
                      <a:pt x="253" y="75"/>
                      <a:pt x="224" y="62"/>
                      <a:pt x="193" y="62"/>
                    </a:cubicBezTo>
                    <a:cubicBezTo>
                      <a:pt x="135" y="62"/>
                      <a:pt x="88" y="109"/>
                      <a:pt x="88" y="166"/>
                    </a:cubicBezTo>
                    <a:cubicBezTo>
                      <a:pt x="88" y="176"/>
                      <a:pt x="89" y="186"/>
                      <a:pt x="92" y="195"/>
                    </a:cubicBezTo>
                    <a:lnTo>
                      <a:pt x="95" y="208"/>
                    </a:lnTo>
                    <a:lnTo>
                      <a:pt x="83" y="212"/>
                    </a:lnTo>
                    <a:cubicBezTo>
                      <a:pt x="32" y="231"/>
                      <a:pt x="0" y="273"/>
                      <a:pt x="0" y="325"/>
                    </a:cubicBezTo>
                    <a:cubicBezTo>
                      <a:pt x="0" y="392"/>
                      <a:pt x="56" y="445"/>
                      <a:pt x="127" y="445"/>
                    </a:cubicBezTo>
                    <a:lnTo>
                      <a:pt x="158" y="445"/>
                    </a:lnTo>
                    <a:cubicBezTo>
                      <a:pt x="157" y="445"/>
                      <a:pt x="157" y="457"/>
                      <a:pt x="157" y="462"/>
                    </a:cubicBezTo>
                    <a:cubicBezTo>
                      <a:pt x="157" y="525"/>
                      <a:pt x="207" y="575"/>
                      <a:pt x="269" y="575"/>
                    </a:cubicBezTo>
                    <a:cubicBezTo>
                      <a:pt x="314" y="575"/>
                      <a:pt x="355" y="548"/>
                      <a:pt x="373" y="506"/>
                    </a:cubicBezTo>
                    <a:lnTo>
                      <a:pt x="379" y="491"/>
                    </a:lnTo>
                    <a:lnTo>
                      <a:pt x="390" y="504"/>
                    </a:lnTo>
                    <a:cubicBezTo>
                      <a:pt x="405" y="521"/>
                      <a:pt x="426" y="531"/>
                      <a:pt x="448" y="531"/>
                    </a:cubicBezTo>
                    <a:cubicBezTo>
                      <a:pt x="491" y="531"/>
                      <a:pt x="525" y="496"/>
                      <a:pt x="525" y="454"/>
                    </a:cubicBezTo>
                    <a:cubicBezTo>
                      <a:pt x="525" y="451"/>
                      <a:pt x="525" y="445"/>
                      <a:pt x="524" y="445"/>
                    </a:cubicBezTo>
                    <a:lnTo>
                      <a:pt x="559" y="445"/>
                    </a:lnTo>
                    <a:cubicBezTo>
                      <a:pt x="630" y="445"/>
                      <a:pt x="685" y="392"/>
                      <a:pt x="685" y="325"/>
                    </a:cubicBezTo>
                    <a:cubicBezTo>
                      <a:pt x="685" y="271"/>
                      <a:pt x="651" y="227"/>
                      <a:pt x="597" y="210"/>
                    </a:cubicBezTo>
                    <a:close/>
                  </a:path>
                </a:pathLst>
              </a:custGeom>
              <a:solidFill>
                <a:schemeClr val="bg1"/>
              </a:solidFill>
              <a:ln w="0">
                <a:noFill/>
                <a:prstDash val="solid"/>
                <a:round/>
                <a:headEnd/>
                <a:tailEnd/>
              </a:ln>
            </p:spPr>
            <p:txBody>
              <a:bodyPr vert="horz" wrap="square" lIns="83614" tIns="41808" rIns="83614" bIns="41808" numCol="1" anchor="t" anchorCtr="0" compatLnSpc="1">
                <a:prstTxWarp prst="textNoShape">
                  <a:avLst/>
                </a:prstTxWarp>
              </a:bodyPr>
              <a:lstStyle/>
              <a:p>
                <a:pPr marL="0" marR="0" lvl="0" indent="0" algn="l" defTabSz="85281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103" name="Group 102"/>
          <p:cNvGrpSpPr/>
          <p:nvPr/>
        </p:nvGrpSpPr>
        <p:grpSpPr>
          <a:xfrm>
            <a:off x="5208858" y="4052891"/>
            <a:ext cx="851197" cy="671998"/>
            <a:chOff x="5208605" y="4915416"/>
            <a:chExt cx="851438" cy="672188"/>
          </a:xfrm>
        </p:grpSpPr>
        <p:sp>
          <p:nvSpPr>
            <p:cNvPr id="281" name="Rectangle 280"/>
            <p:cNvSpPr/>
            <p:nvPr/>
          </p:nvSpPr>
          <p:spPr bwMode="auto">
            <a:xfrm>
              <a:off x="5208605" y="4915416"/>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550" b="1" i="0" u="none" strike="noStrike" kern="1200" cap="none" spc="0" normalizeH="0" baseline="0" noProof="0" dirty="0">
                  <a:ln>
                    <a:noFill/>
                  </a:ln>
                  <a:solidFill>
                    <a:srgbClr val="FFFFFF"/>
                  </a:solidFill>
                  <a:effectLst/>
                  <a:uLnTx/>
                  <a:uFillTx/>
                  <a:latin typeface="Segoe UI"/>
                  <a:ea typeface="+mn-ea"/>
                  <a:cs typeface="+mn-cs"/>
                </a:rPr>
                <a:t>Mobile Engagement</a:t>
              </a:r>
            </a:p>
          </p:txBody>
        </p:sp>
        <p:sp>
          <p:nvSpPr>
            <p:cNvPr id="326" name="Freeform 61"/>
            <p:cNvSpPr>
              <a:spLocks noChangeAspect="1" noEditPoints="1"/>
            </p:cNvSpPr>
            <p:nvPr/>
          </p:nvSpPr>
          <p:spPr bwMode="black">
            <a:xfrm>
              <a:off x="5465859" y="4955405"/>
              <a:ext cx="356137" cy="446217"/>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22" name="Group 121"/>
          <p:cNvGrpSpPr/>
          <p:nvPr/>
        </p:nvGrpSpPr>
        <p:grpSpPr>
          <a:xfrm>
            <a:off x="7969730" y="4052891"/>
            <a:ext cx="851197" cy="671998"/>
            <a:chOff x="7970259" y="4915416"/>
            <a:chExt cx="851438" cy="672188"/>
          </a:xfrm>
        </p:grpSpPr>
        <p:sp>
          <p:nvSpPr>
            <p:cNvPr id="88" name="Rectangle 87"/>
            <p:cNvSpPr/>
            <p:nvPr/>
          </p:nvSpPr>
          <p:spPr bwMode="auto">
            <a:xfrm>
              <a:off x="7970259" y="4915416"/>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Logic Apps</a:t>
              </a:r>
            </a:p>
          </p:txBody>
        </p:sp>
        <p:grpSp>
          <p:nvGrpSpPr>
            <p:cNvPr id="113" name="Group 8"/>
            <p:cNvGrpSpPr>
              <a:grpSpLocks noChangeAspect="1"/>
            </p:cNvGrpSpPr>
            <p:nvPr/>
          </p:nvGrpSpPr>
          <p:grpSpPr bwMode="auto">
            <a:xfrm>
              <a:off x="8172355" y="4941182"/>
              <a:ext cx="463550" cy="474662"/>
              <a:chOff x="4047" y="1279"/>
              <a:chExt cx="292" cy="299"/>
            </a:xfrm>
          </p:grpSpPr>
          <p:sp>
            <p:nvSpPr>
              <p:cNvPr id="116" name="AutoShape 7"/>
              <p:cNvSpPr>
                <a:spLocks noChangeAspect="1" noChangeArrowheads="1" noTextEdit="1"/>
              </p:cNvSpPr>
              <p:nvPr/>
            </p:nvSpPr>
            <p:spPr bwMode="auto">
              <a:xfrm>
                <a:off x="4047" y="1279"/>
                <a:ext cx="29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7" name="Freeform 9"/>
              <p:cNvSpPr>
                <a:spLocks noEditPoints="1"/>
              </p:cNvSpPr>
              <p:nvPr/>
            </p:nvSpPr>
            <p:spPr bwMode="auto">
              <a:xfrm>
                <a:off x="4056" y="1288"/>
                <a:ext cx="275" cy="284"/>
              </a:xfrm>
              <a:custGeom>
                <a:avLst/>
                <a:gdLst>
                  <a:gd name="T0" fmla="*/ 382 w 482"/>
                  <a:gd name="T1" fmla="*/ 0 h 501"/>
                  <a:gd name="T2" fmla="*/ 67 w 482"/>
                  <a:gd name="T3" fmla="*/ 0 h 501"/>
                  <a:gd name="T4" fmla="*/ 0 w 482"/>
                  <a:gd name="T5" fmla="*/ 67 h 501"/>
                  <a:gd name="T6" fmla="*/ 0 w 482"/>
                  <a:gd name="T7" fmla="*/ 434 h 501"/>
                  <a:gd name="T8" fmla="*/ 67 w 482"/>
                  <a:gd name="T9" fmla="*/ 501 h 501"/>
                  <a:gd name="T10" fmla="*/ 416 w 482"/>
                  <a:gd name="T11" fmla="*/ 501 h 501"/>
                  <a:gd name="T12" fmla="*/ 482 w 482"/>
                  <a:gd name="T13" fmla="*/ 434 h 501"/>
                  <a:gd name="T14" fmla="*/ 482 w 482"/>
                  <a:gd name="T15" fmla="*/ 100 h 501"/>
                  <a:gd name="T16" fmla="*/ 382 w 482"/>
                  <a:gd name="T17" fmla="*/ 0 h 501"/>
                  <a:gd name="T18" fmla="*/ 442 w 482"/>
                  <a:gd name="T19" fmla="*/ 434 h 501"/>
                  <a:gd name="T20" fmla="*/ 416 w 482"/>
                  <a:gd name="T21" fmla="*/ 460 h 501"/>
                  <a:gd name="T22" fmla="*/ 67 w 482"/>
                  <a:gd name="T23" fmla="*/ 460 h 501"/>
                  <a:gd name="T24" fmla="*/ 41 w 482"/>
                  <a:gd name="T25" fmla="*/ 434 h 501"/>
                  <a:gd name="T26" fmla="*/ 41 w 482"/>
                  <a:gd name="T27" fmla="*/ 67 h 501"/>
                  <a:gd name="T28" fmla="*/ 67 w 482"/>
                  <a:gd name="T29" fmla="*/ 41 h 501"/>
                  <a:gd name="T30" fmla="*/ 361 w 482"/>
                  <a:gd name="T31" fmla="*/ 41 h 501"/>
                  <a:gd name="T32" fmla="*/ 361 w 482"/>
                  <a:gd name="T33" fmla="*/ 123 h 501"/>
                  <a:gd name="T34" fmla="*/ 442 w 482"/>
                  <a:gd name="T35" fmla="*/ 123 h 501"/>
                  <a:gd name="T36" fmla="*/ 442 w 482"/>
                  <a:gd name="T37" fmla="*/ 43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2" h="501">
                    <a:moveTo>
                      <a:pt x="382" y="0"/>
                    </a:moveTo>
                    <a:lnTo>
                      <a:pt x="67" y="0"/>
                    </a:lnTo>
                    <a:cubicBezTo>
                      <a:pt x="30" y="0"/>
                      <a:pt x="0" y="30"/>
                      <a:pt x="0" y="67"/>
                    </a:cubicBezTo>
                    <a:lnTo>
                      <a:pt x="0" y="434"/>
                    </a:lnTo>
                    <a:cubicBezTo>
                      <a:pt x="0" y="471"/>
                      <a:pt x="30" y="501"/>
                      <a:pt x="67" y="501"/>
                    </a:cubicBezTo>
                    <a:lnTo>
                      <a:pt x="416" y="501"/>
                    </a:lnTo>
                    <a:cubicBezTo>
                      <a:pt x="452" y="501"/>
                      <a:pt x="482" y="471"/>
                      <a:pt x="482" y="434"/>
                    </a:cubicBezTo>
                    <a:lnTo>
                      <a:pt x="482" y="100"/>
                    </a:lnTo>
                    <a:lnTo>
                      <a:pt x="382" y="0"/>
                    </a:lnTo>
                    <a:close/>
                    <a:moveTo>
                      <a:pt x="442" y="434"/>
                    </a:moveTo>
                    <a:cubicBezTo>
                      <a:pt x="442" y="449"/>
                      <a:pt x="430" y="460"/>
                      <a:pt x="416" y="460"/>
                    </a:cubicBezTo>
                    <a:lnTo>
                      <a:pt x="67" y="460"/>
                    </a:lnTo>
                    <a:cubicBezTo>
                      <a:pt x="53" y="460"/>
                      <a:pt x="41" y="449"/>
                      <a:pt x="41" y="434"/>
                    </a:cubicBezTo>
                    <a:lnTo>
                      <a:pt x="41" y="67"/>
                    </a:lnTo>
                    <a:cubicBezTo>
                      <a:pt x="41" y="53"/>
                      <a:pt x="53" y="41"/>
                      <a:pt x="67" y="41"/>
                    </a:cubicBezTo>
                    <a:lnTo>
                      <a:pt x="361" y="41"/>
                    </a:lnTo>
                    <a:lnTo>
                      <a:pt x="361" y="123"/>
                    </a:lnTo>
                    <a:lnTo>
                      <a:pt x="442" y="123"/>
                    </a:lnTo>
                    <a:lnTo>
                      <a:pt x="442" y="434"/>
                    </a:ln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0" name="Freeform 10"/>
              <p:cNvSpPr>
                <a:spLocks/>
              </p:cNvSpPr>
              <p:nvPr/>
            </p:nvSpPr>
            <p:spPr bwMode="auto">
              <a:xfrm>
                <a:off x="4126" y="1355"/>
                <a:ext cx="49" cy="150"/>
              </a:xfrm>
              <a:custGeom>
                <a:avLst/>
                <a:gdLst>
                  <a:gd name="T0" fmla="*/ 23 w 86"/>
                  <a:gd name="T1" fmla="*/ 56 h 265"/>
                  <a:gd name="T2" fmla="*/ 23 w 86"/>
                  <a:gd name="T3" fmla="*/ 90 h 265"/>
                  <a:gd name="T4" fmla="*/ 0 w 86"/>
                  <a:gd name="T5" fmla="*/ 119 h 265"/>
                  <a:gd name="T6" fmla="*/ 0 w 86"/>
                  <a:gd name="T7" fmla="*/ 146 h 265"/>
                  <a:gd name="T8" fmla="*/ 23 w 86"/>
                  <a:gd name="T9" fmla="*/ 174 h 265"/>
                  <a:gd name="T10" fmla="*/ 23 w 86"/>
                  <a:gd name="T11" fmla="*/ 210 h 265"/>
                  <a:gd name="T12" fmla="*/ 36 w 86"/>
                  <a:gd name="T13" fmla="*/ 251 h 265"/>
                  <a:gd name="T14" fmla="*/ 86 w 86"/>
                  <a:gd name="T15" fmla="*/ 265 h 265"/>
                  <a:gd name="T16" fmla="*/ 86 w 86"/>
                  <a:gd name="T17" fmla="*/ 237 h 265"/>
                  <a:gd name="T18" fmla="*/ 67 w 86"/>
                  <a:gd name="T19" fmla="*/ 231 h 265"/>
                  <a:gd name="T20" fmla="*/ 62 w 86"/>
                  <a:gd name="T21" fmla="*/ 210 h 265"/>
                  <a:gd name="T22" fmla="*/ 62 w 86"/>
                  <a:gd name="T23" fmla="*/ 179 h 265"/>
                  <a:gd name="T24" fmla="*/ 39 w 86"/>
                  <a:gd name="T25" fmla="*/ 133 h 265"/>
                  <a:gd name="T26" fmla="*/ 39 w 86"/>
                  <a:gd name="T27" fmla="*/ 132 h 265"/>
                  <a:gd name="T28" fmla="*/ 62 w 86"/>
                  <a:gd name="T29" fmla="*/ 87 h 265"/>
                  <a:gd name="T30" fmla="*/ 62 w 86"/>
                  <a:gd name="T31" fmla="*/ 55 h 265"/>
                  <a:gd name="T32" fmla="*/ 86 w 86"/>
                  <a:gd name="T33" fmla="*/ 28 h 265"/>
                  <a:gd name="T34" fmla="*/ 86 w 86"/>
                  <a:gd name="T35" fmla="*/ 0 h 265"/>
                  <a:gd name="T36" fmla="*/ 36 w 86"/>
                  <a:gd name="T37" fmla="*/ 14 h 265"/>
                  <a:gd name="T38" fmla="*/ 23 w 86"/>
                  <a:gd name="T39" fmla="*/ 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65">
                    <a:moveTo>
                      <a:pt x="23" y="56"/>
                    </a:moveTo>
                    <a:lnTo>
                      <a:pt x="23" y="90"/>
                    </a:lnTo>
                    <a:cubicBezTo>
                      <a:pt x="23" y="109"/>
                      <a:pt x="16" y="119"/>
                      <a:pt x="0" y="119"/>
                    </a:cubicBezTo>
                    <a:lnTo>
                      <a:pt x="0" y="146"/>
                    </a:lnTo>
                    <a:cubicBezTo>
                      <a:pt x="16" y="146"/>
                      <a:pt x="23" y="156"/>
                      <a:pt x="23" y="174"/>
                    </a:cubicBezTo>
                    <a:lnTo>
                      <a:pt x="23" y="210"/>
                    </a:lnTo>
                    <a:cubicBezTo>
                      <a:pt x="23" y="229"/>
                      <a:pt x="27" y="243"/>
                      <a:pt x="36" y="251"/>
                    </a:cubicBezTo>
                    <a:cubicBezTo>
                      <a:pt x="45" y="260"/>
                      <a:pt x="62" y="265"/>
                      <a:pt x="86" y="265"/>
                    </a:cubicBezTo>
                    <a:lnTo>
                      <a:pt x="86" y="237"/>
                    </a:lnTo>
                    <a:cubicBezTo>
                      <a:pt x="77" y="237"/>
                      <a:pt x="71" y="235"/>
                      <a:pt x="67" y="231"/>
                    </a:cubicBezTo>
                    <a:cubicBezTo>
                      <a:pt x="64" y="227"/>
                      <a:pt x="62" y="220"/>
                      <a:pt x="62" y="210"/>
                    </a:cubicBezTo>
                    <a:lnTo>
                      <a:pt x="62" y="179"/>
                    </a:lnTo>
                    <a:cubicBezTo>
                      <a:pt x="62" y="154"/>
                      <a:pt x="54" y="139"/>
                      <a:pt x="39" y="133"/>
                    </a:cubicBezTo>
                    <a:lnTo>
                      <a:pt x="39" y="132"/>
                    </a:lnTo>
                    <a:cubicBezTo>
                      <a:pt x="54" y="126"/>
                      <a:pt x="62" y="111"/>
                      <a:pt x="62" y="87"/>
                    </a:cubicBezTo>
                    <a:lnTo>
                      <a:pt x="62" y="55"/>
                    </a:lnTo>
                    <a:cubicBezTo>
                      <a:pt x="62" y="37"/>
                      <a:pt x="70" y="28"/>
                      <a:pt x="86" y="28"/>
                    </a:cubicBezTo>
                    <a:lnTo>
                      <a:pt x="86" y="0"/>
                    </a:lnTo>
                    <a:cubicBezTo>
                      <a:pt x="62" y="0"/>
                      <a:pt x="46" y="5"/>
                      <a:pt x="36" y="14"/>
                    </a:cubicBezTo>
                    <a:cubicBezTo>
                      <a:pt x="28" y="23"/>
                      <a:pt x="23" y="37"/>
                      <a:pt x="23" y="56"/>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1" name="Freeform 11"/>
              <p:cNvSpPr>
                <a:spLocks/>
              </p:cNvSpPr>
              <p:nvPr/>
            </p:nvSpPr>
            <p:spPr bwMode="auto">
              <a:xfrm>
                <a:off x="4204" y="1355"/>
                <a:ext cx="48" cy="150"/>
              </a:xfrm>
              <a:custGeom>
                <a:avLst/>
                <a:gdLst>
                  <a:gd name="T0" fmla="*/ 62 w 85"/>
                  <a:gd name="T1" fmla="*/ 90 h 265"/>
                  <a:gd name="T2" fmla="*/ 62 w 85"/>
                  <a:gd name="T3" fmla="*/ 56 h 265"/>
                  <a:gd name="T4" fmla="*/ 50 w 85"/>
                  <a:gd name="T5" fmla="*/ 15 h 265"/>
                  <a:gd name="T6" fmla="*/ 0 w 85"/>
                  <a:gd name="T7" fmla="*/ 0 h 265"/>
                  <a:gd name="T8" fmla="*/ 0 w 85"/>
                  <a:gd name="T9" fmla="*/ 28 h 265"/>
                  <a:gd name="T10" fmla="*/ 24 w 85"/>
                  <a:gd name="T11" fmla="*/ 55 h 265"/>
                  <a:gd name="T12" fmla="*/ 24 w 85"/>
                  <a:gd name="T13" fmla="*/ 85 h 265"/>
                  <a:gd name="T14" fmla="*/ 47 w 85"/>
                  <a:gd name="T15" fmla="*/ 132 h 265"/>
                  <a:gd name="T16" fmla="*/ 47 w 85"/>
                  <a:gd name="T17" fmla="*/ 133 h 265"/>
                  <a:gd name="T18" fmla="*/ 24 w 85"/>
                  <a:gd name="T19" fmla="*/ 178 h 265"/>
                  <a:gd name="T20" fmla="*/ 24 w 85"/>
                  <a:gd name="T21" fmla="*/ 210 h 265"/>
                  <a:gd name="T22" fmla="*/ 19 w 85"/>
                  <a:gd name="T23" fmla="*/ 231 h 265"/>
                  <a:gd name="T24" fmla="*/ 0 w 85"/>
                  <a:gd name="T25" fmla="*/ 237 h 265"/>
                  <a:gd name="T26" fmla="*/ 0 w 85"/>
                  <a:gd name="T27" fmla="*/ 265 h 265"/>
                  <a:gd name="T28" fmla="*/ 50 w 85"/>
                  <a:gd name="T29" fmla="*/ 251 h 265"/>
                  <a:gd name="T30" fmla="*/ 62 w 85"/>
                  <a:gd name="T31" fmla="*/ 209 h 265"/>
                  <a:gd name="T32" fmla="*/ 62 w 85"/>
                  <a:gd name="T33" fmla="*/ 174 h 265"/>
                  <a:gd name="T34" fmla="*/ 85 w 85"/>
                  <a:gd name="T35" fmla="*/ 146 h 265"/>
                  <a:gd name="T36" fmla="*/ 85 w 85"/>
                  <a:gd name="T37" fmla="*/ 119 h 265"/>
                  <a:gd name="T38" fmla="*/ 62 w 85"/>
                  <a:gd name="T39" fmla="*/ 9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65">
                    <a:moveTo>
                      <a:pt x="62" y="90"/>
                    </a:moveTo>
                    <a:lnTo>
                      <a:pt x="62" y="56"/>
                    </a:lnTo>
                    <a:cubicBezTo>
                      <a:pt x="62" y="37"/>
                      <a:pt x="58" y="23"/>
                      <a:pt x="50" y="15"/>
                    </a:cubicBezTo>
                    <a:cubicBezTo>
                      <a:pt x="40" y="5"/>
                      <a:pt x="23" y="0"/>
                      <a:pt x="0" y="0"/>
                    </a:cubicBezTo>
                    <a:lnTo>
                      <a:pt x="0" y="28"/>
                    </a:lnTo>
                    <a:cubicBezTo>
                      <a:pt x="16" y="28"/>
                      <a:pt x="24" y="37"/>
                      <a:pt x="24" y="55"/>
                    </a:cubicBezTo>
                    <a:lnTo>
                      <a:pt x="24" y="85"/>
                    </a:lnTo>
                    <a:cubicBezTo>
                      <a:pt x="24" y="110"/>
                      <a:pt x="32" y="126"/>
                      <a:pt x="47" y="132"/>
                    </a:cubicBezTo>
                    <a:lnTo>
                      <a:pt x="47" y="133"/>
                    </a:lnTo>
                    <a:cubicBezTo>
                      <a:pt x="32" y="139"/>
                      <a:pt x="24" y="154"/>
                      <a:pt x="24" y="178"/>
                    </a:cubicBezTo>
                    <a:lnTo>
                      <a:pt x="24" y="210"/>
                    </a:lnTo>
                    <a:cubicBezTo>
                      <a:pt x="24" y="219"/>
                      <a:pt x="22" y="226"/>
                      <a:pt x="19" y="231"/>
                    </a:cubicBezTo>
                    <a:cubicBezTo>
                      <a:pt x="15" y="235"/>
                      <a:pt x="9" y="237"/>
                      <a:pt x="0" y="237"/>
                    </a:cubicBezTo>
                    <a:lnTo>
                      <a:pt x="0" y="265"/>
                    </a:lnTo>
                    <a:cubicBezTo>
                      <a:pt x="24" y="265"/>
                      <a:pt x="41" y="260"/>
                      <a:pt x="50" y="251"/>
                    </a:cubicBezTo>
                    <a:cubicBezTo>
                      <a:pt x="58" y="242"/>
                      <a:pt x="62" y="229"/>
                      <a:pt x="62" y="209"/>
                    </a:cubicBezTo>
                    <a:lnTo>
                      <a:pt x="62" y="174"/>
                    </a:lnTo>
                    <a:cubicBezTo>
                      <a:pt x="62" y="156"/>
                      <a:pt x="70" y="146"/>
                      <a:pt x="85" y="146"/>
                    </a:cubicBezTo>
                    <a:lnTo>
                      <a:pt x="85" y="119"/>
                    </a:lnTo>
                    <a:cubicBezTo>
                      <a:pt x="70" y="119"/>
                      <a:pt x="62" y="109"/>
                      <a:pt x="62" y="90"/>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352" name="Group 351"/>
          <p:cNvGrpSpPr/>
          <p:nvPr/>
        </p:nvGrpSpPr>
        <p:grpSpPr>
          <a:xfrm>
            <a:off x="7049797" y="4052891"/>
            <a:ext cx="851197" cy="671998"/>
            <a:chOff x="7050065" y="4915416"/>
            <a:chExt cx="851438" cy="672188"/>
          </a:xfrm>
        </p:grpSpPr>
        <p:sp>
          <p:nvSpPr>
            <p:cNvPr id="175" name="Rectangle 174"/>
            <p:cNvSpPr/>
            <p:nvPr/>
          </p:nvSpPr>
          <p:spPr bwMode="auto">
            <a:xfrm>
              <a:off x="7050065" y="4915416"/>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API Apps</a:t>
              </a:r>
            </a:p>
          </p:txBody>
        </p:sp>
        <p:grpSp>
          <p:nvGrpSpPr>
            <p:cNvPr id="125" name="Group 14"/>
            <p:cNvGrpSpPr>
              <a:grpSpLocks noChangeAspect="1"/>
            </p:cNvGrpSpPr>
            <p:nvPr/>
          </p:nvGrpSpPr>
          <p:grpSpPr bwMode="auto">
            <a:xfrm>
              <a:off x="7244008" y="4932918"/>
              <a:ext cx="463550" cy="474662"/>
              <a:chOff x="4142" y="1119"/>
              <a:chExt cx="292" cy="299"/>
            </a:xfrm>
          </p:grpSpPr>
          <p:sp>
            <p:nvSpPr>
              <p:cNvPr id="126" name="AutoShape 13"/>
              <p:cNvSpPr>
                <a:spLocks noChangeAspect="1" noChangeArrowheads="1" noTextEdit="1"/>
              </p:cNvSpPr>
              <p:nvPr/>
            </p:nvSpPr>
            <p:spPr bwMode="auto">
              <a:xfrm>
                <a:off x="4142" y="1119"/>
                <a:ext cx="29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43" name="Freeform 15"/>
              <p:cNvSpPr>
                <a:spLocks noEditPoints="1"/>
              </p:cNvSpPr>
              <p:nvPr/>
            </p:nvSpPr>
            <p:spPr bwMode="auto">
              <a:xfrm>
                <a:off x="4151" y="1128"/>
                <a:ext cx="275" cy="284"/>
              </a:xfrm>
              <a:custGeom>
                <a:avLst/>
                <a:gdLst>
                  <a:gd name="T0" fmla="*/ 382 w 482"/>
                  <a:gd name="T1" fmla="*/ 0 h 501"/>
                  <a:gd name="T2" fmla="*/ 67 w 482"/>
                  <a:gd name="T3" fmla="*/ 0 h 501"/>
                  <a:gd name="T4" fmla="*/ 0 w 482"/>
                  <a:gd name="T5" fmla="*/ 67 h 501"/>
                  <a:gd name="T6" fmla="*/ 0 w 482"/>
                  <a:gd name="T7" fmla="*/ 434 h 501"/>
                  <a:gd name="T8" fmla="*/ 67 w 482"/>
                  <a:gd name="T9" fmla="*/ 501 h 501"/>
                  <a:gd name="T10" fmla="*/ 416 w 482"/>
                  <a:gd name="T11" fmla="*/ 501 h 501"/>
                  <a:gd name="T12" fmla="*/ 482 w 482"/>
                  <a:gd name="T13" fmla="*/ 434 h 501"/>
                  <a:gd name="T14" fmla="*/ 482 w 482"/>
                  <a:gd name="T15" fmla="*/ 100 h 501"/>
                  <a:gd name="T16" fmla="*/ 382 w 482"/>
                  <a:gd name="T17" fmla="*/ 0 h 501"/>
                  <a:gd name="T18" fmla="*/ 442 w 482"/>
                  <a:gd name="T19" fmla="*/ 434 h 501"/>
                  <a:gd name="T20" fmla="*/ 416 w 482"/>
                  <a:gd name="T21" fmla="*/ 460 h 501"/>
                  <a:gd name="T22" fmla="*/ 67 w 482"/>
                  <a:gd name="T23" fmla="*/ 460 h 501"/>
                  <a:gd name="T24" fmla="*/ 41 w 482"/>
                  <a:gd name="T25" fmla="*/ 434 h 501"/>
                  <a:gd name="T26" fmla="*/ 41 w 482"/>
                  <a:gd name="T27" fmla="*/ 67 h 501"/>
                  <a:gd name="T28" fmla="*/ 67 w 482"/>
                  <a:gd name="T29" fmla="*/ 41 h 501"/>
                  <a:gd name="T30" fmla="*/ 361 w 482"/>
                  <a:gd name="T31" fmla="*/ 41 h 501"/>
                  <a:gd name="T32" fmla="*/ 361 w 482"/>
                  <a:gd name="T33" fmla="*/ 123 h 501"/>
                  <a:gd name="T34" fmla="*/ 442 w 482"/>
                  <a:gd name="T35" fmla="*/ 123 h 501"/>
                  <a:gd name="T36" fmla="*/ 442 w 482"/>
                  <a:gd name="T37" fmla="*/ 434 h 501"/>
                  <a:gd name="T38" fmla="*/ 442 w 482"/>
                  <a:gd name="T39" fmla="*/ 43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2" h="501">
                    <a:moveTo>
                      <a:pt x="382" y="0"/>
                    </a:moveTo>
                    <a:lnTo>
                      <a:pt x="67" y="0"/>
                    </a:lnTo>
                    <a:cubicBezTo>
                      <a:pt x="30" y="0"/>
                      <a:pt x="0" y="30"/>
                      <a:pt x="0" y="67"/>
                    </a:cubicBezTo>
                    <a:lnTo>
                      <a:pt x="0" y="434"/>
                    </a:lnTo>
                    <a:cubicBezTo>
                      <a:pt x="0" y="471"/>
                      <a:pt x="30" y="501"/>
                      <a:pt x="67" y="501"/>
                    </a:cubicBezTo>
                    <a:lnTo>
                      <a:pt x="416" y="501"/>
                    </a:lnTo>
                    <a:cubicBezTo>
                      <a:pt x="452" y="501"/>
                      <a:pt x="482" y="471"/>
                      <a:pt x="482" y="434"/>
                    </a:cubicBezTo>
                    <a:lnTo>
                      <a:pt x="482" y="100"/>
                    </a:lnTo>
                    <a:lnTo>
                      <a:pt x="382" y="0"/>
                    </a:lnTo>
                    <a:close/>
                    <a:moveTo>
                      <a:pt x="442" y="434"/>
                    </a:moveTo>
                    <a:cubicBezTo>
                      <a:pt x="442" y="449"/>
                      <a:pt x="430" y="460"/>
                      <a:pt x="416" y="460"/>
                    </a:cubicBezTo>
                    <a:lnTo>
                      <a:pt x="67" y="460"/>
                    </a:lnTo>
                    <a:cubicBezTo>
                      <a:pt x="53" y="460"/>
                      <a:pt x="41" y="449"/>
                      <a:pt x="41" y="434"/>
                    </a:cubicBezTo>
                    <a:lnTo>
                      <a:pt x="41" y="67"/>
                    </a:lnTo>
                    <a:cubicBezTo>
                      <a:pt x="41" y="53"/>
                      <a:pt x="53" y="41"/>
                      <a:pt x="67" y="41"/>
                    </a:cubicBezTo>
                    <a:lnTo>
                      <a:pt x="361" y="41"/>
                    </a:lnTo>
                    <a:lnTo>
                      <a:pt x="361" y="123"/>
                    </a:lnTo>
                    <a:lnTo>
                      <a:pt x="442" y="123"/>
                    </a:lnTo>
                    <a:lnTo>
                      <a:pt x="442" y="434"/>
                    </a:lnTo>
                    <a:lnTo>
                      <a:pt x="442" y="434"/>
                    </a:ln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44" name="Freeform 16"/>
              <p:cNvSpPr>
                <a:spLocks/>
              </p:cNvSpPr>
              <p:nvPr/>
            </p:nvSpPr>
            <p:spPr bwMode="auto">
              <a:xfrm>
                <a:off x="4193" y="1237"/>
                <a:ext cx="52" cy="81"/>
              </a:xfrm>
              <a:custGeom>
                <a:avLst/>
                <a:gdLst>
                  <a:gd name="T0" fmla="*/ 0 w 52"/>
                  <a:gd name="T1" fmla="*/ 47 h 81"/>
                  <a:gd name="T2" fmla="*/ 52 w 52"/>
                  <a:gd name="T3" fmla="*/ 81 h 81"/>
                  <a:gd name="T4" fmla="*/ 52 w 52"/>
                  <a:gd name="T5" fmla="*/ 62 h 81"/>
                  <a:gd name="T6" fmla="*/ 15 w 52"/>
                  <a:gd name="T7" fmla="*/ 41 h 81"/>
                  <a:gd name="T8" fmla="*/ 15 w 52"/>
                  <a:gd name="T9" fmla="*/ 40 h 81"/>
                  <a:gd name="T10" fmla="*/ 52 w 52"/>
                  <a:gd name="T11" fmla="*/ 18 h 81"/>
                  <a:gd name="T12" fmla="*/ 52 w 52"/>
                  <a:gd name="T13" fmla="*/ 0 h 81"/>
                  <a:gd name="T14" fmla="*/ 0 w 52"/>
                  <a:gd name="T15" fmla="*/ 35 h 81"/>
                  <a:gd name="T16" fmla="*/ 0 w 52"/>
                  <a:gd name="T17"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1">
                    <a:moveTo>
                      <a:pt x="0" y="47"/>
                    </a:moveTo>
                    <a:lnTo>
                      <a:pt x="52" y="81"/>
                    </a:lnTo>
                    <a:lnTo>
                      <a:pt x="52" y="62"/>
                    </a:lnTo>
                    <a:lnTo>
                      <a:pt x="15" y="41"/>
                    </a:lnTo>
                    <a:lnTo>
                      <a:pt x="15" y="40"/>
                    </a:lnTo>
                    <a:lnTo>
                      <a:pt x="52" y="18"/>
                    </a:lnTo>
                    <a:lnTo>
                      <a:pt x="52" y="0"/>
                    </a:lnTo>
                    <a:lnTo>
                      <a:pt x="0" y="35"/>
                    </a:lnTo>
                    <a:lnTo>
                      <a:pt x="0" y="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45" name="Freeform 17"/>
              <p:cNvSpPr>
                <a:spLocks/>
              </p:cNvSpPr>
              <p:nvPr/>
            </p:nvSpPr>
            <p:spPr bwMode="auto">
              <a:xfrm>
                <a:off x="4257" y="1210"/>
                <a:ext cx="54" cy="131"/>
              </a:xfrm>
              <a:custGeom>
                <a:avLst/>
                <a:gdLst>
                  <a:gd name="T0" fmla="*/ 0 w 54"/>
                  <a:gd name="T1" fmla="*/ 131 h 131"/>
                  <a:gd name="T2" fmla="*/ 16 w 54"/>
                  <a:gd name="T3" fmla="*/ 131 h 131"/>
                  <a:gd name="T4" fmla="*/ 54 w 54"/>
                  <a:gd name="T5" fmla="*/ 0 h 131"/>
                  <a:gd name="T6" fmla="*/ 38 w 54"/>
                  <a:gd name="T7" fmla="*/ 0 h 131"/>
                  <a:gd name="T8" fmla="*/ 0 w 54"/>
                  <a:gd name="T9" fmla="*/ 131 h 131"/>
                </a:gdLst>
                <a:ahLst/>
                <a:cxnLst>
                  <a:cxn ang="0">
                    <a:pos x="T0" y="T1"/>
                  </a:cxn>
                  <a:cxn ang="0">
                    <a:pos x="T2" y="T3"/>
                  </a:cxn>
                  <a:cxn ang="0">
                    <a:pos x="T4" y="T5"/>
                  </a:cxn>
                  <a:cxn ang="0">
                    <a:pos x="T6" y="T7"/>
                  </a:cxn>
                  <a:cxn ang="0">
                    <a:pos x="T8" y="T9"/>
                  </a:cxn>
                </a:cxnLst>
                <a:rect l="0" t="0" r="r" b="b"/>
                <a:pathLst>
                  <a:path w="54" h="131">
                    <a:moveTo>
                      <a:pt x="0" y="131"/>
                    </a:moveTo>
                    <a:lnTo>
                      <a:pt x="16" y="131"/>
                    </a:lnTo>
                    <a:lnTo>
                      <a:pt x="54" y="0"/>
                    </a:lnTo>
                    <a:lnTo>
                      <a:pt x="38" y="0"/>
                    </a:lnTo>
                    <a:lnTo>
                      <a:pt x="0" y="1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46" name="Freeform 18"/>
              <p:cNvSpPr>
                <a:spLocks/>
              </p:cNvSpPr>
              <p:nvPr/>
            </p:nvSpPr>
            <p:spPr bwMode="auto">
              <a:xfrm>
                <a:off x="4324" y="1236"/>
                <a:ext cx="52" cy="81"/>
              </a:xfrm>
              <a:custGeom>
                <a:avLst/>
                <a:gdLst>
                  <a:gd name="T0" fmla="*/ 0 w 52"/>
                  <a:gd name="T1" fmla="*/ 18 h 81"/>
                  <a:gd name="T2" fmla="*/ 37 w 52"/>
                  <a:gd name="T3" fmla="*/ 41 h 81"/>
                  <a:gd name="T4" fmla="*/ 37 w 52"/>
                  <a:gd name="T5" fmla="*/ 41 h 81"/>
                  <a:gd name="T6" fmla="*/ 0 w 52"/>
                  <a:gd name="T7" fmla="*/ 62 h 81"/>
                  <a:gd name="T8" fmla="*/ 0 w 52"/>
                  <a:gd name="T9" fmla="*/ 81 h 81"/>
                  <a:gd name="T10" fmla="*/ 52 w 52"/>
                  <a:gd name="T11" fmla="*/ 47 h 81"/>
                  <a:gd name="T12" fmla="*/ 52 w 52"/>
                  <a:gd name="T13" fmla="*/ 35 h 81"/>
                  <a:gd name="T14" fmla="*/ 0 w 52"/>
                  <a:gd name="T15" fmla="*/ 0 h 81"/>
                  <a:gd name="T16" fmla="*/ 0 w 52"/>
                  <a:gd name="T17"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1">
                    <a:moveTo>
                      <a:pt x="0" y="18"/>
                    </a:moveTo>
                    <a:lnTo>
                      <a:pt x="37" y="41"/>
                    </a:lnTo>
                    <a:lnTo>
                      <a:pt x="37" y="41"/>
                    </a:lnTo>
                    <a:lnTo>
                      <a:pt x="0" y="62"/>
                    </a:lnTo>
                    <a:lnTo>
                      <a:pt x="0" y="81"/>
                    </a:lnTo>
                    <a:lnTo>
                      <a:pt x="52" y="47"/>
                    </a:lnTo>
                    <a:lnTo>
                      <a:pt x="52" y="35"/>
                    </a:lnTo>
                    <a:lnTo>
                      <a:pt x="0" y="0"/>
                    </a:lnTo>
                    <a:lnTo>
                      <a:pt x="0" y="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grpSp>
        <p:nvGrpSpPr>
          <p:cNvPr id="155" name="Group 154"/>
          <p:cNvGrpSpPr/>
          <p:nvPr/>
        </p:nvGrpSpPr>
        <p:grpSpPr>
          <a:xfrm>
            <a:off x="6130721" y="4052891"/>
            <a:ext cx="851197" cy="671998"/>
            <a:chOff x="6130729" y="4915416"/>
            <a:chExt cx="851438" cy="672188"/>
          </a:xfrm>
        </p:grpSpPr>
        <p:sp>
          <p:nvSpPr>
            <p:cNvPr id="349" name="AutoShape 20"/>
            <p:cNvSpPr>
              <a:spLocks noChangeAspect="1" noChangeArrowheads="1" noTextEdit="1"/>
            </p:cNvSpPr>
            <p:nvPr/>
          </p:nvSpPr>
          <p:spPr bwMode="auto">
            <a:xfrm>
              <a:off x="6316267" y="4940448"/>
              <a:ext cx="463550" cy="476250"/>
            </a:xfrm>
            <a:prstGeom prst="rect">
              <a:avLst/>
            </a:prstGeom>
            <a:noFill/>
            <a:ln>
              <a:noFill/>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83" name="Rectangle 282"/>
            <p:cNvSpPr/>
            <p:nvPr/>
          </p:nvSpPr>
          <p:spPr bwMode="auto">
            <a:xfrm>
              <a:off x="6130729" y="4915416"/>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App Service</a:t>
              </a:r>
            </a:p>
          </p:txBody>
        </p:sp>
        <p:sp>
          <p:nvSpPr>
            <p:cNvPr id="350" name="Freeform 22"/>
            <p:cNvSpPr>
              <a:spLocks noEditPoints="1"/>
            </p:cNvSpPr>
            <p:nvPr/>
          </p:nvSpPr>
          <p:spPr bwMode="auto">
            <a:xfrm>
              <a:off x="6406755" y="5180161"/>
              <a:ext cx="157163" cy="155575"/>
            </a:xfrm>
            <a:custGeom>
              <a:avLst/>
              <a:gdLst>
                <a:gd name="T0" fmla="*/ 152 w 152"/>
                <a:gd name="T1" fmla="*/ 69 h 151"/>
                <a:gd name="T2" fmla="*/ 146 w 152"/>
                <a:gd name="T3" fmla="*/ 44 h 151"/>
                <a:gd name="T4" fmla="*/ 125 w 152"/>
                <a:gd name="T5" fmla="*/ 46 h 151"/>
                <a:gd name="T6" fmla="*/ 117 w 152"/>
                <a:gd name="T7" fmla="*/ 36 h 151"/>
                <a:gd name="T8" fmla="*/ 125 w 152"/>
                <a:gd name="T9" fmla="*/ 17 h 151"/>
                <a:gd name="T10" fmla="*/ 104 w 152"/>
                <a:gd name="T11" fmla="*/ 4 h 151"/>
                <a:gd name="T12" fmla="*/ 90 w 152"/>
                <a:gd name="T13" fmla="*/ 20 h 151"/>
                <a:gd name="T14" fmla="*/ 76 w 152"/>
                <a:gd name="T15" fmla="*/ 19 h 151"/>
                <a:gd name="T16" fmla="*/ 67 w 152"/>
                <a:gd name="T17" fmla="*/ 0 h 151"/>
                <a:gd name="T18" fmla="*/ 43 w 152"/>
                <a:gd name="T19" fmla="*/ 6 h 151"/>
                <a:gd name="T20" fmla="*/ 46 w 152"/>
                <a:gd name="T21" fmla="*/ 27 h 151"/>
                <a:gd name="T22" fmla="*/ 36 w 152"/>
                <a:gd name="T23" fmla="*/ 34 h 151"/>
                <a:gd name="T24" fmla="*/ 18 w 152"/>
                <a:gd name="T25" fmla="*/ 27 h 151"/>
                <a:gd name="T26" fmla="*/ 5 w 152"/>
                <a:gd name="T27" fmla="*/ 48 h 151"/>
                <a:gd name="T28" fmla="*/ 21 w 152"/>
                <a:gd name="T29" fmla="*/ 61 h 151"/>
                <a:gd name="T30" fmla="*/ 19 w 152"/>
                <a:gd name="T31" fmla="*/ 75 h 151"/>
                <a:gd name="T32" fmla="*/ 0 w 152"/>
                <a:gd name="T33" fmla="*/ 82 h 151"/>
                <a:gd name="T34" fmla="*/ 6 w 152"/>
                <a:gd name="T35" fmla="*/ 107 h 151"/>
                <a:gd name="T36" fmla="*/ 27 w 152"/>
                <a:gd name="T37" fmla="*/ 105 h 151"/>
                <a:gd name="T38" fmla="*/ 35 w 152"/>
                <a:gd name="T39" fmla="*/ 116 h 151"/>
                <a:gd name="T40" fmla="*/ 27 w 152"/>
                <a:gd name="T41" fmla="*/ 134 h 151"/>
                <a:gd name="T42" fmla="*/ 49 w 152"/>
                <a:gd name="T43" fmla="*/ 147 h 151"/>
                <a:gd name="T44" fmla="*/ 62 w 152"/>
                <a:gd name="T45" fmla="*/ 131 h 151"/>
                <a:gd name="T46" fmla="*/ 75 w 152"/>
                <a:gd name="T47" fmla="*/ 133 h 151"/>
                <a:gd name="T48" fmla="*/ 83 w 152"/>
                <a:gd name="T49" fmla="*/ 151 h 151"/>
                <a:gd name="T50" fmla="*/ 108 w 152"/>
                <a:gd name="T51" fmla="*/ 145 h 151"/>
                <a:gd name="T52" fmla="*/ 105 w 152"/>
                <a:gd name="T53" fmla="*/ 125 h 151"/>
                <a:gd name="T54" fmla="*/ 116 w 152"/>
                <a:gd name="T55" fmla="*/ 116 h 151"/>
                <a:gd name="T56" fmla="*/ 135 w 152"/>
                <a:gd name="T57" fmla="*/ 124 h 151"/>
                <a:gd name="T58" fmla="*/ 148 w 152"/>
                <a:gd name="T59" fmla="*/ 103 h 151"/>
                <a:gd name="T60" fmla="*/ 131 w 152"/>
                <a:gd name="T61" fmla="*/ 89 h 151"/>
                <a:gd name="T62" fmla="*/ 133 w 152"/>
                <a:gd name="T63" fmla="*/ 77 h 151"/>
                <a:gd name="T64" fmla="*/ 152 w 152"/>
                <a:gd name="T65" fmla="*/ 69 h 151"/>
                <a:gd name="T66" fmla="*/ 92 w 152"/>
                <a:gd name="T67" fmla="*/ 107 h 151"/>
                <a:gd name="T68" fmla="*/ 45 w 152"/>
                <a:gd name="T69" fmla="*/ 91 h 151"/>
                <a:gd name="T70" fmla="*/ 60 w 152"/>
                <a:gd name="T71" fmla="*/ 44 h 151"/>
                <a:gd name="T72" fmla="*/ 108 w 152"/>
                <a:gd name="T73" fmla="*/ 59 h 151"/>
                <a:gd name="T74" fmla="*/ 92 w 152"/>
                <a:gd name="T75" fmla="*/ 10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1">
                  <a:moveTo>
                    <a:pt x="152" y="69"/>
                  </a:moveTo>
                  <a:lnTo>
                    <a:pt x="146" y="44"/>
                  </a:lnTo>
                  <a:lnTo>
                    <a:pt x="125" y="46"/>
                  </a:lnTo>
                  <a:cubicBezTo>
                    <a:pt x="122" y="43"/>
                    <a:pt x="120" y="39"/>
                    <a:pt x="117" y="36"/>
                  </a:cubicBezTo>
                  <a:lnTo>
                    <a:pt x="125" y="17"/>
                  </a:lnTo>
                  <a:lnTo>
                    <a:pt x="104" y="4"/>
                  </a:lnTo>
                  <a:lnTo>
                    <a:pt x="90" y="20"/>
                  </a:lnTo>
                  <a:cubicBezTo>
                    <a:pt x="85" y="19"/>
                    <a:pt x="81" y="19"/>
                    <a:pt x="76" y="19"/>
                  </a:cubicBezTo>
                  <a:lnTo>
                    <a:pt x="67" y="0"/>
                  </a:lnTo>
                  <a:lnTo>
                    <a:pt x="43" y="6"/>
                  </a:lnTo>
                  <a:lnTo>
                    <a:pt x="46" y="27"/>
                  </a:lnTo>
                  <a:cubicBezTo>
                    <a:pt x="42" y="29"/>
                    <a:pt x="39" y="32"/>
                    <a:pt x="36" y="34"/>
                  </a:cubicBezTo>
                  <a:lnTo>
                    <a:pt x="18" y="27"/>
                  </a:lnTo>
                  <a:lnTo>
                    <a:pt x="5" y="48"/>
                  </a:lnTo>
                  <a:lnTo>
                    <a:pt x="21" y="61"/>
                  </a:lnTo>
                  <a:cubicBezTo>
                    <a:pt x="19" y="65"/>
                    <a:pt x="19" y="70"/>
                    <a:pt x="19" y="75"/>
                  </a:cubicBezTo>
                  <a:lnTo>
                    <a:pt x="0" y="82"/>
                  </a:lnTo>
                  <a:lnTo>
                    <a:pt x="6" y="107"/>
                  </a:lnTo>
                  <a:lnTo>
                    <a:pt x="27" y="105"/>
                  </a:lnTo>
                  <a:cubicBezTo>
                    <a:pt x="29" y="109"/>
                    <a:pt x="32" y="112"/>
                    <a:pt x="35" y="116"/>
                  </a:cubicBezTo>
                  <a:lnTo>
                    <a:pt x="27" y="134"/>
                  </a:lnTo>
                  <a:lnTo>
                    <a:pt x="49" y="147"/>
                  </a:lnTo>
                  <a:lnTo>
                    <a:pt x="62" y="131"/>
                  </a:lnTo>
                  <a:cubicBezTo>
                    <a:pt x="66" y="132"/>
                    <a:pt x="71" y="133"/>
                    <a:pt x="75" y="133"/>
                  </a:cubicBezTo>
                  <a:lnTo>
                    <a:pt x="83" y="151"/>
                  </a:lnTo>
                  <a:lnTo>
                    <a:pt x="108" y="145"/>
                  </a:lnTo>
                  <a:lnTo>
                    <a:pt x="105" y="125"/>
                  </a:lnTo>
                  <a:cubicBezTo>
                    <a:pt x="109" y="122"/>
                    <a:pt x="113" y="120"/>
                    <a:pt x="116" y="116"/>
                  </a:cubicBezTo>
                  <a:lnTo>
                    <a:pt x="135" y="124"/>
                  </a:lnTo>
                  <a:lnTo>
                    <a:pt x="148" y="103"/>
                  </a:lnTo>
                  <a:lnTo>
                    <a:pt x="131" y="89"/>
                  </a:lnTo>
                  <a:cubicBezTo>
                    <a:pt x="132" y="85"/>
                    <a:pt x="133" y="81"/>
                    <a:pt x="133" y="77"/>
                  </a:cubicBezTo>
                  <a:lnTo>
                    <a:pt x="152" y="69"/>
                  </a:lnTo>
                  <a:close/>
                  <a:moveTo>
                    <a:pt x="92" y="107"/>
                  </a:moveTo>
                  <a:cubicBezTo>
                    <a:pt x="75" y="116"/>
                    <a:pt x="54" y="109"/>
                    <a:pt x="45" y="91"/>
                  </a:cubicBezTo>
                  <a:cubicBezTo>
                    <a:pt x="36" y="74"/>
                    <a:pt x="43" y="53"/>
                    <a:pt x="60" y="44"/>
                  </a:cubicBezTo>
                  <a:cubicBezTo>
                    <a:pt x="78" y="35"/>
                    <a:pt x="99" y="42"/>
                    <a:pt x="108" y="59"/>
                  </a:cubicBezTo>
                  <a:cubicBezTo>
                    <a:pt x="117" y="77"/>
                    <a:pt x="110" y="98"/>
                    <a:pt x="92" y="107"/>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51" name="Freeform 23"/>
            <p:cNvSpPr>
              <a:spLocks noEditPoints="1"/>
            </p:cNvSpPr>
            <p:nvPr/>
          </p:nvSpPr>
          <p:spPr bwMode="auto">
            <a:xfrm>
              <a:off x="6543280" y="5102373"/>
              <a:ext cx="155575" cy="155575"/>
            </a:xfrm>
            <a:custGeom>
              <a:avLst/>
              <a:gdLst>
                <a:gd name="T0" fmla="*/ 89 w 151"/>
                <a:gd name="T1" fmla="*/ 21 h 151"/>
                <a:gd name="T2" fmla="*/ 75 w 151"/>
                <a:gd name="T3" fmla="*/ 19 h 151"/>
                <a:gd name="T4" fmla="*/ 67 w 151"/>
                <a:gd name="T5" fmla="*/ 0 h 151"/>
                <a:gd name="T6" fmla="*/ 42 w 151"/>
                <a:gd name="T7" fmla="*/ 7 h 151"/>
                <a:gd name="T8" fmla="*/ 45 w 151"/>
                <a:gd name="T9" fmla="*/ 27 h 151"/>
                <a:gd name="T10" fmla="*/ 36 w 151"/>
                <a:gd name="T11" fmla="*/ 35 h 151"/>
                <a:gd name="T12" fmla="*/ 17 w 151"/>
                <a:gd name="T13" fmla="*/ 27 h 151"/>
                <a:gd name="T14" fmla="*/ 4 w 151"/>
                <a:gd name="T15" fmla="*/ 48 h 151"/>
                <a:gd name="T16" fmla="*/ 20 w 151"/>
                <a:gd name="T17" fmla="*/ 61 h 151"/>
                <a:gd name="T18" fmla="*/ 18 w 151"/>
                <a:gd name="T19" fmla="*/ 75 h 151"/>
                <a:gd name="T20" fmla="*/ 0 w 151"/>
                <a:gd name="T21" fmla="*/ 82 h 151"/>
                <a:gd name="T22" fmla="*/ 5 w 151"/>
                <a:gd name="T23" fmla="*/ 107 h 151"/>
                <a:gd name="T24" fmla="*/ 26 w 151"/>
                <a:gd name="T25" fmla="*/ 105 h 151"/>
                <a:gd name="T26" fmla="*/ 34 w 151"/>
                <a:gd name="T27" fmla="*/ 116 h 151"/>
                <a:gd name="T28" fmla="*/ 27 w 151"/>
                <a:gd name="T29" fmla="*/ 134 h 151"/>
                <a:gd name="T30" fmla="*/ 48 w 151"/>
                <a:gd name="T31" fmla="*/ 147 h 151"/>
                <a:gd name="T32" fmla="*/ 61 w 151"/>
                <a:gd name="T33" fmla="*/ 131 h 151"/>
                <a:gd name="T34" fmla="*/ 74 w 151"/>
                <a:gd name="T35" fmla="*/ 133 h 151"/>
                <a:gd name="T36" fmla="*/ 82 w 151"/>
                <a:gd name="T37" fmla="*/ 151 h 151"/>
                <a:gd name="T38" fmla="*/ 107 w 151"/>
                <a:gd name="T39" fmla="*/ 146 h 151"/>
                <a:gd name="T40" fmla="*/ 105 w 151"/>
                <a:gd name="T41" fmla="*/ 125 h 151"/>
                <a:gd name="T42" fmla="*/ 115 w 151"/>
                <a:gd name="T43" fmla="*/ 117 h 151"/>
                <a:gd name="T44" fmla="*/ 134 w 151"/>
                <a:gd name="T45" fmla="*/ 124 h 151"/>
                <a:gd name="T46" fmla="*/ 147 w 151"/>
                <a:gd name="T47" fmla="*/ 103 h 151"/>
                <a:gd name="T48" fmla="*/ 130 w 151"/>
                <a:gd name="T49" fmla="*/ 89 h 151"/>
                <a:gd name="T50" fmla="*/ 132 w 151"/>
                <a:gd name="T51" fmla="*/ 77 h 151"/>
                <a:gd name="T52" fmla="*/ 151 w 151"/>
                <a:gd name="T53" fmla="*/ 69 h 151"/>
                <a:gd name="T54" fmla="*/ 145 w 151"/>
                <a:gd name="T55" fmla="*/ 44 h 151"/>
                <a:gd name="T56" fmla="*/ 124 w 151"/>
                <a:gd name="T57" fmla="*/ 47 h 151"/>
                <a:gd name="T58" fmla="*/ 116 w 151"/>
                <a:gd name="T59" fmla="*/ 37 h 151"/>
                <a:gd name="T60" fmla="*/ 124 w 151"/>
                <a:gd name="T61" fmla="*/ 17 h 151"/>
                <a:gd name="T62" fmla="*/ 103 w 151"/>
                <a:gd name="T63" fmla="*/ 4 h 151"/>
                <a:gd name="T64" fmla="*/ 89 w 151"/>
                <a:gd name="T65" fmla="*/ 21 h 151"/>
                <a:gd name="T66" fmla="*/ 91 w 151"/>
                <a:gd name="T67" fmla="*/ 107 h 151"/>
                <a:gd name="T68" fmla="*/ 44 w 151"/>
                <a:gd name="T69" fmla="*/ 92 h 151"/>
                <a:gd name="T70" fmla="*/ 59 w 151"/>
                <a:gd name="T71" fmla="*/ 44 h 151"/>
                <a:gd name="T72" fmla="*/ 107 w 151"/>
                <a:gd name="T73" fmla="*/ 60 h 151"/>
                <a:gd name="T74" fmla="*/ 91 w 151"/>
                <a:gd name="T75" fmla="*/ 10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1" h="151">
                  <a:moveTo>
                    <a:pt x="89" y="21"/>
                  </a:moveTo>
                  <a:cubicBezTo>
                    <a:pt x="85" y="20"/>
                    <a:pt x="80" y="19"/>
                    <a:pt x="75" y="19"/>
                  </a:cubicBezTo>
                  <a:lnTo>
                    <a:pt x="67" y="0"/>
                  </a:lnTo>
                  <a:lnTo>
                    <a:pt x="42" y="7"/>
                  </a:lnTo>
                  <a:lnTo>
                    <a:pt x="45" y="27"/>
                  </a:lnTo>
                  <a:cubicBezTo>
                    <a:pt x="42" y="30"/>
                    <a:pt x="38" y="32"/>
                    <a:pt x="36" y="35"/>
                  </a:cubicBezTo>
                  <a:lnTo>
                    <a:pt x="17" y="27"/>
                  </a:lnTo>
                  <a:lnTo>
                    <a:pt x="4" y="48"/>
                  </a:lnTo>
                  <a:lnTo>
                    <a:pt x="20" y="61"/>
                  </a:lnTo>
                  <a:cubicBezTo>
                    <a:pt x="18" y="66"/>
                    <a:pt x="18" y="70"/>
                    <a:pt x="18" y="75"/>
                  </a:cubicBezTo>
                  <a:lnTo>
                    <a:pt x="0" y="82"/>
                  </a:lnTo>
                  <a:lnTo>
                    <a:pt x="5" y="107"/>
                  </a:lnTo>
                  <a:lnTo>
                    <a:pt x="26" y="105"/>
                  </a:lnTo>
                  <a:cubicBezTo>
                    <a:pt x="28" y="109"/>
                    <a:pt x="31" y="113"/>
                    <a:pt x="34" y="116"/>
                  </a:cubicBezTo>
                  <a:lnTo>
                    <a:pt x="27" y="134"/>
                  </a:lnTo>
                  <a:lnTo>
                    <a:pt x="48" y="147"/>
                  </a:lnTo>
                  <a:lnTo>
                    <a:pt x="61" y="131"/>
                  </a:lnTo>
                  <a:cubicBezTo>
                    <a:pt x="65" y="132"/>
                    <a:pt x="70" y="133"/>
                    <a:pt x="74" y="133"/>
                  </a:cubicBezTo>
                  <a:lnTo>
                    <a:pt x="82" y="151"/>
                  </a:lnTo>
                  <a:lnTo>
                    <a:pt x="107" y="146"/>
                  </a:lnTo>
                  <a:lnTo>
                    <a:pt x="105" y="125"/>
                  </a:lnTo>
                  <a:cubicBezTo>
                    <a:pt x="108" y="122"/>
                    <a:pt x="112" y="120"/>
                    <a:pt x="115" y="117"/>
                  </a:cubicBezTo>
                  <a:lnTo>
                    <a:pt x="134" y="124"/>
                  </a:lnTo>
                  <a:lnTo>
                    <a:pt x="147" y="103"/>
                  </a:lnTo>
                  <a:lnTo>
                    <a:pt x="130" y="89"/>
                  </a:lnTo>
                  <a:cubicBezTo>
                    <a:pt x="131" y="85"/>
                    <a:pt x="132" y="81"/>
                    <a:pt x="132" y="77"/>
                  </a:cubicBezTo>
                  <a:lnTo>
                    <a:pt x="151" y="69"/>
                  </a:lnTo>
                  <a:lnTo>
                    <a:pt x="145" y="44"/>
                  </a:lnTo>
                  <a:lnTo>
                    <a:pt x="124" y="47"/>
                  </a:lnTo>
                  <a:cubicBezTo>
                    <a:pt x="122" y="43"/>
                    <a:pt x="119" y="40"/>
                    <a:pt x="116" y="37"/>
                  </a:cubicBezTo>
                  <a:lnTo>
                    <a:pt x="124" y="17"/>
                  </a:lnTo>
                  <a:lnTo>
                    <a:pt x="103" y="4"/>
                  </a:lnTo>
                  <a:lnTo>
                    <a:pt x="89" y="21"/>
                  </a:lnTo>
                  <a:close/>
                  <a:moveTo>
                    <a:pt x="91" y="107"/>
                  </a:moveTo>
                  <a:cubicBezTo>
                    <a:pt x="74" y="116"/>
                    <a:pt x="53" y="109"/>
                    <a:pt x="44" y="92"/>
                  </a:cubicBezTo>
                  <a:cubicBezTo>
                    <a:pt x="35" y="75"/>
                    <a:pt x="42" y="53"/>
                    <a:pt x="59" y="44"/>
                  </a:cubicBezTo>
                  <a:cubicBezTo>
                    <a:pt x="77" y="35"/>
                    <a:pt x="98" y="42"/>
                    <a:pt x="107" y="60"/>
                  </a:cubicBezTo>
                  <a:cubicBezTo>
                    <a:pt x="116" y="77"/>
                    <a:pt x="109" y="98"/>
                    <a:pt x="91" y="107"/>
                  </a:cubicBez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9" name="Freeform 24"/>
            <p:cNvSpPr>
              <a:spLocks noEditPoints="1"/>
            </p:cNvSpPr>
            <p:nvPr/>
          </p:nvSpPr>
          <p:spPr bwMode="auto">
            <a:xfrm>
              <a:off x="6332142" y="4956323"/>
              <a:ext cx="441325" cy="454025"/>
            </a:xfrm>
            <a:custGeom>
              <a:avLst/>
              <a:gdLst>
                <a:gd name="T0" fmla="*/ 338 w 426"/>
                <a:gd name="T1" fmla="*/ 1 h 442"/>
                <a:gd name="T2" fmla="*/ 331 w 426"/>
                <a:gd name="T3" fmla="*/ 1 h 442"/>
                <a:gd name="T4" fmla="*/ 288 w 426"/>
                <a:gd name="T5" fmla="*/ 0 h 442"/>
                <a:gd name="T6" fmla="*/ 57 w 426"/>
                <a:gd name="T7" fmla="*/ 0 h 442"/>
                <a:gd name="T8" fmla="*/ 0 w 426"/>
                <a:gd name="T9" fmla="*/ 58 h 442"/>
                <a:gd name="T10" fmla="*/ 0 w 426"/>
                <a:gd name="T11" fmla="*/ 385 h 442"/>
                <a:gd name="T12" fmla="*/ 57 w 426"/>
                <a:gd name="T13" fmla="*/ 442 h 442"/>
                <a:gd name="T14" fmla="*/ 369 w 426"/>
                <a:gd name="T15" fmla="*/ 442 h 442"/>
                <a:gd name="T16" fmla="*/ 426 w 426"/>
                <a:gd name="T17" fmla="*/ 385 h 442"/>
                <a:gd name="T18" fmla="*/ 426 w 426"/>
                <a:gd name="T19" fmla="*/ 134 h 442"/>
                <a:gd name="T20" fmla="*/ 426 w 426"/>
                <a:gd name="T21" fmla="*/ 88 h 442"/>
                <a:gd name="T22" fmla="*/ 338 w 426"/>
                <a:gd name="T23" fmla="*/ 1 h 442"/>
                <a:gd name="T24" fmla="*/ 394 w 426"/>
                <a:gd name="T25" fmla="*/ 385 h 442"/>
                <a:gd name="T26" fmla="*/ 369 w 426"/>
                <a:gd name="T27" fmla="*/ 411 h 442"/>
                <a:gd name="T28" fmla="*/ 57 w 426"/>
                <a:gd name="T29" fmla="*/ 411 h 442"/>
                <a:gd name="T30" fmla="*/ 32 w 426"/>
                <a:gd name="T31" fmla="*/ 385 h 442"/>
                <a:gd name="T32" fmla="*/ 32 w 426"/>
                <a:gd name="T33" fmla="*/ 58 h 442"/>
                <a:gd name="T34" fmla="*/ 57 w 426"/>
                <a:gd name="T35" fmla="*/ 32 h 442"/>
                <a:gd name="T36" fmla="*/ 288 w 426"/>
                <a:gd name="T37" fmla="*/ 32 h 442"/>
                <a:gd name="T38" fmla="*/ 324 w 426"/>
                <a:gd name="T39" fmla="*/ 32 h 442"/>
                <a:gd name="T40" fmla="*/ 324 w 426"/>
                <a:gd name="T41" fmla="*/ 104 h 442"/>
                <a:gd name="T42" fmla="*/ 394 w 426"/>
                <a:gd name="T43" fmla="*/ 104 h 442"/>
                <a:gd name="T44" fmla="*/ 394 w 426"/>
                <a:gd name="T45" fmla="*/ 385 h 442"/>
                <a:gd name="T46" fmla="*/ 394 w 426"/>
                <a:gd name="T47" fmla="*/ 38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42">
                  <a:moveTo>
                    <a:pt x="338" y="1"/>
                  </a:moveTo>
                  <a:lnTo>
                    <a:pt x="331" y="1"/>
                  </a:lnTo>
                  <a:cubicBezTo>
                    <a:pt x="331" y="1"/>
                    <a:pt x="311" y="0"/>
                    <a:pt x="288" y="0"/>
                  </a:cubicBezTo>
                  <a:lnTo>
                    <a:pt x="57" y="0"/>
                  </a:lnTo>
                  <a:cubicBezTo>
                    <a:pt x="26" y="0"/>
                    <a:pt x="0" y="26"/>
                    <a:pt x="0" y="58"/>
                  </a:cubicBezTo>
                  <a:lnTo>
                    <a:pt x="0" y="385"/>
                  </a:lnTo>
                  <a:cubicBezTo>
                    <a:pt x="0" y="417"/>
                    <a:pt x="26" y="442"/>
                    <a:pt x="57" y="442"/>
                  </a:cubicBezTo>
                  <a:lnTo>
                    <a:pt x="369" y="442"/>
                  </a:lnTo>
                  <a:cubicBezTo>
                    <a:pt x="400" y="442"/>
                    <a:pt x="426" y="417"/>
                    <a:pt x="426" y="385"/>
                  </a:cubicBezTo>
                  <a:lnTo>
                    <a:pt x="426" y="134"/>
                  </a:lnTo>
                  <a:lnTo>
                    <a:pt x="426" y="88"/>
                  </a:lnTo>
                  <a:lnTo>
                    <a:pt x="338" y="1"/>
                  </a:lnTo>
                  <a:close/>
                  <a:moveTo>
                    <a:pt x="394" y="385"/>
                  </a:moveTo>
                  <a:cubicBezTo>
                    <a:pt x="394" y="400"/>
                    <a:pt x="383" y="411"/>
                    <a:pt x="369" y="411"/>
                  </a:cubicBezTo>
                  <a:lnTo>
                    <a:pt x="57" y="411"/>
                  </a:lnTo>
                  <a:cubicBezTo>
                    <a:pt x="43" y="411"/>
                    <a:pt x="32" y="400"/>
                    <a:pt x="32" y="385"/>
                  </a:cubicBezTo>
                  <a:lnTo>
                    <a:pt x="32" y="58"/>
                  </a:lnTo>
                  <a:cubicBezTo>
                    <a:pt x="32" y="43"/>
                    <a:pt x="43" y="32"/>
                    <a:pt x="57" y="32"/>
                  </a:cubicBezTo>
                  <a:lnTo>
                    <a:pt x="288" y="32"/>
                  </a:lnTo>
                  <a:cubicBezTo>
                    <a:pt x="303" y="32"/>
                    <a:pt x="316" y="32"/>
                    <a:pt x="324" y="32"/>
                  </a:cubicBezTo>
                  <a:lnTo>
                    <a:pt x="324" y="104"/>
                  </a:lnTo>
                  <a:lnTo>
                    <a:pt x="394" y="104"/>
                  </a:lnTo>
                  <a:lnTo>
                    <a:pt x="394" y="385"/>
                  </a:lnTo>
                  <a:lnTo>
                    <a:pt x="394" y="385"/>
                  </a:ln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399" name="Group 398"/>
          <p:cNvGrpSpPr/>
          <p:nvPr/>
        </p:nvGrpSpPr>
        <p:grpSpPr>
          <a:xfrm>
            <a:off x="1528267" y="4052891"/>
            <a:ext cx="851197" cy="671998"/>
            <a:chOff x="1526969" y="4915416"/>
            <a:chExt cx="851438" cy="672188"/>
          </a:xfrm>
        </p:grpSpPr>
        <p:sp>
          <p:nvSpPr>
            <p:cNvPr id="284" name="Rectangle 283"/>
            <p:cNvSpPr/>
            <p:nvPr/>
          </p:nvSpPr>
          <p:spPr bwMode="auto">
            <a:xfrm>
              <a:off x="1526969" y="4915416"/>
              <a:ext cx="851438" cy="672188"/>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Web Apps</a:t>
              </a:r>
            </a:p>
          </p:txBody>
        </p:sp>
        <p:sp>
          <p:nvSpPr>
            <p:cNvPr id="387" name="Freeform 54"/>
            <p:cNvSpPr>
              <a:spLocks noChangeAspect="1" noEditPoints="1"/>
            </p:cNvSpPr>
            <p:nvPr/>
          </p:nvSpPr>
          <p:spPr bwMode="black">
            <a:xfrm>
              <a:off x="1771845" y="4983526"/>
              <a:ext cx="399969" cy="399969"/>
            </a:xfrm>
            <a:custGeom>
              <a:avLst/>
              <a:gdLst>
                <a:gd name="T0" fmla="*/ 102 w 200"/>
                <a:gd name="T1" fmla="*/ 0 h 200"/>
                <a:gd name="T2" fmla="*/ 101 w 200"/>
                <a:gd name="T3" fmla="*/ 0 h 200"/>
                <a:gd name="T4" fmla="*/ 99 w 200"/>
                <a:gd name="T5" fmla="*/ 0 h 200"/>
                <a:gd name="T6" fmla="*/ 98 w 200"/>
                <a:gd name="T7" fmla="*/ 0 h 200"/>
                <a:gd name="T8" fmla="*/ 98 w 200"/>
                <a:gd name="T9" fmla="*/ 200 h 200"/>
                <a:gd name="T10" fmla="*/ 99 w 200"/>
                <a:gd name="T11" fmla="*/ 200 h 200"/>
                <a:gd name="T12" fmla="*/ 101 w 200"/>
                <a:gd name="T13" fmla="*/ 200 h 200"/>
                <a:gd name="T14" fmla="*/ 102 w 200"/>
                <a:gd name="T15" fmla="*/ 200 h 200"/>
                <a:gd name="T16" fmla="*/ 12 w 200"/>
                <a:gd name="T17" fmla="*/ 106 h 200"/>
                <a:gd name="T18" fmla="*/ 45 w 200"/>
                <a:gd name="T19" fmla="*/ 139 h 200"/>
                <a:gd name="T20" fmla="*/ 12 w 200"/>
                <a:gd name="T21" fmla="*/ 106 h 200"/>
                <a:gd name="T22" fmla="*/ 159 w 200"/>
                <a:gd name="T23" fmla="*/ 94 h 200"/>
                <a:gd name="T24" fmla="*/ 179 w 200"/>
                <a:gd name="T25" fmla="*/ 61 h 200"/>
                <a:gd name="T26" fmla="*/ 147 w 200"/>
                <a:gd name="T27" fmla="*/ 94 h 200"/>
                <a:gd name="T28" fmla="*/ 106 w 200"/>
                <a:gd name="T29" fmla="*/ 61 h 200"/>
                <a:gd name="T30" fmla="*/ 147 w 200"/>
                <a:gd name="T31" fmla="*/ 94 h 200"/>
                <a:gd name="T32" fmla="*/ 106 w 200"/>
                <a:gd name="T33" fmla="*/ 13 h 200"/>
                <a:gd name="T34" fmla="*/ 106 w 200"/>
                <a:gd name="T35" fmla="*/ 50 h 200"/>
                <a:gd name="T36" fmla="*/ 94 w 200"/>
                <a:gd name="T37" fmla="*/ 50 h 200"/>
                <a:gd name="T38" fmla="*/ 94 w 200"/>
                <a:gd name="T39" fmla="*/ 13 h 200"/>
                <a:gd name="T40" fmla="*/ 94 w 200"/>
                <a:gd name="T41" fmla="*/ 94 h 200"/>
                <a:gd name="T42" fmla="*/ 58 w 200"/>
                <a:gd name="T43" fmla="*/ 61 h 200"/>
                <a:gd name="T44" fmla="*/ 41 w 200"/>
                <a:gd name="T45" fmla="*/ 94 h 200"/>
                <a:gd name="T46" fmla="*/ 21 w 200"/>
                <a:gd name="T47" fmla="*/ 61 h 200"/>
                <a:gd name="T48" fmla="*/ 41 w 200"/>
                <a:gd name="T49" fmla="*/ 94 h 200"/>
                <a:gd name="T50" fmla="*/ 94 w 200"/>
                <a:gd name="T51" fmla="*/ 106 h 200"/>
                <a:gd name="T52" fmla="*/ 58 w 200"/>
                <a:gd name="T53" fmla="*/ 139 h 200"/>
                <a:gd name="T54" fmla="*/ 94 w 200"/>
                <a:gd name="T55" fmla="*/ 151 h 200"/>
                <a:gd name="T56" fmla="*/ 62 w 200"/>
                <a:gd name="T57" fmla="*/ 151 h 200"/>
                <a:gd name="T58" fmla="*/ 106 w 200"/>
                <a:gd name="T59" fmla="*/ 187 h 200"/>
                <a:gd name="T60" fmla="*/ 138 w 200"/>
                <a:gd name="T61" fmla="*/ 151 h 200"/>
                <a:gd name="T62" fmla="*/ 106 w 200"/>
                <a:gd name="T63" fmla="*/ 139 h 200"/>
                <a:gd name="T64" fmla="*/ 147 w 200"/>
                <a:gd name="T65" fmla="*/ 106 h 200"/>
                <a:gd name="T66" fmla="*/ 106 w 200"/>
                <a:gd name="T67" fmla="*/ 139 h 200"/>
                <a:gd name="T68" fmla="*/ 188 w 200"/>
                <a:gd name="T69" fmla="*/ 106 h 200"/>
                <a:gd name="T70" fmla="*/ 155 w 200"/>
                <a:gd name="T71" fmla="*/ 139 h 200"/>
                <a:gd name="T72" fmla="*/ 172 w 200"/>
                <a:gd name="T73" fmla="*/ 50 h 200"/>
                <a:gd name="T74" fmla="*/ 135 w 200"/>
                <a:gd name="T75" fmla="*/ 19 h 200"/>
                <a:gd name="T76" fmla="*/ 66 w 200"/>
                <a:gd name="T77" fmla="*/ 19 h 200"/>
                <a:gd name="T78" fmla="*/ 28 w 200"/>
                <a:gd name="T79" fmla="*/ 50 h 200"/>
                <a:gd name="T80" fmla="*/ 28 w 200"/>
                <a:gd name="T81" fmla="*/ 151 h 200"/>
                <a:gd name="T82" fmla="*/ 66 w 200"/>
                <a:gd name="T83" fmla="*/ 181 h 200"/>
                <a:gd name="T84" fmla="*/ 135 w 200"/>
                <a:gd name="T85" fmla="*/ 181 h 200"/>
                <a:gd name="T86" fmla="*/ 172 w 200"/>
                <a:gd name="T8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100"/>
                  </a:moveTo>
                  <a:cubicBezTo>
                    <a:pt x="200" y="46"/>
                    <a:pt x="156" y="1"/>
                    <a:pt x="102" y="0"/>
                  </a:cubicBezTo>
                  <a:cubicBezTo>
                    <a:pt x="102" y="0"/>
                    <a:pt x="102" y="0"/>
                    <a:pt x="102" y="0"/>
                  </a:cubicBezTo>
                  <a:cubicBezTo>
                    <a:pt x="102" y="0"/>
                    <a:pt x="101" y="0"/>
                    <a:pt x="101" y="0"/>
                  </a:cubicBezTo>
                  <a:cubicBezTo>
                    <a:pt x="101" y="0"/>
                    <a:pt x="100" y="0"/>
                    <a:pt x="100" y="0"/>
                  </a:cubicBezTo>
                  <a:cubicBezTo>
                    <a:pt x="100" y="0"/>
                    <a:pt x="99" y="0"/>
                    <a:pt x="99" y="0"/>
                  </a:cubicBezTo>
                  <a:cubicBezTo>
                    <a:pt x="99" y="0"/>
                    <a:pt x="99" y="0"/>
                    <a:pt x="98" y="0"/>
                  </a:cubicBezTo>
                  <a:cubicBezTo>
                    <a:pt x="98" y="0"/>
                    <a:pt x="98" y="0"/>
                    <a:pt x="98" y="0"/>
                  </a:cubicBezTo>
                  <a:cubicBezTo>
                    <a:pt x="44" y="1"/>
                    <a:pt x="0" y="46"/>
                    <a:pt x="0" y="100"/>
                  </a:cubicBezTo>
                  <a:cubicBezTo>
                    <a:pt x="0" y="155"/>
                    <a:pt x="44" y="199"/>
                    <a:pt x="98" y="200"/>
                  </a:cubicBezTo>
                  <a:cubicBezTo>
                    <a:pt x="98" y="200"/>
                    <a:pt x="98" y="200"/>
                    <a:pt x="98" y="200"/>
                  </a:cubicBezTo>
                  <a:cubicBezTo>
                    <a:pt x="99" y="200"/>
                    <a:pt x="99" y="200"/>
                    <a:pt x="99" y="200"/>
                  </a:cubicBezTo>
                  <a:cubicBezTo>
                    <a:pt x="99" y="200"/>
                    <a:pt x="100" y="200"/>
                    <a:pt x="100" y="200"/>
                  </a:cubicBezTo>
                  <a:cubicBezTo>
                    <a:pt x="101" y="200"/>
                    <a:pt x="101" y="200"/>
                    <a:pt x="101" y="200"/>
                  </a:cubicBezTo>
                  <a:cubicBezTo>
                    <a:pt x="101" y="200"/>
                    <a:pt x="102" y="200"/>
                    <a:pt x="102" y="200"/>
                  </a:cubicBezTo>
                  <a:cubicBezTo>
                    <a:pt x="102" y="200"/>
                    <a:pt x="102" y="200"/>
                    <a:pt x="102" y="200"/>
                  </a:cubicBezTo>
                  <a:cubicBezTo>
                    <a:pt x="156" y="199"/>
                    <a:pt x="200" y="155"/>
                    <a:pt x="200" y="100"/>
                  </a:cubicBezTo>
                  <a:close/>
                  <a:moveTo>
                    <a:pt x="12" y="106"/>
                  </a:moveTo>
                  <a:cubicBezTo>
                    <a:pt x="41" y="106"/>
                    <a:pt x="41" y="106"/>
                    <a:pt x="41" y="106"/>
                  </a:cubicBezTo>
                  <a:cubicBezTo>
                    <a:pt x="41" y="118"/>
                    <a:pt x="43" y="129"/>
                    <a:pt x="45" y="139"/>
                  </a:cubicBezTo>
                  <a:cubicBezTo>
                    <a:pt x="21" y="139"/>
                    <a:pt x="21" y="139"/>
                    <a:pt x="21" y="139"/>
                  </a:cubicBezTo>
                  <a:cubicBezTo>
                    <a:pt x="16" y="129"/>
                    <a:pt x="13" y="118"/>
                    <a:pt x="12" y="106"/>
                  </a:cubicBezTo>
                  <a:close/>
                  <a:moveTo>
                    <a:pt x="188" y="94"/>
                  </a:moveTo>
                  <a:cubicBezTo>
                    <a:pt x="159" y="94"/>
                    <a:pt x="159" y="94"/>
                    <a:pt x="159" y="94"/>
                  </a:cubicBezTo>
                  <a:cubicBezTo>
                    <a:pt x="159" y="83"/>
                    <a:pt x="157" y="72"/>
                    <a:pt x="155" y="61"/>
                  </a:cubicBezTo>
                  <a:cubicBezTo>
                    <a:pt x="179" y="61"/>
                    <a:pt x="179" y="61"/>
                    <a:pt x="179" y="61"/>
                  </a:cubicBezTo>
                  <a:cubicBezTo>
                    <a:pt x="184" y="72"/>
                    <a:pt x="187" y="83"/>
                    <a:pt x="188" y="94"/>
                  </a:cubicBezTo>
                  <a:close/>
                  <a:moveTo>
                    <a:pt x="147" y="94"/>
                  </a:moveTo>
                  <a:cubicBezTo>
                    <a:pt x="106" y="94"/>
                    <a:pt x="106" y="94"/>
                    <a:pt x="106" y="94"/>
                  </a:cubicBezTo>
                  <a:cubicBezTo>
                    <a:pt x="106" y="61"/>
                    <a:pt x="106" y="61"/>
                    <a:pt x="106" y="61"/>
                  </a:cubicBezTo>
                  <a:cubicBezTo>
                    <a:pt x="142" y="61"/>
                    <a:pt x="142" y="61"/>
                    <a:pt x="142" y="61"/>
                  </a:cubicBezTo>
                  <a:cubicBezTo>
                    <a:pt x="145" y="72"/>
                    <a:pt x="147" y="83"/>
                    <a:pt x="147" y="94"/>
                  </a:cubicBezTo>
                  <a:close/>
                  <a:moveTo>
                    <a:pt x="106" y="50"/>
                  </a:moveTo>
                  <a:cubicBezTo>
                    <a:pt x="106" y="13"/>
                    <a:pt x="106" y="13"/>
                    <a:pt x="106" y="13"/>
                  </a:cubicBezTo>
                  <a:cubicBezTo>
                    <a:pt x="119" y="17"/>
                    <a:pt x="131" y="31"/>
                    <a:pt x="138" y="50"/>
                  </a:cubicBezTo>
                  <a:lnTo>
                    <a:pt x="106" y="50"/>
                  </a:lnTo>
                  <a:close/>
                  <a:moveTo>
                    <a:pt x="94" y="13"/>
                  </a:moveTo>
                  <a:cubicBezTo>
                    <a:pt x="94" y="50"/>
                    <a:pt x="94" y="50"/>
                    <a:pt x="94" y="50"/>
                  </a:cubicBezTo>
                  <a:cubicBezTo>
                    <a:pt x="62" y="50"/>
                    <a:pt x="62" y="50"/>
                    <a:pt x="62" y="50"/>
                  </a:cubicBezTo>
                  <a:cubicBezTo>
                    <a:pt x="70" y="31"/>
                    <a:pt x="81" y="17"/>
                    <a:pt x="94" y="13"/>
                  </a:cubicBezTo>
                  <a:close/>
                  <a:moveTo>
                    <a:pt x="94" y="61"/>
                  </a:moveTo>
                  <a:cubicBezTo>
                    <a:pt x="94" y="94"/>
                    <a:pt x="94" y="94"/>
                    <a:pt x="94" y="94"/>
                  </a:cubicBezTo>
                  <a:cubicBezTo>
                    <a:pt x="53" y="94"/>
                    <a:pt x="53" y="94"/>
                    <a:pt x="53" y="94"/>
                  </a:cubicBezTo>
                  <a:cubicBezTo>
                    <a:pt x="53" y="83"/>
                    <a:pt x="55" y="72"/>
                    <a:pt x="58" y="61"/>
                  </a:cubicBezTo>
                  <a:lnTo>
                    <a:pt x="94" y="61"/>
                  </a:lnTo>
                  <a:close/>
                  <a:moveTo>
                    <a:pt x="41" y="94"/>
                  </a:moveTo>
                  <a:cubicBezTo>
                    <a:pt x="12" y="94"/>
                    <a:pt x="12" y="94"/>
                    <a:pt x="12" y="94"/>
                  </a:cubicBezTo>
                  <a:cubicBezTo>
                    <a:pt x="13" y="83"/>
                    <a:pt x="16" y="72"/>
                    <a:pt x="21" y="61"/>
                  </a:cubicBezTo>
                  <a:cubicBezTo>
                    <a:pt x="45" y="61"/>
                    <a:pt x="45" y="61"/>
                    <a:pt x="45" y="61"/>
                  </a:cubicBezTo>
                  <a:cubicBezTo>
                    <a:pt x="43" y="72"/>
                    <a:pt x="41" y="83"/>
                    <a:pt x="41" y="94"/>
                  </a:cubicBezTo>
                  <a:close/>
                  <a:moveTo>
                    <a:pt x="53" y="106"/>
                  </a:moveTo>
                  <a:cubicBezTo>
                    <a:pt x="94" y="106"/>
                    <a:pt x="94" y="106"/>
                    <a:pt x="94" y="106"/>
                  </a:cubicBezTo>
                  <a:cubicBezTo>
                    <a:pt x="94" y="139"/>
                    <a:pt x="94" y="139"/>
                    <a:pt x="94" y="139"/>
                  </a:cubicBezTo>
                  <a:cubicBezTo>
                    <a:pt x="58" y="139"/>
                    <a:pt x="58" y="139"/>
                    <a:pt x="58" y="139"/>
                  </a:cubicBezTo>
                  <a:cubicBezTo>
                    <a:pt x="55" y="129"/>
                    <a:pt x="53" y="118"/>
                    <a:pt x="53" y="106"/>
                  </a:cubicBezTo>
                  <a:close/>
                  <a:moveTo>
                    <a:pt x="94" y="151"/>
                  </a:moveTo>
                  <a:cubicBezTo>
                    <a:pt x="94" y="187"/>
                    <a:pt x="94" y="187"/>
                    <a:pt x="94" y="187"/>
                  </a:cubicBezTo>
                  <a:cubicBezTo>
                    <a:pt x="81" y="183"/>
                    <a:pt x="70" y="170"/>
                    <a:pt x="62" y="151"/>
                  </a:cubicBezTo>
                  <a:lnTo>
                    <a:pt x="94" y="151"/>
                  </a:lnTo>
                  <a:close/>
                  <a:moveTo>
                    <a:pt x="106" y="187"/>
                  </a:moveTo>
                  <a:cubicBezTo>
                    <a:pt x="106" y="151"/>
                    <a:pt x="106" y="151"/>
                    <a:pt x="106" y="151"/>
                  </a:cubicBezTo>
                  <a:cubicBezTo>
                    <a:pt x="138" y="151"/>
                    <a:pt x="138" y="151"/>
                    <a:pt x="138" y="151"/>
                  </a:cubicBezTo>
                  <a:cubicBezTo>
                    <a:pt x="131" y="170"/>
                    <a:pt x="119" y="183"/>
                    <a:pt x="106" y="187"/>
                  </a:cubicBezTo>
                  <a:close/>
                  <a:moveTo>
                    <a:pt x="106" y="139"/>
                  </a:moveTo>
                  <a:cubicBezTo>
                    <a:pt x="106" y="106"/>
                    <a:pt x="106" y="106"/>
                    <a:pt x="106" y="106"/>
                  </a:cubicBezTo>
                  <a:cubicBezTo>
                    <a:pt x="147" y="106"/>
                    <a:pt x="147" y="106"/>
                    <a:pt x="147" y="106"/>
                  </a:cubicBezTo>
                  <a:cubicBezTo>
                    <a:pt x="147" y="118"/>
                    <a:pt x="145" y="129"/>
                    <a:pt x="142" y="139"/>
                  </a:cubicBezTo>
                  <a:lnTo>
                    <a:pt x="106" y="139"/>
                  </a:lnTo>
                  <a:close/>
                  <a:moveTo>
                    <a:pt x="159" y="106"/>
                  </a:moveTo>
                  <a:cubicBezTo>
                    <a:pt x="188" y="106"/>
                    <a:pt x="188" y="106"/>
                    <a:pt x="188" y="106"/>
                  </a:cubicBezTo>
                  <a:cubicBezTo>
                    <a:pt x="187" y="118"/>
                    <a:pt x="184" y="129"/>
                    <a:pt x="179" y="139"/>
                  </a:cubicBezTo>
                  <a:cubicBezTo>
                    <a:pt x="155" y="139"/>
                    <a:pt x="155" y="139"/>
                    <a:pt x="155" y="139"/>
                  </a:cubicBezTo>
                  <a:cubicBezTo>
                    <a:pt x="157" y="129"/>
                    <a:pt x="159" y="118"/>
                    <a:pt x="159" y="106"/>
                  </a:cubicBezTo>
                  <a:close/>
                  <a:moveTo>
                    <a:pt x="172" y="50"/>
                  </a:moveTo>
                  <a:cubicBezTo>
                    <a:pt x="151" y="50"/>
                    <a:pt x="151" y="50"/>
                    <a:pt x="151" y="50"/>
                  </a:cubicBezTo>
                  <a:cubicBezTo>
                    <a:pt x="147" y="38"/>
                    <a:pt x="141" y="27"/>
                    <a:pt x="135" y="19"/>
                  </a:cubicBezTo>
                  <a:cubicBezTo>
                    <a:pt x="150" y="26"/>
                    <a:pt x="163" y="36"/>
                    <a:pt x="172" y="50"/>
                  </a:cubicBezTo>
                  <a:close/>
                  <a:moveTo>
                    <a:pt x="66" y="19"/>
                  </a:moveTo>
                  <a:cubicBezTo>
                    <a:pt x="59" y="27"/>
                    <a:pt x="53" y="38"/>
                    <a:pt x="49" y="50"/>
                  </a:cubicBezTo>
                  <a:cubicBezTo>
                    <a:pt x="28" y="50"/>
                    <a:pt x="28" y="50"/>
                    <a:pt x="28" y="50"/>
                  </a:cubicBezTo>
                  <a:cubicBezTo>
                    <a:pt x="38" y="36"/>
                    <a:pt x="51" y="26"/>
                    <a:pt x="66" y="19"/>
                  </a:cubicBezTo>
                  <a:close/>
                  <a:moveTo>
                    <a:pt x="28" y="151"/>
                  </a:moveTo>
                  <a:cubicBezTo>
                    <a:pt x="49" y="151"/>
                    <a:pt x="49" y="151"/>
                    <a:pt x="49" y="151"/>
                  </a:cubicBezTo>
                  <a:cubicBezTo>
                    <a:pt x="53" y="163"/>
                    <a:pt x="59" y="173"/>
                    <a:pt x="66" y="181"/>
                  </a:cubicBezTo>
                  <a:cubicBezTo>
                    <a:pt x="51" y="175"/>
                    <a:pt x="38" y="164"/>
                    <a:pt x="28" y="151"/>
                  </a:cubicBezTo>
                  <a:close/>
                  <a:moveTo>
                    <a:pt x="135" y="181"/>
                  </a:moveTo>
                  <a:cubicBezTo>
                    <a:pt x="141" y="173"/>
                    <a:pt x="147" y="163"/>
                    <a:pt x="151" y="151"/>
                  </a:cubicBezTo>
                  <a:cubicBezTo>
                    <a:pt x="172" y="151"/>
                    <a:pt x="172" y="151"/>
                    <a:pt x="172" y="151"/>
                  </a:cubicBezTo>
                  <a:cubicBezTo>
                    <a:pt x="163" y="164"/>
                    <a:pt x="150" y="175"/>
                    <a:pt x="135" y="18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3" name="Group 62"/>
          <p:cNvGrpSpPr/>
          <p:nvPr/>
        </p:nvGrpSpPr>
        <p:grpSpPr>
          <a:xfrm>
            <a:off x="9809595" y="2572936"/>
            <a:ext cx="851197" cy="671998"/>
            <a:chOff x="9372728" y="118180"/>
            <a:chExt cx="851438" cy="672188"/>
          </a:xfrm>
        </p:grpSpPr>
        <p:sp>
          <p:nvSpPr>
            <p:cNvPr id="156" name="Rectangle 155"/>
            <p:cNvSpPr/>
            <p:nvPr/>
          </p:nvSpPr>
          <p:spPr bwMode="auto">
            <a:xfrm>
              <a:off x="9372728" y="118180"/>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Virtual network</a:t>
              </a:r>
            </a:p>
          </p:txBody>
        </p:sp>
        <p:sp>
          <p:nvSpPr>
            <p:cNvPr id="159" name="Freeform 78"/>
            <p:cNvSpPr>
              <a:spLocks noEditPoints="1"/>
            </p:cNvSpPr>
            <p:nvPr/>
          </p:nvSpPr>
          <p:spPr bwMode="black">
            <a:xfrm>
              <a:off x="9604078" y="176677"/>
              <a:ext cx="388738" cy="372026"/>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bg1"/>
            </a:solidFill>
            <a:ln>
              <a:noFill/>
            </a:ln>
          </p:spPr>
          <p:txBody>
            <a:bodyPr vert="horz" wrap="square" lIns="82254" tIns="41127" rIns="82254" bIns="41127" numCol="1" anchor="t" anchorCtr="0" compatLnSpc="1">
              <a:prstTxWarp prst="textNoShape">
                <a:avLst/>
              </a:prstTxWarp>
            </a:bodyPr>
            <a:lstStyle/>
            <a:p>
              <a:pPr marL="0" marR="0" lvl="0" indent="0" algn="l" defTabSz="68434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68" name="Group 67"/>
          <p:cNvGrpSpPr/>
          <p:nvPr/>
        </p:nvGrpSpPr>
        <p:grpSpPr>
          <a:xfrm>
            <a:off x="9809595" y="1098225"/>
            <a:ext cx="851197" cy="671998"/>
            <a:chOff x="10259934" y="118180"/>
            <a:chExt cx="851438" cy="672188"/>
          </a:xfrm>
        </p:grpSpPr>
        <p:sp>
          <p:nvSpPr>
            <p:cNvPr id="157" name="Rectangle 156"/>
            <p:cNvSpPr/>
            <p:nvPr/>
          </p:nvSpPr>
          <p:spPr bwMode="auto">
            <a:xfrm>
              <a:off x="10259934" y="118180"/>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Traffic manager</a:t>
              </a:r>
            </a:p>
          </p:txBody>
        </p:sp>
        <p:pic>
          <p:nvPicPr>
            <p:cNvPr id="160"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0519358" y="196395"/>
              <a:ext cx="332591" cy="3325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p:cNvGrpSpPr/>
          <p:nvPr/>
        </p:nvGrpSpPr>
        <p:grpSpPr>
          <a:xfrm>
            <a:off x="9809595" y="1835504"/>
            <a:ext cx="851197" cy="671998"/>
            <a:chOff x="11154884" y="118180"/>
            <a:chExt cx="851438" cy="672188"/>
          </a:xfrm>
        </p:grpSpPr>
        <p:sp>
          <p:nvSpPr>
            <p:cNvPr id="158" name="Rectangle 157"/>
            <p:cNvSpPr/>
            <p:nvPr/>
          </p:nvSpPr>
          <p:spPr bwMode="auto">
            <a:xfrm>
              <a:off x="11154884" y="118180"/>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45691" rIns="0"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ExpressRoute</a:t>
              </a:r>
            </a:p>
          </p:txBody>
        </p:sp>
        <p:sp>
          <p:nvSpPr>
            <p:cNvPr id="234" name="Freeform 21"/>
            <p:cNvSpPr>
              <a:spLocks noEditPoints="1"/>
            </p:cNvSpPr>
            <p:nvPr/>
          </p:nvSpPr>
          <p:spPr bwMode="black">
            <a:xfrm>
              <a:off x="11371346" y="174787"/>
              <a:ext cx="418188" cy="418188"/>
            </a:xfrm>
            <a:custGeom>
              <a:avLst/>
              <a:gdLst>
                <a:gd name="T0" fmla="*/ 75 w 300"/>
                <a:gd name="T1" fmla="*/ 60 h 300"/>
                <a:gd name="T2" fmla="*/ 37 w 300"/>
                <a:gd name="T3" fmla="*/ 52 h 300"/>
                <a:gd name="T4" fmla="*/ 0 w 300"/>
                <a:gd name="T5" fmla="*/ 60 h 300"/>
                <a:gd name="T6" fmla="*/ 0 w 300"/>
                <a:gd name="T7" fmla="*/ 15 h 300"/>
                <a:gd name="T8" fmla="*/ 37 w 300"/>
                <a:gd name="T9" fmla="*/ 22 h 300"/>
                <a:gd name="T10" fmla="*/ 75 w 300"/>
                <a:gd name="T11" fmla="*/ 15 h 300"/>
                <a:gd name="T12" fmla="*/ 300 w 300"/>
                <a:gd name="T13" fmla="*/ 15 h 300"/>
                <a:gd name="T14" fmla="*/ 262 w 300"/>
                <a:gd name="T15" fmla="*/ 22 h 300"/>
                <a:gd name="T16" fmla="*/ 225 w 300"/>
                <a:gd name="T17" fmla="*/ 15 h 300"/>
                <a:gd name="T18" fmla="*/ 225 w 300"/>
                <a:gd name="T19" fmla="*/ 60 h 300"/>
                <a:gd name="T20" fmla="*/ 262 w 300"/>
                <a:gd name="T21" fmla="*/ 52 h 300"/>
                <a:gd name="T22" fmla="*/ 300 w 300"/>
                <a:gd name="T23" fmla="*/ 60 h 300"/>
                <a:gd name="T24" fmla="*/ 300 w 300"/>
                <a:gd name="T25" fmla="*/ 15 h 300"/>
                <a:gd name="T26" fmla="*/ 173 w 300"/>
                <a:gd name="T27" fmla="*/ 0 h 300"/>
                <a:gd name="T28" fmla="*/ 128 w 300"/>
                <a:gd name="T29" fmla="*/ 0 h 300"/>
                <a:gd name="T30" fmla="*/ 135 w 300"/>
                <a:gd name="T31" fmla="*/ 37 h 300"/>
                <a:gd name="T32" fmla="*/ 128 w 300"/>
                <a:gd name="T33" fmla="*/ 75 h 300"/>
                <a:gd name="T34" fmla="*/ 173 w 300"/>
                <a:gd name="T35" fmla="*/ 75 h 300"/>
                <a:gd name="T36" fmla="*/ 165 w 300"/>
                <a:gd name="T37" fmla="*/ 37 h 300"/>
                <a:gd name="T38" fmla="*/ 38 w 300"/>
                <a:gd name="T39" fmla="*/ 225 h 300"/>
                <a:gd name="T40" fmla="*/ 38 w 300"/>
                <a:gd name="T41" fmla="*/ 300 h 300"/>
                <a:gd name="T42" fmla="*/ 38 w 300"/>
                <a:gd name="T43" fmla="*/ 225 h 300"/>
                <a:gd name="T44" fmla="*/ 38 w 300"/>
                <a:gd name="T45" fmla="*/ 277 h 300"/>
                <a:gd name="T46" fmla="*/ 38 w 300"/>
                <a:gd name="T47" fmla="*/ 247 h 300"/>
                <a:gd name="T48" fmla="*/ 150 w 300"/>
                <a:gd name="T49" fmla="*/ 225 h 300"/>
                <a:gd name="T50" fmla="*/ 150 w 300"/>
                <a:gd name="T51" fmla="*/ 300 h 300"/>
                <a:gd name="T52" fmla="*/ 150 w 300"/>
                <a:gd name="T53" fmla="*/ 225 h 300"/>
                <a:gd name="T54" fmla="*/ 150 w 300"/>
                <a:gd name="T55" fmla="*/ 277 h 300"/>
                <a:gd name="T56" fmla="*/ 150 w 300"/>
                <a:gd name="T57" fmla="*/ 247 h 300"/>
                <a:gd name="T58" fmla="*/ 263 w 300"/>
                <a:gd name="T59" fmla="*/ 225 h 300"/>
                <a:gd name="T60" fmla="*/ 263 w 300"/>
                <a:gd name="T61" fmla="*/ 300 h 300"/>
                <a:gd name="T62" fmla="*/ 263 w 300"/>
                <a:gd name="T63" fmla="*/ 225 h 300"/>
                <a:gd name="T64" fmla="*/ 263 w 300"/>
                <a:gd name="T65" fmla="*/ 277 h 300"/>
                <a:gd name="T66" fmla="*/ 263 w 300"/>
                <a:gd name="T67" fmla="*/ 247 h 300"/>
                <a:gd name="T68" fmla="*/ 162 w 300"/>
                <a:gd name="T69" fmla="*/ 162 h 300"/>
                <a:gd name="T70" fmla="*/ 257 w 300"/>
                <a:gd name="T71" fmla="*/ 174 h 300"/>
                <a:gd name="T72" fmla="*/ 269 w 300"/>
                <a:gd name="T73" fmla="*/ 207 h 300"/>
                <a:gd name="T74" fmla="*/ 162 w 300"/>
                <a:gd name="T75" fmla="*/ 162 h 300"/>
                <a:gd name="T76" fmla="*/ 60 w 300"/>
                <a:gd name="T77" fmla="*/ 166 h 300"/>
                <a:gd name="T78" fmla="*/ 138 w 300"/>
                <a:gd name="T79" fmla="*/ 174 h 300"/>
                <a:gd name="T80" fmla="*/ 65 w 300"/>
                <a:gd name="T81" fmla="*/ 162 h 300"/>
                <a:gd name="T82" fmla="*/ 9 w 300"/>
                <a:gd name="T83" fmla="*/ 105 h 300"/>
                <a:gd name="T84" fmla="*/ 32 w 300"/>
                <a:gd name="T85" fmla="*/ 167 h 300"/>
                <a:gd name="T86" fmla="*/ 44 w 300"/>
                <a:gd name="T87" fmla="*/ 148 h 300"/>
                <a:gd name="T88" fmla="*/ 66 w 300"/>
                <a:gd name="T89" fmla="*/ 105 h 300"/>
                <a:gd name="T90" fmla="*/ 215 w 300"/>
                <a:gd name="T91" fmla="*/ 85 h 300"/>
                <a:gd name="T92" fmla="*/ 231 w 300"/>
                <a:gd name="T93" fmla="*/ 101 h 300"/>
                <a:gd name="T94" fmla="*/ 162 w 300"/>
                <a:gd name="T95" fmla="*/ 149 h 300"/>
                <a:gd name="T96" fmla="*/ 255 w 300"/>
                <a:gd name="T97" fmla="*/ 125 h 300"/>
                <a:gd name="T98" fmla="*/ 215 w 300"/>
                <a:gd name="T99" fmla="*/ 85 h 300"/>
                <a:gd name="T100" fmla="*/ 47 w 300"/>
                <a:gd name="T101" fmla="*/ 153 h 300"/>
                <a:gd name="T102" fmla="*/ 35 w 300"/>
                <a:gd name="T103" fmla="*/ 174 h 300"/>
                <a:gd name="T104" fmla="*/ 44 w 300"/>
                <a:gd name="T105" fmla="*/ 207 h 300"/>
                <a:gd name="T106" fmla="*/ 55 w 300"/>
                <a:gd name="T107" fmla="*/ 162 h 300"/>
                <a:gd name="T108" fmla="*/ 110 w 300"/>
                <a:gd name="T109" fmla="*/ 151 h 300"/>
                <a:gd name="T110" fmla="*/ 138 w 300"/>
                <a:gd name="T111" fmla="*/ 139 h 300"/>
                <a:gd name="T112" fmla="*/ 179 w 300"/>
                <a:gd name="T113" fmla="*/ 105 h 300"/>
                <a:gd name="T114" fmla="*/ 122 w 300"/>
                <a:gd name="T115" fmla="*/ 105 h 300"/>
                <a:gd name="T116" fmla="*/ 144 w 300"/>
                <a:gd name="T117" fmla="*/ 207 h 300"/>
                <a:gd name="T118" fmla="*/ 156 w 300"/>
                <a:gd name="T119" fmla="*/ 10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 h="300">
                  <a:moveTo>
                    <a:pt x="52" y="37"/>
                  </a:moveTo>
                  <a:cubicBezTo>
                    <a:pt x="75" y="60"/>
                    <a:pt x="75" y="60"/>
                    <a:pt x="75" y="60"/>
                  </a:cubicBezTo>
                  <a:cubicBezTo>
                    <a:pt x="60" y="75"/>
                    <a:pt x="60" y="75"/>
                    <a:pt x="60" y="75"/>
                  </a:cubicBezTo>
                  <a:cubicBezTo>
                    <a:pt x="37" y="52"/>
                    <a:pt x="37" y="52"/>
                    <a:pt x="37" y="52"/>
                  </a:cubicBezTo>
                  <a:cubicBezTo>
                    <a:pt x="15" y="75"/>
                    <a:pt x="15" y="75"/>
                    <a:pt x="15" y="75"/>
                  </a:cubicBezTo>
                  <a:cubicBezTo>
                    <a:pt x="0" y="60"/>
                    <a:pt x="0" y="60"/>
                    <a:pt x="0" y="60"/>
                  </a:cubicBezTo>
                  <a:cubicBezTo>
                    <a:pt x="23" y="37"/>
                    <a:pt x="23" y="37"/>
                    <a:pt x="23" y="37"/>
                  </a:cubicBezTo>
                  <a:cubicBezTo>
                    <a:pt x="0" y="15"/>
                    <a:pt x="0" y="15"/>
                    <a:pt x="0" y="15"/>
                  </a:cubicBezTo>
                  <a:cubicBezTo>
                    <a:pt x="15" y="0"/>
                    <a:pt x="15" y="0"/>
                    <a:pt x="15" y="0"/>
                  </a:cubicBezTo>
                  <a:cubicBezTo>
                    <a:pt x="37" y="22"/>
                    <a:pt x="37" y="22"/>
                    <a:pt x="37" y="22"/>
                  </a:cubicBezTo>
                  <a:cubicBezTo>
                    <a:pt x="60" y="0"/>
                    <a:pt x="60" y="0"/>
                    <a:pt x="60" y="0"/>
                  </a:cubicBezTo>
                  <a:cubicBezTo>
                    <a:pt x="75" y="15"/>
                    <a:pt x="75" y="15"/>
                    <a:pt x="75" y="15"/>
                  </a:cubicBezTo>
                  <a:lnTo>
                    <a:pt x="52" y="37"/>
                  </a:lnTo>
                  <a:close/>
                  <a:moveTo>
                    <a:pt x="300" y="15"/>
                  </a:moveTo>
                  <a:cubicBezTo>
                    <a:pt x="285" y="0"/>
                    <a:pt x="285" y="0"/>
                    <a:pt x="285" y="0"/>
                  </a:cubicBezTo>
                  <a:cubicBezTo>
                    <a:pt x="262" y="22"/>
                    <a:pt x="262" y="22"/>
                    <a:pt x="262" y="22"/>
                  </a:cubicBezTo>
                  <a:cubicBezTo>
                    <a:pt x="240" y="0"/>
                    <a:pt x="240" y="0"/>
                    <a:pt x="240" y="0"/>
                  </a:cubicBezTo>
                  <a:cubicBezTo>
                    <a:pt x="225" y="15"/>
                    <a:pt x="225" y="15"/>
                    <a:pt x="225" y="15"/>
                  </a:cubicBezTo>
                  <a:cubicBezTo>
                    <a:pt x="248" y="37"/>
                    <a:pt x="248" y="37"/>
                    <a:pt x="248" y="37"/>
                  </a:cubicBezTo>
                  <a:cubicBezTo>
                    <a:pt x="225" y="60"/>
                    <a:pt x="225" y="60"/>
                    <a:pt x="225" y="60"/>
                  </a:cubicBezTo>
                  <a:cubicBezTo>
                    <a:pt x="240" y="75"/>
                    <a:pt x="240" y="75"/>
                    <a:pt x="240" y="75"/>
                  </a:cubicBezTo>
                  <a:cubicBezTo>
                    <a:pt x="262" y="52"/>
                    <a:pt x="262" y="52"/>
                    <a:pt x="262" y="52"/>
                  </a:cubicBezTo>
                  <a:cubicBezTo>
                    <a:pt x="285" y="75"/>
                    <a:pt x="285" y="75"/>
                    <a:pt x="285" y="75"/>
                  </a:cubicBezTo>
                  <a:cubicBezTo>
                    <a:pt x="300" y="60"/>
                    <a:pt x="300" y="60"/>
                    <a:pt x="300" y="60"/>
                  </a:cubicBezTo>
                  <a:cubicBezTo>
                    <a:pt x="277" y="37"/>
                    <a:pt x="277" y="37"/>
                    <a:pt x="277" y="37"/>
                  </a:cubicBezTo>
                  <a:lnTo>
                    <a:pt x="300" y="15"/>
                  </a:lnTo>
                  <a:close/>
                  <a:moveTo>
                    <a:pt x="188" y="15"/>
                  </a:moveTo>
                  <a:cubicBezTo>
                    <a:pt x="173" y="0"/>
                    <a:pt x="173" y="0"/>
                    <a:pt x="173" y="0"/>
                  </a:cubicBezTo>
                  <a:cubicBezTo>
                    <a:pt x="150" y="22"/>
                    <a:pt x="150" y="22"/>
                    <a:pt x="150" y="22"/>
                  </a:cubicBezTo>
                  <a:cubicBezTo>
                    <a:pt x="128" y="0"/>
                    <a:pt x="128" y="0"/>
                    <a:pt x="128" y="0"/>
                  </a:cubicBezTo>
                  <a:cubicBezTo>
                    <a:pt x="113" y="15"/>
                    <a:pt x="113" y="15"/>
                    <a:pt x="113" y="15"/>
                  </a:cubicBezTo>
                  <a:cubicBezTo>
                    <a:pt x="135" y="37"/>
                    <a:pt x="135" y="37"/>
                    <a:pt x="135" y="37"/>
                  </a:cubicBezTo>
                  <a:cubicBezTo>
                    <a:pt x="113" y="60"/>
                    <a:pt x="113" y="60"/>
                    <a:pt x="113" y="60"/>
                  </a:cubicBezTo>
                  <a:cubicBezTo>
                    <a:pt x="128" y="75"/>
                    <a:pt x="128" y="75"/>
                    <a:pt x="128" y="75"/>
                  </a:cubicBezTo>
                  <a:cubicBezTo>
                    <a:pt x="150" y="52"/>
                    <a:pt x="150" y="52"/>
                    <a:pt x="150" y="52"/>
                  </a:cubicBezTo>
                  <a:cubicBezTo>
                    <a:pt x="173" y="75"/>
                    <a:pt x="173" y="75"/>
                    <a:pt x="173" y="75"/>
                  </a:cubicBezTo>
                  <a:cubicBezTo>
                    <a:pt x="188" y="60"/>
                    <a:pt x="188" y="60"/>
                    <a:pt x="188" y="60"/>
                  </a:cubicBezTo>
                  <a:cubicBezTo>
                    <a:pt x="165" y="37"/>
                    <a:pt x="165" y="37"/>
                    <a:pt x="165" y="37"/>
                  </a:cubicBezTo>
                  <a:lnTo>
                    <a:pt x="188" y="15"/>
                  </a:lnTo>
                  <a:close/>
                  <a:moveTo>
                    <a:pt x="38" y="225"/>
                  </a:moveTo>
                  <a:cubicBezTo>
                    <a:pt x="17" y="225"/>
                    <a:pt x="0" y="242"/>
                    <a:pt x="0" y="262"/>
                  </a:cubicBezTo>
                  <a:cubicBezTo>
                    <a:pt x="0" y="283"/>
                    <a:pt x="17" y="300"/>
                    <a:pt x="38" y="300"/>
                  </a:cubicBezTo>
                  <a:cubicBezTo>
                    <a:pt x="58" y="300"/>
                    <a:pt x="75" y="283"/>
                    <a:pt x="75" y="262"/>
                  </a:cubicBezTo>
                  <a:cubicBezTo>
                    <a:pt x="75" y="242"/>
                    <a:pt x="58" y="225"/>
                    <a:pt x="38" y="225"/>
                  </a:cubicBezTo>
                  <a:close/>
                  <a:moveTo>
                    <a:pt x="53" y="262"/>
                  </a:moveTo>
                  <a:cubicBezTo>
                    <a:pt x="53" y="271"/>
                    <a:pt x="46" y="277"/>
                    <a:pt x="38" y="277"/>
                  </a:cubicBezTo>
                  <a:cubicBezTo>
                    <a:pt x="29" y="277"/>
                    <a:pt x="23" y="271"/>
                    <a:pt x="23" y="262"/>
                  </a:cubicBezTo>
                  <a:cubicBezTo>
                    <a:pt x="23" y="254"/>
                    <a:pt x="29" y="247"/>
                    <a:pt x="38" y="247"/>
                  </a:cubicBezTo>
                  <a:cubicBezTo>
                    <a:pt x="46" y="247"/>
                    <a:pt x="53" y="254"/>
                    <a:pt x="53" y="262"/>
                  </a:cubicBezTo>
                  <a:close/>
                  <a:moveTo>
                    <a:pt x="150" y="225"/>
                  </a:moveTo>
                  <a:cubicBezTo>
                    <a:pt x="129" y="225"/>
                    <a:pt x="113" y="242"/>
                    <a:pt x="113" y="262"/>
                  </a:cubicBezTo>
                  <a:cubicBezTo>
                    <a:pt x="113" y="283"/>
                    <a:pt x="129" y="300"/>
                    <a:pt x="150" y="300"/>
                  </a:cubicBezTo>
                  <a:cubicBezTo>
                    <a:pt x="171" y="300"/>
                    <a:pt x="188" y="283"/>
                    <a:pt x="188" y="262"/>
                  </a:cubicBezTo>
                  <a:cubicBezTo>
                    <a:pt x="188" y="242"/>
                    <a:pt x="171" y="225"/>
                    <a:pt x="150" y="225"/>
                  </a:cubicBezTo>
                  <a:close/>
                  <a:moveTo>
                    <a:pt x="165" y="262"/>
                  </a:moveTo>
                  <a:cubicBezTo>
                    <a:pt x="165" y="271"/>
                    <a:pt x="158" y="277"/>
                    <a:pt x="150" y="277"/>
                  </a:cubicBezTo>
                  <a:cubicBezTo>
                    <a:pt x="142" y="277"/>
                    <a:pt x="135" y="271"/>
                    <a:pt x="135" y="262"/>
                  </a:cubicBezTo>
                  <a:cubicBezTo>
                    <a:pt x="135" y="254"/>
                    <a:pt x="142" y="247"/>
                    <a:pt x="150" y="247"/>
                  </a:cubicBezTo>
                  <a:cubicBezTo>
                    <a:pt x="158" y="247"/>
                    <a:pt x="165" y="254"/>
                    <a:pt x="165" y="262"/>
                  </a:cubicBezTo>
                  <a:close/>
                  <a:moveTo>
                    <a:pt x="263" y="225"/>
                  </a:moveTo>
                  <a:cubicBezTo>
                    <a:pt x="242" y="225"/>
                    <a:pt x="225" y="242"/>
                    <a:pt x="225" y="262"/>
                  </a:cubicBezTo>
                  <a:cubicBezTo>
                    <a:pt x="225" y="283"/>
                    <a:pt x="242" y="300"/>
                    <a:pt x="263" y="300"/>
                  </a:cubicBezTo>
                  <a:cubicBezTo>
                    <a:pt x="283" y="300"/>
                    <a:pt x="300" y="283"/>
                    <a:pt x="300" y="262"/>
                  </a:cubicBezTo>
                  <a:cubicBezTo>
                    <a:pt x="300" y="242"/>
                    <a:pt x="283" y="225"/>
                    <a:pt x="263" y="225"/>
                  </a:cubicBezTo>
                  <a:close/>
                  <a:moveTo>
                    <a:pt x="278" y="262"/>
                  </a:moveTo>
                  <a:cubicBezTo>
                    <a:pt x="278" y="271"/>
                    <a:pt x="271" y="277"/>
                    <a:pt x="263" y="277"/>
                  </a:cubicBezTo>
                  <a:cubicBezTo>
                    <a:pt x="254" y="277"/>
                    <a:pt x="248" y="271"/>
                    <a:pt x="248" y="262"/>
                  </a:cubicBezTo>
                  <a:cubicBezTo>
                    <a:pt x="248" y="254"/>
                    <a:pt x="254" y="247"/>
                    <a:pt x="263" y="247"/>
                  </a:cubicBezTo>
                  <a:cubicBezTo>
                    <a:pt x="271" y="247"/>
                    <a:pt x="278" y="254"/>
                    <a:pt x="278" y="262"/>
                  </a:cubicBezTo>
                  <a:close/>
                  <a:moveTo>
                    <a:pt x="162" y="162"/>
                  </a:moveTo>
                  <a:cubicBezTo>
                    <a:pt x="162" y="174"/>
                    <a:pt x="162" y="174"/>
                    <a:pt x="162" y="174"/>
                  </a:cubicBezTo>
                  <a:cubicBezTo>
                    <a:pt x="257" y="174"/>
                    <a:pt x="257" y="174"/>
                    <a:pt x="257" y="174"/>
                  </a:cubicBezTo>
                  <a:cubicBezTo>
                    <a:pt x="257" y="207"/>
                    <a:pt x="257" y="207"/>
                    <a:pt x="257" y="207"/>
                  </a:cubicBezTo>
                  <a:cubicBezTo>
                    <a:pt x="269" y="207"/>
                    <a:pt x="269" y="207"/>
                    <a:pt x="269" y="207"/>
                  </a:cubicBezTo>
                  <a:cubicBezTo>
                    <a:pt x="269" y="162"/>
                    <a:pt x="269" y="162"/>
                    <a:pt x="269" y="162"/>
                  </a:cubicBezTo>
                  <a:lnTo>
                    <a:pt x="162" y="162"/>
                  </a:lnTo>
                  <a:close/>
                  <a:moveTo>
                    <a:pt x="65" y="162"/>
                  </a:moveTo>
                  <a:cubicBezTo>
                    <a:pt x="63" y="163"/>
                    <a:pt x="62" y="164"/>
                    <a:pt x="60" y="166"/>
                  </a:cubicBezTo>
                  <a:cubicBezTo>
                    <a:pt x="58" y="168"/>
                    <a:pt x="56" y="171"/>
                    <a:pt x="55" y="174"/>
                  </a:cubicBezTo>
                  <a:cubicBezTo>
                    <a:pt x="138" y="174"/>
                    <a:pt x="138" y="174"/>
                    <a:pt x="138" y="174"/>
                  </a:cubicBezTo>
                  <a:cubicBezTo>
                    <a:pt x="138" y="162"/>
                    <a:pt x="138" y="162"/>
                    <a:pt x="138" y="162"/>
                  </a:cubicBezTo>
                  <a:lnTo>
                    <a:pt x="65" y="162"/>
                  </a:lnTo>
                  <a:close/>
                  <a:moveTo>
                    <a:pt x="38" y="76"/>
                  </a:moveTo>
                  <a:cubicBezTo>
                    <a:pt x="9" y="105"/>
                    <a:pt x="9" y="105"/>
                    <a:pt x="9" y="105"/>
                  </a:cubicBezTo>
                  <a:cubicBezTo>
                    <a:pt x="32" y="105"/>
                    <a:pt x="32" y="105"/>
                    <a:pt x="32" y="105"/>
                  </a:cubicBezTo>
                  <a:cubicBezTo>
                    <a:pt x="32" y="167"/>
                    <a:pt x="32" y="167"/>
                    <a:pt x="32" y="167"/>
                  </a:cubicBezTo>
                  <a:cubicBezTo>
                    <a:pt x="34" y="160"/>
                    <a:pt x="38" y="154"/>
                    <a:pt x="43" y="149"/>
                  </a:cubicBezTo>
                  <a:cubicBezTo>
                    <a:pt x="43" y="149"/>
                    <a:pt x="43" y="148"/>
                    <a:pt x="44" y="148"/>
                  </a:cubicBezTo>
                  <a:cubicBezTo>
                    <a:pt x="44" y="105"/>
                    <a:pt x="44" y="105"/>
                    <a:pt x="44" y="105"/>
                  </a:cubicBezTo>
                  <a:cubicBezTo>
                    <a:pt x="66" y="105"/>
                    <a:pt x="66" y="105"/>
                    <a:pt x="66" y="105"/>
                  </a:cubicBezTo>
                  <a:lnTo>
                    <a:pt x="38" y="76"/>
                  </a:lnTo>
                  <a:close/>
                  <a:moveTo>
                    <a:pt x="215" y="85"/>
                  </a:moveTo>
                  <a:cubicBezTo>
                    <a:pt x="235" y="105"/>
                    <a:pt x="235" y="105"/>
                    <a:pt x="235" y="105"/>
                  </a:cubicBezTo>
                  <a:cubicBezTo>
                    <a:pt x="231" y="101"/>
                    <a:pt x="231" y="101"/>
                    <a:pt x="231" y="101"/>
                  </a:cubicBezTo>
                  <a:cubicBezTo>
                    <a:pt x="208" y="123"/>
                    <a:pt x="185" y="133"/>
                    <a:pt x="162" y="137"/>
                  </a:cubicBezTo>
                  <a:cubicBezTo>
                    <a:pt x="162" y="149"/>
                    <a:pt x="162" y="149"/>
                    <a:pt x="162" y="149"/>
                  </a:cubicBezTo>
                  <a:cubicBezTo>
                    <a:pt x="187" y="145"/>
                    <a:pt x="214" y="135"/>
                    <a:pt x="239" y="109"/>
                  </a:cubicBezTo>
                  <a:cubicBezTo>
                    <a:pt x="255" y="125"/>
                    <a:pt x="255" y="125"/>
                    <a:pt x="255" y="125"/>
                  </a:cubicBezTo>
                  <a:cubicBezTo>
                    <a:pt x="255" y="85"/>
                    <a:pt x="255" y="85"/>
                    <a:pt x="255" y="85"/>
                  </a:cubicBezTo>
                  <a:lnTo>
                    <a:pt x="215" y="85"/>
                  </a:lnTo>
                  <a:close/>
                  <a:moveTo>
                    <a:pt x="111" y="139"/>
                  </a:moveTo>
                  <a:cubicBezTo>
                    <a:pt x="85" y="139"/>
                    <a:pt x="62" y="138"/>
                    <a:pt x="47" y="153"/>
                  </a:cubicBezTo>
                  <a:cubicBezTo>
                    <a:pt x="46" y="154"/>
                    <a:pt x="45" y="156"/>
                    <a:pt x="44" y="157"/>
                  </a:cubicBezTo>
                  <a:cubicBezTo>
                    <a:pt x="40" y="162"/>
                    <a:pt x="37" y="167"/>
                    <a:pt x="35" y="174"/>
                  </a:cubicBezTo>
                  <a:cubicBezTo>
                    <a:pt x="33" y="183"/>
                    <a:pt x="32" y="194"/>
                    <a:pt x="32" y="207"/>
                  </a:cubicBezTo>
                  <a:cubicBezTo>
                    <a:pt x="44" y="207"/>
                    <a:pt x="44" y="207"/>
                    <a:pt x="44" y="207"/>
                  </a:cubicBezTo>
                  <a:cubicBezTo>
                    <a:pt x="44" y="193"/>
                    <a:pt x="45" y="182"/>
                    <a:pt x="48" y="174"/>
                  </a:cubicBezTo>
                  <a:cubicBezTo>
                    <a:pt x="50" y="169"/>
                    <a:pt x="52" y="165"/>
                    <a:pt x="55" y="162"/>
                  </a:cubicBezTo>
                  <a:cubicBezTo>
                    <a:pt x="56" y="162"/>
                    <a:pt x="56" y="162"/>
                    <a:pt x="56" y="161"/>
                  </a:cubicBezTo>
                  <a:cubicBezTo>
                    <a:pt x="67" y="150"/>
                    <a:pt x="86" y="151"/>
                    <a:pt x="110" y="151"/>
                  </a:cubicBezTo>
                  <a:cubicBezTo>
                    <a:pt x="119" y="151"/>
                    <a:pt x="128" y="152"/>
                    <a:pt x="138" y="151"/>
                  </a:cubicBezTo>
                  <a:cubicBezTo>
                    <a:pt x="138" y="139"/>
                    <a:pt x="138" y="139"/>
                    <a:pt x="138" y="139"/>
                  </a:cubicBezTo>
                  <a:cubicBezTo>
                    <a:pt x="128" y="140"/>
                    <a:pt x="119" y="139"/>
                    <a:pt x="111" y="139"/>
                  </a:cubicBezTo>
                  <a:close/>
                  <a:moveTo>
                    <a:pt x="179" y="105"/>
                  </a:moveTo>
                  <a:cubicBezTo>
                    <a:pt x="150" y="76"/>
                    <a:pt x="150" y="76"/>
                    <a:pt x="150" y="76"/>
                  </a:cubicBezTo>
                  <a:cubicBezTo>
                    <a:pt x="122" y="105"/>
                    <a:pt x="122" y="105"/>
                    <a:pt x="122" y="105"/>
                  </a:cubicBezTo>
                  <a:cubicBezTo>
                    <a:pt x="144" y="105"/>
                    <a:pt x="144" y="105"/>
                    <a:pt x="144" y="105"/>
                  </a:cubicBezTo>
                  <a:cubicBezTo>
                    <a:pt x="144" y="207"/>
                    <a:pt x="144" y="207"/>
                    <a:pt x="144" y="207"/>
                  </a:cubicBezTo>
                  <a:cubicBezTo>
                    <a:pt x="156" y="207"/>
                    <a:pt x="156" y="207"/>
                    <a:pt x="156" y="207"/>
                  </a:cubicBezTo>
                  <a:cubicBezTo>
                    <a:pt x="156" y="105"/>
                    <a:pt x="156" y="105"/>
                    <a:pt x="156" y="105"/>
                  </a:cubicBezTo>
                  <a:lnTo>
                    <a:pt x="179"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261" tIns="37630" rIns="75261" bIns="37630" numCol="1" anchor="t" anchorCtr="0" compatLnSpc="1">
              <a:prstTxWarp prst="textNoShape">
                <a:avLst/>
              </a:prstTxWarp>
            </a:bodyPr>
            <a:lstStyle/>
            <a:p>
              <a:pPr marL="0" marR="0" lvl="0" indent="0" algn="l" defTabSz="83604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401" name="Group 400"/>
          <p:cNvGrpSpPr/>
          <p:nvPr/>
        </p:nvGrpSpPr>
        <p:grpSpPr>
          <a:xfrm>
            <a:off x="9809595" y="4052891"/>
            <a:ext cx="851197" cy="671998"/>
            <a:chOff x="9810647" y="4915416"/>
            <a:chExt cx="851438" cy="672188"/>
          </a:xfrm>
        </p:grpSpPr>
        <p:sp>
          <p:nvSpPr>
            <p:cNvPr id="307" name="Rectangle 306"/>
            <p:cNvSpPr/>
            <p:nvPr/>
          </p:nvSpPr>
          <p:spPr bwMode="auto">
            <a:xfrm>
              <a:off x="9810647" y="4915416"/>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App Gateway</a:t>
              </a:r>
            </a:p>
          </p:txBody>
        </p:sp>
        <p:sp>
          <p:nvSpPr>
            <p:cNvPr id="384" name="Freeform 131"/>
            <p:cNvSpPr>
              <a:spLocks/>
            </p:cNvSpPr>
            <p:nvPr/>
          </p:nvSpPr>
          <p:spPr bwMode="black">
            <a:xfrm>
              <a:off x="10282209" y="5084842"/>
              <a:ext cx="299449" cy="192102"/>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85" name="Freeform 132"/>
            <p:cNvSpPr>
              <a:spLocks/>
            </p:cNvSpPr>
            <p:nvPr/>
          </p:nvSpPr>
          <p:spPr bwMode="black">
            <a:xfrm>
              <a:off x="9916138" y="5081337"/>
              <a:ext cx="307865" cy="20542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400" name="Group 399"/>
          <p:cNvGrpSpPr/>
          <p:nvPr/>
        </p:nvGrpSpPr>
        <p:grpSpPr>
          <a:xfrm>
            <a:off x="9809595" y="4792871"/>
            <a:ext cx="851197" cy="671998"/>
            <a:chOff x="9810647" y="5655605"/>
            <a:chExt cx="851438" cy="672188"/>
          </a:xfrm>
        </p:grpSpPr>
        <p:sp>
          <p:nvSpPr>
            <p:cNvPr id="308" name="Rectangle 307"/>
            <p:cNvSpPr/>
            <p:nvPr/>
          </p:nvSpPr>
          <p:spPr bwMode="auto">
            <a:xfrm>
              <a:off x="9810647" y="5655605"/>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VPN Gateway</a:t>
              </a:r>
            </a:p>
          </p:txBody>
        </p:sp>
        <p:sp>
          <p:nvSpPr>
            <p:cNvPr id="386" name="Freeform 385"/>
            <p:cNvSpPr>
              <a:spLocks noChangeAspect="1"/>
            </p:cNvSpPr>
            <p:nvPr/>
          </p:nvSpPr>
          <p:spPr bwMode="black">
            <a:xfrm>
              <a:off x="10060340" y="5717613"/>
              <a:ext cx="385112" cy="437294"/>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19" tIns="74416" rIns="93019" bIns="74416" numCol="1" spcCol="0" rtlCol="0" fromWordArt="0" anchor="t" anchorCtr="0" forceAA="0" compatLnSpc="1">
              <a:prstTxWarp prst="textNoShape">
                <a:avLst/>
              </a:prstTxWarp>
              <a:noAutofit/>
            </a:bodyPr>
            <a:lstStyle/>
            <a:p>
              <a:pPr marL="0" marR="0" lvl="0" indent="0" algn="ctr" defTabSz="474209" rtl="0" eaLnBrk="1" fontAlgn="base" latinLnBrk="0" hangingPunct="1">
                <a:lnSpc>
                  <a:spcPct val="90000"/>
                </a:lnSpc>
                <a:spcBef>
                  <a:spcPct val="0"/>
                </a:spcBef>
                <a:spcAft>
                  <a:spcPct val="0"/>
                </a:spcAft>
                <a:buClrTx/>
                <a:buSzTx/>
                <a:buFontTx/>
                <a:buNone/>
                <a:tabLst/>
                <a:defRPr/>
              </a:pPr>
              <a:endParaRPr kumimoji="0" lang="en-US" sz="1219"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98" name="Group 397"/>
          <p:cNvGrpSpPr/>
          <p:nvPr/>
        </p:nvGrpSpPr>
        <p:grpSpPr>
          <a:xfrm>
            <a:off x="9809595" y="3312914"/>
            <a:ext cx="851197" cy="671998"/>
            <a:chOff x="9810647" y="4175228"/>
            <a:chExt cx="851438" cy="672188"/>
          </a:xfrm>
        </p:grpSpPr>
        <p:sp>
          <p:nvSpPr>
            <p:cNvPr id="309" name="Rectangle 308"/>
            <p:cNvSpPr/>
            <p:nvPr/>
          </p:nvSpPr>
          <p:spPr bwMode="auto">
            <a:xfrm>
              <a:off x="9810647" y="4175228"/>
              <a:ext cx="851438" cy="672188"/>
            </a:xfrm>
            <a:prstGeom prst="rect">
              <a:avLst/>
            </a:prstGeom>
            <a:solidFill>
              <a:srgbClr val="E81123"/>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79" tIns="45691" rIns="91379" bIns="45691" numCol="1" rtlCol="0" anchor="b" anchorCtr="0" compatLnSpc="1">
              <a:prstTxWarp prst="textNoShape">
                <a:avLst/>
              </a:prstTxWarp>
            </a:bodyPr>
            <a:lstStyle/>
            <a:p>
              <a:pPr marL="0" marR="0" lvl="0" indent="0" algn="ctr" defTabSz="91343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Segoe UI"/>
                  <a:ea typeface="+mn-ea"/>
                  <a:cs typeface="+mn-cs"/>
                </a:rPr>
                <a:t>DNS</a:t>
              </a:r>
            </a:p>
          </p:txBody>
        </p:sp>
        <p:grpSp>
          <p:nvGrpSpPr>
            <p:cNvPr id="389" name="Group 55"/>
            <p:cNvGrpSpPr>
              <a:grpSpLocks noChangeAspect="1"/>
            </p:cNvGrpSpPr>
            <p:nvPr/>
          </p:nvGrpSpPr>
          <p:grpSpPr bwMode="auto">
            <a:xfrm>
              <a:off x="10041997" y="4244958"/>
              <a:ext cx="439737" cy="449263"/>
              <a:chOff x="3271" y="1466"/>
              <a:chExt cx="277" cy="283"/>
            </a:xfrm>
          </p:grpSpPr>
          <p:sp>
            <p:nvSpPr>
              <p:cNvPr id="390" name="AutoShape 54"/>
              <p:cNvSpPr>
                <a:spLocks noChangeAspect="1" noChangeArrowheads="1" noTextEdit="1"/>
              </p:cNvSpPr>
              <p:nvPr/>
            </p:nvSpPr>
            <p:spPr bwMode="auto">
              <a:xfrm>
                <a:off x="3271" y="1466"/>
                <a:ext cx="27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91" name="Freeform 56"/>
              <p:cNvSpPr>
                <a:spLocks noEditPoints="1"/>
              </p:cNvSpPr>
              <p:nvPr/>
            </p:nvSpPr>
            <p:spPr bwMode="auto">
              <a:xfrm>
                <a:off x="3280" y="1475"/>
                <a:ext cx="260" cy="268"/>
              </a:xfrm>
              <a:custGeom>
                <a:avLst/>
                <a:gdLst>
                  <a:gd name="T0" fmla="*/ 382 w 482"/>
                  <a:gd name="T1" fmla="*/ 0 h 501"/>
                  <a:gd name="T2" fmla="*/ 67 w 482"/>
                  <a:gd name="T3" fmla="*/ 0 h 501"/>
                  <a:gd name="T4" fmla="*/ 0 w 482"/>
                  <a:gd name="T5" fmla="*/ 67 h 501"/>
                  <a:gd name="T6" fmla="*/ 0 w 482"/>
                  <a:gd name="T7" fmla="*/ 434 h 501"/>
                  <a:gd name="T8" fmla="*/ 67 w 482"/>
                  <a:gd name="T9" fmla="*/ 501 h 501"/>
                  <a:gd name="T10" fmla="*/ 416 w 482"/>
                  <a:gd name="T11" fmla="*/ 501 h 501"/>
                  <a:gd name="T12" fmla="*/ 482 w 482"/>
                  <a:gd name="T13" fmla="*/ 434 h 501"/>
                  <a:gd name="T14" fmla="*/ 482 w 482"/>
                  <a:gd name="T15" fmla="*/ 100 h 501"/>
                  <a:gd name="T16" fmla="*/ 382 w 482"/>
                  <a:gd name="T17" fmla="*/ 0 h 501"/>
                  <a:gd name="T18" fmla="*/ 442 w 482"/>
                  <a:gd name="T19" fmla="*/ 434 h 501"/>
                  <a:gd name="T20" fmla="*/ 416 w 482"/>
                  <a:gd name="T21" fmla="*/ 460 h 501"/>
                  <a:gd name="T22" fmla="*/ 67 w 482"/>
                  <a:gd name="T23" fmla="*/ 460 h 501"/>
                  <a:gd name="T24" fmla="*/ 41 w 482"/>
                  <a:gd name="T25" fmla="*/ 434 h 501"/>
                  <a:gd name="T26" fmla="*/ 41 w 482"/>
                  <a:gd name="T27" fmla="*/ 67 h 501"/>
                  <a:gd name="T28" fmla="*/ 67 w 482"/>
                  <a:gd name="T29" fmla="*/ 41 h 501"/>
                  <a:gd name="T30" fmla="*/ 361 w 482"/>
                  <a:gd name="T31" fmla="*/ 41 h 501"/>
                  <a:gd name="T32" fmla="*/ 361 w 482"/>
                  <a:gd name="T33" fmla="*/ 123 h 501"/>
                  <a:gd name="T34" fmla="*/ 442 w 482"/>
                  <a:gd name="T35" fmla="*/ 123 h 501"/>
                  <a:gd name="T36" fmla="*/ 442 w 482"/>
                  <a:gd name="T37" fmla="*/ 434 h 501"/>
                  <a:gd name="T38" fmla="*/ 442 w 482"/>
                  <a:gd name="T39" fmla="*/ 43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2" h="501">
                    <a:moveTo>
                      <a:pt x="382" y="0"/>
                    </a:moveTo>
                    <a:lnTo>
                      <a:pt x="67" y="0"/>
                    </a:lnTo>
                    <a:cubicBezTo>
                      <a:pt x="30" y="0"/>
                      <a:pt x="0" y="30"/>
                      <a:pt x="0" y="67"/>
                    </a:cubicBezTo>
                    <a:lnTo>
                      <a:pt x="0" y="434"/>
                    </a:lnTo>
                    <a:cubicBezTo>
                      <a:pt x="0" y="471"/>
                      <a:pt x="30" y="501"/>
                      <a:pt x="67" y="501"/>
                    </a:cubicBezTo>
                    <a:lnTo>
                      <a:pt x="416" y="501"/>
                    </a:lnTo>
                    <a:cubicBezTo>
                      <a:pt x="452" y="501"/>
                      <a:pt x="482" y="471"/>
                      <a:pt x="482" y="434"/>
                    </a:cubicBezTo>
                    <a:lnTo>
                      <a:pt x="482" y="100"/>
                    </a:lnTo>
                    <a:lnTo>
                      <a:pt x="382" y="0"/>
                    </a:lnTo>
                    <a:close/>
                    <a:moveTo>
                      <a:pt x="442" y="434"/>
                    </a:moveTo>
                    <a:cubicBezTo>
                      <a:pt x="442" y="449"/>
                      <a:pt x="430" y="460"/>
                      <a:pt x="416" y="460"/>
                    </a:cubicBezTo>
                    <a:lnTo>
                      <a:pt x="67" y="460"/>
                    </a:lnTo>
                    <a:cubicBezTo>
                      <a:pt x="53" y="460"/>
                      <a:pt x="41" y="449"/>
                      <a:pt x="41" y="434"/>
                    </a:cubicBezTo>
                    <a:lnTo>
                      <a:pt x="41" y="67"/>
                    </a:lnTo>
                    <a:cubicBezTo>
                      <a:pt x="41" y="53"/>
                      <a:pt x="53" y="41"/>
                      <a:pt x="67" y="41"/>
                    </a:cubicBezTo>
                    <a:lnTo>
                      <a:pt x="361" y="41"/>
                    </a:lnTo>
                    <a:lnTo>
                      <a:pt x="361" y="123"/>
                    </a:lnTo>
                    <a:lnTo>
                      <a:pt x="442" y="123"/>
                    </a:lnTo>
                    <a:lnTo>
                      <a:pt x="442" y="434"/>
                    </a:lnTo>
                    <a:lnTo>
                      <a:pt x="442" y="434"/>
                    </a:lnTo>
                    <a:close/>
                  </a:path>
                </a:pathLst>
              </a:custGeom>
              <a:solidFill>
                <a:schemeClr val="bg1"/>
              </a:solidFill>
              <a:ln w="0">
                <a:noFill/>
                <a:prstDash val="solid"/>
                <a:round/>
                <a:headEnd/>
                <a:tailEnd/>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93" name="Freeform 58"/>
              <p:cNvSpPr>
                <a:spLocks/>
              </p:cNvSpPr>
              <p:nvPr/>
            </p:nvSpPr>
            <p:spPr bwMode="auto">
              <a:xfrm>
                <a:off x="3380" y="1552"/>
                <a:ext cx="52" cy="124"/>
              </a:xfrm>
              <a:custGeom>
                <a:avLst/>
                <a:gdLst>
                  <a:gd name="T0" fmla="*/ 0 w 52"/>
                  <a:gd name="T1" fmla="*/ 124 h 124"/>
                  <a:gd name="T2" fmla="*/ 15 w 52"/>
                  <a:gd name="T3" fmla="*/ 124 h 124"/>
                  <a:gd name="T4" fmla="*/ 52 w 52"/>
                  <a:gd name="T5" fmla="*/ 0 h 124"/>
                  <a:gd name="T6" fmla="*/ 36 w 52"/>
                  <a:gd name="T7" fmla="*/ 0 h 124"/>
                  <a:gd name="T8" fmla="*/ 0 w 52"/>
                  <a:gd name="T9" fmla="*/ 124 h 124"/>
                </a:gdLst>
                <a:ahLst/>
                <a:cxnLst>
                  <a:cxn ang="0">
                    <a:pos x="T0" y="T1"/>
                  </a:cxn>
                  <a:cxn ang="0">
                    <a:pos x="T2" y="T3"/>
                  </a:cxn>
                  <a:cxn ang="0">
                    <a:pos x="T4" y="T5"/>
                  </a:cxn>
                  <a:cxn ang="0">
                    <a:pos x="T6" y="T7"/>
                  </a:cxn>
                  <a:cxn ang="0">
                    <a:pos x="T8" y="T9"/>
                  </a:cxn>
                </a:cxnLst>
                <a:rect l="0" t="0" r="r" b="b"/>
                <a:pathLst>
                  <a:path w="52" h="124">
                    <a:moveTo>
                      <a:pt x="0" y="124"/>
                    </a:moveTo>
                    <a:lnTo>
                      <a:pt x="15" y="124"/>
                    </a:lnTo>
                    <a:lnTo>
                      <a:pt x="52" y="0"/>
                    </a:lnTo>
                    <a:lnTo>
                      <a:pt x="36" y="0"/>
                    </a:lnTo>
                    <a:lnTo>
                      <a:pt x="0"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395" name="Freeform 58"/>
            <p:cNvSpPr>
              <a:spLocks/>
            </p:cNvSpPr>
            <p:nvPr/>
          </p:nvSpPr>
          <p:spPr bwMode="auto">
            <a:xfrm>
              <a:off x="10266106" y="4381483"/>
              <a:ext cx="82550" cy="196850"/>
            </a:xfrm>
            <a:custGeom>
              <a:avLst/>
              <a:gdLst>
                <a:gd name="T0" fmla="*/ 0 w 52"/>
                <a:gd name="T1" fmla="*/ 124 h 124"/>
                <a:gd name="T2" fmla="*/ 15 w 52"/>
                <a:gd name="T3" fmla="*/ 124 h 124"/>
                <a:gd name="T4" fmla="*/ 52 w 52"/>
                <a:gd name="T5" fmla="*/ 0 h 124"/>
                <a:gd name="T6" fmla="*/ 36 w 52"/>
                <a:gd name="T7" fmla="*/ 0 h 124"/>
                <a:gd name="T8" fmla="*/ 0 w 52"/>
                <a:gd name="T9" fmla="*/ 124 h 124"/>
              </a:gdLst>
              <a:ahLst/>
              <a:cxnLst>
                <a:cxn ang="0">
                  <a:pos x="T0" y="T1"/>
                </a:cxn>
                <a:cxn ang="0">
                  <a:pos x="T2" y="T3"/>
                </a:cxn>
                <a:cxn ang="0">
                  <a:pos x="T4" y="T5"/>
                </a:cxn>
                <a:cxn ang="0">
                  <a:pos x="T6" y="T7"/>
                </a:cxn>
                <a:cxn ang="0">
                  <a:pos x="T8" y="T9"/>
                </a:cxn>
              </a:cxnLst>
              <a:rect l="0" t="0" r="r" b="b"/>
              <a:pathLst>
                <a:path w="52" h="124">
                  <a:moveTo>
                    <a:pt x="0" y="124"/>
                  </a:moveTo>
                  <a:lnTo>
                    <a:pt x="15" y="124"/>
                  </a:lnTo>
                  <a:lnTo>
                    <a:pt x="52" y="0"/>
                  </a:lnTo>
                  <a:lnTo>
                    <a:pt x="36" y="0"/>
                  </a:lnTo>
                  <a:lnTo>
                    <a:pt x="0" y="124"/>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marL="0" marR="0" lvl="0" indent="0" algn="l" defTabSz="544092"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96" name="Oval 395"/>
            <p:cNvSpPr/>
            <p:nvPr/>
          </p:nvSpPr>
          <p:spPr bwMode="auto">
            <a:xfrm>
              <a:off x="10147295" y="4404228"/>
              <a:ext cx="54278" cy="4872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7" name="Oval 396"/>
            <p:cNvSpPr/>
            <p:nvPr/>
          </p:nvSpPr>
          <p:spPr bwMode="auto">
            <a:xfrm>
              <a:off x="10147295" y="4529607"/>
              <a:ext cx="54278" cy="4872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301" name="Picture 300"/>
          <p:cNvPicPr>
            <a:picLocks noChangeAspect="1"/>
          </p:cNvPicPr>
          <p:nvPr/>
        </p:nvPicPr>
        <p:blipFill rotWithShape="1">
          <a:blip r:embed="rId7"/>
          <a:srcRect l="643" t="1" r="281" b="54061"/>
          <a:stretch/>
        </p:blipFill>
        <p:spPr>
          <a:xfrm>
            <a:off x="1" y="5145330"/>
            <a:ext cx="12191999" cy="1726678"/>
          </a:xfrm>
          <a:prstGeom prst="rect">
            <a:avLst/>
          </a:prstGeom>
        </p:spPr>
      </p:pic>
    </p:spTree>
    <p:extLst>
      <p:ext uri="{BB962C8B-B14F-4D97-AF65-F5344CB8AC3E}">
        <p14:creationId xmlns:p14="http://schemas.microsoft.com/office/powerpoint/2010/main" val="102517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p:txBody>
          <a:bodyPr>
            <a:normAutofit/>
          </a:bodyPr>
          <a:lstStyle/>
          <a:p>
            <a:r>
              <a:rPr lang="en-US" b="1" dirty="0"/>
              <a:t>Azure Virtual Machines</a:t>
            </a:r>
          </a:p>
        </p:txBody>
      </p:sp>
    </p:spTree>
    <p:extLst>
      <p:ext uri="{BB962C8B-B14F-4D97-AF65-F5344CB8AC3E}">
        <p14:creationId xmlns:p14="http://schemas.microsoft.com/office/powerpoint/2010/main" val="50666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3C2AF0-FE2E-4BE3-9D58-105C42A78C90}"/>
              </a:ext>
            </a:extLst>
          </p:cNvPr>
          <p:cNvPicPr>
            <a:picLocks noChangeAspect="1"/>
          </p:cNvPicPr>
          <p:nvPr/>
        </p:nvPicPr>
        <p:blipFill rotWithShape="1">
          <a:blip r:embed="rId3"/>
          <a:srcRect t="18658"/>
          <a:stretch/>
        </p:blipFill>
        <p:spPr>
          <a:xfrm>
            <a:off x="195374" y="1575547"/>
            <a:ext cx="11933745" cy="4846241"/>
          </a:xfrm>
          <a:prstGeom prst="rect">
            <a:avLst/>
          </a:prstGeom>
        </p:spPr>
      </p:pic>
      <p:sp>
        <p:nvSpPr>
          <p:cNvPr id="5" name="Title 2"/>
          <p:cNvSpPr txBox="1">
            <a:spLocks/>
          </p:cNvSpPr>
          <p:nvPr/>
        </p:nvSpPr>
        <p:spPr>
          <a:xfrm>
            <a:off x="543937" y="335531"/>
            <a:ext cx="11647200" cy="897853"/>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4704">
                <a:gradFill>
                  <a:gsLst>
                    <a:gs pos="1250">
                      <a:srgbClr val="FFFFFF"/>
                    </a:gs>
                    <a:gs pos="100000">
                      <a:srgbClr val="FFFFFF"/>
                    </a:gs>
                  </a:gsLst>
                  <a:lin ang="5400000" scaled="0"/>
                </a:gradFill>
                <a:latin typeface="Segoe UI Light"/>
              </a:rPr>
              <a:t>Hardware Innovation</a:t>
            </a:r>
          </a:p>
        </p:txBody>
      </p:sp>
      <p:sp>
        <p:nvSpPr>
          <p:cNvPr id="19" name="Rectangle 18">
            <a:extLst/>
          </p:cNvPr>
          <p:cNvSpPr/>
          <p:nvPr/>
        </p:nvSpPr>
        <p:spPr bwMode="auto">
          <a:xfrm>
            <a:off x="-390856" y="-228080"/>
            <a:ext cx="12697550" cy="7349157"/>
          </a:xfrm>
          <a:prstGeom prst="rect">
            <a:avLst/>
          </a:prstGeom>
          <a:gradFill flip="none" rotWithShape="1">
            <a:gsLst>
              <a:gs pos="0">
                <a:srgbClr val="000000">
                  <a:tint val="66000"/>
                  <a:satMod val="160000"/>
                  <a:alpha val="28000"/>
                </a:srgbClr>
              </a:gs>
              <a:gs pos="100000">
                <a:schemeClr val="bg1">
                  <a:lumMod val="50000"/>
                  <a:alpha val="71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4" name="A Group"/>
          <p:cNvGrpSpPr/>
          <p:nvPr/>
        </p:nvGrpSpPr>
        <p:grpSpPr>
          <a:xfrm>
            <a:off x="3000082" y="5010873"/>
            <a:ext cx="1934507" cy="1859060"/>
            <a:chOff x="2135046" y="1779460"/>
            <a:chExt cx="2182814" cy="2297176"/>
          </a:xfrm>
        </p:grpSpPr>
        <p:sp>
          <p:nvSpPr>
            <p:cNvPr id="45" name="Rectangle 44"/>
            <p:cNvSpPr/>
            <p:nvPr/>
          </p:nvSpPr>
          <p:spPr bwMode="auto">
            <a:xfrm>
              <a:off x="2135046" y="340988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High memory</a:t>
              </a:r>
            </a:p>
          </p:txBody>
        </p:sp>
        <p:grpSp>
          <p:nvGrpSpPr>
            <p:cNvPr id="46" name="Group 45"/>
            <p:cNvGrpSpPr/>
            <p:nvPr/>
          </p:nvGrpSpPr>
          <p:grpSpPr>
            <a:xfrm>
              <a:off x="2536151" y="1779460"/>
              <a:ext cx="1179920" cy="1538737"/>
              <a:chOff x="406421" y="2432376"/>
              <a:chExt cx="2059118" cy="2685303"/>
            </a:xfrm>
          </p:grpSpPr>
          <p:grpSp>
            <p:nvGrpSpPr>
              <p:cNvPr id="47" name="Group 46"/>
              <p:cNvGrpSpPr/>
              <p:nvPr/>
            </p:nvGrpSpPr>
            <p:grpSpPr>
              <a:xfrm>
                <a:off x="406421" y="2432376"/>
                <a:ext cx="2059118" cy="2685303"/>
                <a:chOff x="6982264" y="1006524"/>
                <a:chExt cx="4480135" cy="5829701"/>
              </a:xfrm>
            </p:grpSpPr>
            <p:pic>
              <p:nvPicPr>
                <p:cNvPr id="49" name="Picture 48"/>
                <p:cNvPicPr>
                  <a:picLocks noChangeAspect="1"/>
                </p:cNvPicPr>
                <p:nvPr/>
              </p:nvPicPr>
              <p:blipFill>
                <a:blip r:embed="rId4"/>
                <a:stretch>
                  <a:fillRect/>
                </a:stretch>
              </p:blipFill>
              <p:spPr>
                <a:xfrm>
                  <a:off x="7199561" y="1172781"/>
                  <a:ext cx="4182166" cy="3848482"/>
                </a:xfrm>
                <a:prstGeom prst="rect">
                  <a:avLst/>
                </a:prstGeom>
              </p:spPr>
            </p:pic>
            <p:pic>
              <p:nvPicPr>
                <p:cNvPr id="50" name="Picture 49"/>
                <p:cNvPicPr>
                  <a:picLocks noChangeAspect="1"/>
                </p:cNvPicPr>
                <p:nvPr/>
              </p:nvPicPr>
              <p:blipFill>
                <a:blip r:embed="rId5"/>
                <a:stretch>
                  <a:fillRect/>
                </a:stretch>
              </p:blipFill>
              <p:spPr>
                <a:xfrm>
                  <a:off x="6982264" y="4945062"/>
                  <a:ext cx="4480135" cy="1891163"/>
                </a:xfrm>
                <a:prstGeom prst="rect">
                  <a:avLst/>
                </a:prstGeom>
              </p:spPr>
            </p:pic>
            <p:sp>
              <p:nvSpPr>
                <p:cNvPr id="51"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48" name="TextBox 47"/>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32" name="A Group"/>
          <p:cNvGrpSpPr/>
          <p:nvPr/>
        </p:nvGrpSpPr>
        <p:grpSpPr>
          <a:xfrm>
            <a:off x="1403763" y="4975268"/>
            <a:ext cx="1920089" cy="1870568"/>
            <a:chOff x="2034704" y="1779460"/>
            <a:chExt cx="2182814" cy="2305406"/>
          </a:xfrm>
        </p:grpSpPr>
        <p:sp>
          <p:nvSpPr>
            <p:cNvPr id="33" name="Rectangle 32"/>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New generation of D family</a:t>
              </a:r>
            </a:p>
          </p:txBody>
        </p:sp>
        <p:grpSp>
          <p:nvGrpSpPr>
            <p:cNvPr id="34" name="Group 33"/>
            <p:cNvGrpSpPr/>
            <p:nvPr/>
          </p:nvGrpSpPr>
          <p:grpSpPr>
            <a:xfrm>
              <a:off x="2536151" y="1779460"/>
              <a:ext cx="1179920" cy="1538737"/>
              <a:chOff x="406421" y="2432376"/>
              <a:chExt cx="2059118" cy="2685303"/>
            </a:xfrm>
          </p:grpSpPr>
          <p:grpSp>
            <p:nvGrpSpPr>
              <p:cNvPr id="35" name="Group 34"/>
              <p:cNvGrpSpPr/>
              <p:nvPr/>
            </p:nvGrpSpPr>
            <p:grpSpPr>
              <a:xfrm>
                <a:off x="406421" y="2432376"/>
                <a:ext cx="2059118" cy="2685303"/>
                <a:chOff x="6982264" y="1006524"/>
                <a:chExt cx="4480135" cy="5829701"/>
              </a:xfrm>
            </p:grpSpPr>
            <p:pic>
              <p:nvPicPr>
                <p:cNvPr id="37" name="Picture 36"/>
                <p:cNvPicPr>
                  <a:picLocks noChangeAspect="1"/>
                </p:cNvPicPr>
                <p:nvPr/>
              </p:nvPicPr>
              <p:blipFill>
                <a:blip r:embed="rId4"/>
                <a:stretch>
                  <a:fillRect/>
                </a:stretch>
              </p:blipFill>
              <p:spPr>
                <a:xfrm>
                  <a:off x="7199561" y="1172781"/>
                  <a:ext cx="4182166" cy="3848482"/>
                </a:xfrm>
                <a:prstGeom prst="rect">
                  <a:avLst/>
                </a:prstGeom>
              </p:spPr>
            </p:pic>
            <p:pic>
              <p:nvPicPr>
                <p:cNvPr id="38" name="Picture 37"/>
                <p:cNvPicPr>
                  <a:picLocks noChangeAspect="1"/>
                </p:cNvPicPr>
                <p:nvPr/>
              </p:nvPicPr>
              <p:blipFill>
                <a:blip r:embed="rId5"/>
                <a:stretch>
                  <a:fillRect/>
                </a:stretch>
              </p:blipFill>
              <p:spPr>
                <a:xfrm>
                  <a:off x="6982264" y="4945062"/>
                  <a:ext cx="4480135" cy="1891163"/>
                </a:xfrm>
                <a:prstGeom prst="rect">
                  <a:avLst/>
                </a:prstGeom>
              </p:spPr>
            </p:pic>
            <p:sp>
              <p:nvSpPr>
                <p:cNvPr id="39"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36" name="TextBox 35"/>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6" name="A Group"/>
          <p:cNvGrpSpPr/>
          <p:nvPr/>
        </p:nvGrpSpPr>
        <p:grpSpPr>
          <a:xfrm>
            <a:off x="4556869" y="5035851"/>
            <a:ext cx="1792595" cy="1865055"/>
            <a:chOff x="2060423" y="1779460"/>
            <a:chExt cx="2182814" cy="2205487"/>
          </a:xfrm>
        </p:grpSpPr>
        <p:sp>
          <p:nvSpPr>
            <p:cNvPr id="7" name="Rectangle 6"/>
            <p:cNvSpPr/>
            <p:nvPr/>
          </p:nvSpPr>
          <p:spPr bwMode="auto">
            <a:xfrm>
              <a:off x="2060423" y="3318197"/>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Deep Learning</a:t>
              </a:r>
            </a:p>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NVIDIA P40s</a:t>
              </a:r>
            </a:p>
          </p:txBody>
        </p:sp>
        <p:grpSp>
          <p:nvGrpSpPr>
            <p:cNvPr id="8" name="Group 7"/>
            <p:cNvGrpSpPr/>
            <p:nvPr/>
          </p:nvGrpSpPr>
          <p:grpSpPr>
            <a:xfrm>
              <a:off x="2536151" y="1779460"/>
              <a:ext cx="1179921" cy="1538738"/>
              <a:chOff x="406421" y="2432376"/>
              <a:chExt cx="2059119" cy="2685305"/>
            </a:xfrm>
          </p:grpSpPr>
          <p:grpSp>
            <p:nvGrpSpPr>
              <p:cNvPr id="9" name="Group 8"/>
              <p:cNvGrpSpPr/>
              <p:nvPr/>
            </p:nvGrpSpPr>
            <p:grpSpPr>
              <a:xfrm>
                <a:off x="406421" y="2432376"/>
                <a:ext cx="2059119" cy="2685305"/>
                <a:chOff x="6982264" y="1006524"/>
                <a:chExt cx="4480137" cy="5829706"/>
              </a:xfrm>
            </p:grpSpPr>
            <p:pic>
              <p:nvPicPr>
                <p:cNvPr id="12" name="Picture 11"/>
                <p:cNvPicPr>
                  <a:picLocks noChangeAspect="1"/>
                </p:cNvPicPr>
                <p:nvPr/>
              </p:nvPicPr>
              <p:blipFill>
                <a:blip r:embed="rId4"/>
                <a:stretch>
                  <a:fillRect/>
                </a:stretch>
              </p:blipFill>
              <p:spPr>
                <a:xfrm>
                  <a:off x="7199561" y="1172781"/>
                  <a:ext cx="4182166" cy="3848482"/>
                </a:xfrm>
                <a:prstGeom prst="rect">
                  <a:avLst/>
                </a:prstGeom>
              </p:spPr>
            </p:pic>
            <p:pic>
              <p:nvPicPr>
                <p:cNvPr id="13" name="Picture 12"/>
                <p:cNvPicPr>
                  <a:picLocks noChangeAspect="1"/>
                </p:cNvPicPr>
                <p:nvPr/>
              </p:nvPicPr>
              <p:blipFill>
                <a:blip r:embed="rId5"/>
                <a:stretch>
                  <a:fillRect/>
                </a:stretch>
              </p:blipFill>
              <p:spPr>
                <a:xfrm>
                  <a:off x="6982264" y="4945066"/>
                  <a:ext cx="4480137" cy="1891164"/>
                </a:xfrm>
                <a:prstGeom prst="rect">
                  <a:avLst/>
                </a:prstGeom>
              </p:spPr>
            </p:pic>
            <p:sp>
              <p:nvSpPr>
                <p:cNvPr id="14"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11" name="TextBox 10"/>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2" name="Rectangle 1"/>
          <p:cNvSpPr/>
          <p:nvPr/>
        </p:nvSpPr>
        <p:spPr>
          <a:xfrm>
            <a:off x="5112808" y="5212886"/>
            <a:ext cx="620595" cy="424671"/>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ND</a:t>
            </a:r>
          </a:p>
        </p:txBody>
      </p:sp>
      <p:grpSp>
        <p:nvGrpSpPr>
          <p:cNvPr id="16" name="Group 15"/>
          <p:cNvGrpSpPr/>
          <p:nvPr/>
        </p:nvGrpSpPr>
        <p:grpSpPr>
          <a:xfrm>
            <a:off x="5282922" y="5045575"/>
            <a:ext cx="617701" cy="286064"/>
            <a:chOff x="2011646" y="6450038"/>
            <a:chExt cx="630176" cy="291841"/>
          </a:xfrm>
        </p:grpSpPr>
        <p:sp>
          <p:nvSpPr>
            <p:cNvPr id="3" name="Rectangle 2"/>
            <p:cNvSpPr/>
            <p:nvPr/>
          </p:nvSpPr>
          <p:spPr bwMode="auto">
            <a:xfrm>
              <a:off x="2011646" y="6478923"/>
              <a:ext cx="625191" cy="218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077">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 name="Rectangle 3"/>
            <p:cNvSpPr/>
            <p:nvPr/>
          </p:nvSpPr>
          <p:spPr>
            <a:xfrm>
              <a:off x="2047936" y="6450038"/>
              <a:ext cx="593886" cy="291841"/>
            </a:xfrm>
            <a:prstGeom prst="rect">
              <a:avLst/>
            </a:prstGeom>
          </p:spPr>
          <p:txBody>
            <a:bodyPr wrap="none">
              <a:spAutoFit/>
            </a:bodyPr>
            <a:lstStyle/>
            <a:p>
              <a:pPr algn="ctr" defTabSz="913927" fontAlgn="base">
                <a:lnSpc>
                  <a:spcPct val="90000"/>
                </a:lnSpc>
                <a:spcBef>
                  <a:spcPct val="0"/>
                </a:spcBef>
                <a:spcAft>
                  <a:spcPct val="0"/>
                </a:spcAft>
                <a:defRPr/>
              </a:pPr>
              <a:r>
                <a:rPr lang="en-US" sz="1371">
                  <a:solidFill>
                    <a:srgbClr val="FFFFFF"/>
                  </a:solidFill>
                  <a:latin typeface="Segoe UI Semilight"/>
                </a:rPr>
                <a:t>Soon</a:t>
              </a:r>
            </a:p>
          </p:txBody>
        </p:sp>
      </p:grpSp>
      <p:grpSp>
        <p:nvGrpSpPr>
          <p:cNvPr id="20" name="A Group"/>
          <p:cNvGrpSpPr/>
          <p:nvPr/>
        </p:nvGrpSpPr>
        <p:grpSpPr>
          <a:xfrm>
            <a:off x="6054739" y="4997285"/>
            <a:ext cx="1874845" cy="1872648"/>
            <a:chOff x="2024777" y="1779460"/>
            <a:chExt cx="2182814" cy="2202730"/>
          </a:xfrm>
        </p:grpSpPr>
        <p:sp>
          <p:nvSpPr>
            <p:cNvPr id="21" name="Rectangle 20"/>
            <p:cNvSpPr/>
            <p:nvPr/>
          </p:nvSpPr>
          <p:spPr bwMode="auto">
            <a:xfrm>
              <a:off x="2024777" y="3315440"/>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New gen of NC</a:t>
              </a:r>
            </a:p>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NVIDIA P100s</a:t>
              </a:r>
            </a:p>
          </p:txBody>
        </p:sp>
        <p:grpSp>
          <p:nvGrpSpPr>
            <p:cNvPr id="22" name="Group 21"/>
            <p:cNvGrpSpPr/>
            <p:nvPr/>
          </p:nvGrpSpPr>
          <p:grpSpPr>
            <a:xfrm>
              <a:off x="2536151" y="1779460"/>
              <a:ext cx="1179920" cy="1538737"/>
              <a:chOff x="406421" y="2432376"/>
              <a:chExt cx="2059118" cy="2685303"/>
            </a:xfrm>
          </p:grpSpPr>
          <p:grpSp>
            <p:nvGrpSpPr>
              <p:cNvPr id="23" name="Group 22"/>
              <p:cNvGrpSpPr/>
              <p:nvPr/>
            </p:nvGrpSpPr>
            <p:grpSpPr>
              <a:xfrm>
                <a:off x="406421" y="2432376"/>
                <a:ext cx="2059118" cy="2685303"/>
                <a:chOff x="6982264" y="1006524"/>
                <a:chExt cx="4480135" cy="5829701"/>
              </a:xfrm>
            </p:grpSpPr>
            <p:pic>
              <p:nvPicPr>
                <p:cNvPr id="25" name="Picture 24"/>
                <p:cNvPicPr>
                  <a:picLocks noChangeAspect="1"/>
                </p:cNvPicPr>
                <p:nvPr/>
              </p:nvPicPr>
              <p:blipFill>
                <a:blip r:embed="rId4"/>
                <a:stretch>
                  <a:fillRect/>
                </a:stretch>
              </p:blipFill>
              <p:spPr>
                <a:xfrm>
                  <a:off x="7199561" y="1172781"/>
                  <a:ext cx="4182166" cy="3848482"/>
                </a:xfrm>
                <a:prstGeom prst="rect">
                  <a:avLst/>
                </a:prstGeom>
              </p:spPr>
            </p:pic>
            <p:pic>
              <p:nvPicPr>
                <p:cNvPr id="26" name="Picture 25"/>
                <p:cNvPicPr>
                  <a:picLocks noChangeAspect="1"/>
                </p:cNvPicPr>
                <p:nvPr/>
              </p:nvPicPr>
              <p:blipFill>
                <a:blip r:embed="rId5"/>
                <a:stretch>
                  <a:fillRect/>
                </a:stretch>
              </p:blipFill>
              <p:spPr>
                <a:xfrm>
                  <a:off x="6982264" y="4945062"/>
                  <a:ext cx="4480135" cy="1891163"/>
                </a:xfrm>
                <a:prstGeom prst="rect">
                  <a:avLst/>
                </a:prstGeom>
              </p:spPr>
            </p:pic>
            <p:sp>
              <p:nvSpPr>
                <p:cNvPr id="27" name="AutoShape 3"/>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24" name="TextBox 23"/>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28" name="Rectangle 27"/>
          <p:cNvSpPr/>
          <p:nvPr/>
        </p:nvSpPr>
        <p:spPr>
          <a:xfrm>
            <a:off x="6616137" y="5244589"/>
            <a:ext cx="785681" cy="369279"/>
          </a:xfrm>
          <a:prstGeom prst="rect">
            <a:avLst/>
          </a:prstGeom>
        </p:spPr>
        <p:txBody>
          <a:bodyPr wrap="none">
            <a:spAutoFit/>
          </a:bodyPr>
          <a:lstStyle/>
          <a:p>
            <a:pPr algn="ctr" defTabSz="913400">
              <a:lnSpc>
                <a:spcPct val="90000"/>
              </a:lnSpc>
              <a:defRPr/>
            </a:pPr>
            <a:r>
              <a:rPr lang="en-US" sz="1961" b="1" kern="0">
                <a:gradFill>
                  <a:gsLst>
                    <a:gs pos="0">
                      <a:srgbClr val="FFFFFF"/>
                    </a:gs>
                    <a:gs pos="100000">
                      <a:srgbClr val="FFFFFF"/>
                    </a:gs>
                  </a:gsLst>
                  <a:lin ang="5400000" scaled="0"/>
                </a:gradFill>
                <a:latin typeface="Segoe UI Semilight"/>
                <a:ea typeface="Segoe UI" pitchFamily="34" charset="0"/>
                <a:cs typeface="Segoe UI" pitchFamily="34" charset="0"/>
              </a:rPr>
              <a:t>NCv2</a:t>
            </a:r>
          </a:p>
        </p:txBody>
      </p:sp>
      <p:grpSp>
        <p:nvGrpSpPr>
          <p:cNvPr id="29" name="Group 28"/>
          <p:cNvGrpSpPr/>
          <p:nvPr/>
        </p:nvGrpSpPr>
        <p:grpSpPr>
          <a:xfrm>
            <a:off x="6877166" y="5004849"/>
            <a:ext cx="617701" cy="286064"/>
            <a:chOff x="2011646" y="6450038"/>
            <a:chExt cx="630176" cy="291841"/>
          </a:xfrm>
        </p:grpSpPr>
        <p:sp>
          <p:nvSpPr>
            <p:cNvPr id="30" name="Rectangle 29"/>
            <p:cNvSpPr/>
            <p:nvPr/>
          </p:nvSpPr>
          <p:spPr bwMode="auto">
            <a:xfrm>
              <a:off x="2011646" y="6478923"/>
              <a:ext cx="625191" cy="218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077">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 name="Rectangle 30"/>
            <p:cNvSpPr/>
            <p:nvPr/>
          </p:nvSpPr>
          <p:spPr>
            <a:xfrm>
              <a:off x="2047936" y="6450038"/>
              <a:ext cx="593886" cy="291841"/>
            </a:xfrm>
            <a:prstGeom prst="rect">
              <a:avLst/>
            </a:prstGeom>
          </p:spPr>
          <p:txBody>
            <a:bodyPr wrap="none">
              <a:spAutoFit/>
            </a:bodyPr>
            <a:lstStyle/>
            <a:p>
              <a:pPr algn="ctr" defTabSz="913927" fontAlgn="base">
                <a:lnSpc>
                  <a:spcPct val="90000"/>
                </a:lnSpc>
                <a:spcBef>
                  <a:spcPct val="0"/>
                </a:spcBef>
                <a:spcAft>
                  <a:spcPct val="0"/>
                </a:spcAft>
                <a:defRPr/>
              </a:pPr>
              <a:r>
                <a:rPr lang="en-US" sz="1371">
                  <a:solidFill>
                    <a:srgbClr val="FFFFFF"/>
                  </a:solidFill>
                  <a:latin typeface="Segoe UI Semilight"/>
                </a:rPr>
                <a:t>Soon</a:t>
              </a:r>
            </a:p>
          </p:txBody>
        </p:sp>
      </p:grpSp>
      <p:sp>
        <p:nvSpPr>
          <p:cNvPr id="40" name="Rectangle 39"/>
          <p:cNvSpPr/>
          <p:nvPr/>
        </p:nvSpPr>
        <p:spPr>
          <a:xfrm>
            <a:off x="2048881" y="5160715"/>
            <a:ext cx="702337" cy="424671"/>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Dv3</a:t>
            </a:r>
          </a:p>
        </p:txBody>
      </p:sp>
      <p:sp>
        <p:nvSpPr>
          <p:cNvPr id="52" name="Rectangle 51"/>
          <p:cNvSpPr/>
          <p:nvPr/>
        </p:nvSpPr>
        <p:spPr>
          <a:xfrm>
            <a:off x="3592869" y="5161964"/>
            <a:ext cx="646240" cy="424671"/>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Ev3</a:t>
            </a:r>
          </a:p>
        </p:txBody>
      </p:sp>
      <p:grpSp>
        <p:nvGrpSpPr>
          <p:cNvPr id="53" name="A Group">
            <a:extLst>
              <a:ext uri="{FF2B5EF4-FFF2-40B4-BE49-F238E27FC236}">
                <a16:creationId xmlns:a16="http://schemas.microsoft.com/office/drawing/2014/main" id="{072105F1-5108-4F6C-A273-952B992CA0C7}"/>
              </a:ext>
            </a:extLst>
          </p:cNvPr>
          <p:cNvGrpSpPr/>
          <p:nvPr/>
        </p:nvGrpSpPr>
        <p:grpSpPr>
          <a:xfrm>
            <a:off x="7574425" y="4981574"/>
            <a:ext cx="1874845" cy="1872648"/>
            <a:chOff x="2024777" y="1779460"/>
            <a:chExt cx="2182814" cy="2202730"/>
          </a:xfrm>
        </p:grpSpPr>
        <p:sp>
          <p:nvSpPr>
            <p:cNvPr id="54" name="Rectangle 53">
              <a:extLst>
                <a:ext uri="{FF2B5EF4-FFF2-40B4-BE49-F238E27FC236}">
                  <a16:creationId xmlns:a16="http://schemas.microsoft.com/office/drawing/2014/main" id="{6CBDA66C-C6AE-4AFF-943E-487486E27433}"/>
                </a:ext>
              </a:extLst>
            </p:cNvPr>
            <p:cNvSpPr/>
            <p:nvPr/>
          </p:nvSpPr>
          <p:spPr bwMode="auto">
            <a:xfrm>
              <a:off x="2024777" y="3315440"/>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AMD-based </a:t>
              </a:r>
            </a:p>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Sizes</a:t>
              </a:r>
            </a:p>
          </p:txBody>
        </p:sp>
        <p:grpSp>
          <p:nvGrpSpPr>
            <p:cNvPr id="55" name="Group 54">
              <a:extLst>
                <a:ext uri="{FF2B5EF4-FFF2-40B4-BE49-F238E27FC236}">
                  <a16:creationId xmlns:a16="http://schemas.microsoft.com/office/drawing/2014/main" id="{0C628732-997A-42DF-9BE9-EC5E0E3251E4}"/>
                </a:ext>
              </a:extLst>
            </p:cNvPr>
            <p:cNvGrpSpPr/>
            <p:nvPr/>
          </p:nvGrpSpPr>
          <p:grpSpPr>
            <a:xfrm>
              <a:off x="2536151" y="1779460"/>
              <a:ext cx="1179920" cy="1538737"/>
              <a:chOff x="406421" y="2432376"/>
              <a:chExt cx="2059118" cy="2685303"/>
            </a:xfrm>
          </p:grpSpPr>
          <p:grpSp>
            <p:nvGrpSpPr>
              <p:cNvPr id="56" name="Group 55">
                <a:extLst>
                  <a:ext uri="{FF2B5EF4-FFF2-40B4-BE49-F238E27FC236}">
                    <a16:creationId xmlns:a16="http://schemas.microsoft.com/office/drawing/2014/main" id="{15D9E671-A4A9-4E32-93FA-56F9B7C0A743}"/>
                  </a:ext>
                </a:extLst>
              </p:cNvPr>
              <p:cNvGrpSpPr/>
              <p:nvPr/>
            </p:nvGrpSpPr>
            <p:grpSpPr>
              <a:xfrm>
                <a:off x="406421" y="2432376"/>
                <a:ext cx="2059118" cy="2685303"/>
                <a:chOff x="6982264" y="1006524"/>
                <a:chExt cx="4480135" cy="5829701"/>
              </a:xfrm>
            </p:grpSpPr>
            <p:pic>
              <p:nvPicPr>
                <p:cNvPr id="58" name="Picture 57">
                  <a:extLst>
                    <a:ext uri="{FF2B5EF4-FFF2-40B4-BE49-F238E27FC236}">
                      <a16:creationId xmlns:a16="http://schemas.microsoft.com/office/drawing/2014/main" id="{B1FFED71-E8F6-4659-8A0B-194865EA9A95}"/>
                    </a:ext>
                  </a:extLst>
                </p:cNvPr>
                <p:cNvPicPr>
                  <a:picLocks noChangeAspect="1"/>
                </p:cNvPicPr>
                <p:nvPr/>
              </p:nvPicPr>
              <p:blipFill>
                <a:blip r:embed="rId4"/>
                <a:stretch>
                  <a:fillRect/>
                </a:stretch>
              </p:blipFill>
              <p:spPr>
                <a:xfrm>
                  <a:off x="7199561" y="1172781"/>
                  <a:ext cx="4182166" cy="3848482"/>
                </a:xfrm>
                <a:prstGeom prst="rect">
                  <a:avLst/>
                </a:prstGeom>
              </p:spPr>
            </p:pic>
            <p:pic>
              <p:nvPicPr>
                <p:cNvPr id="59" name="Picture 58">
                  <a:extLst>
                    <a:ext uri="{FF2B5EF4-FFF2-40B4-BE49-F238E27FC236}">
                      <a16:creationId xmlns:a16="http://schemas.microsoft.com/office/drawing/2014/main" id="{1F087BEA-D12A-4315-A8D9-598A14577458}"/>
                    </a:ext>
                  </a:extLst>
                </p:cNvPr>
                <p:cNvPicPr>
                  <a:picLocks noChangeAspect="1"/>
                </p:cNvPicPr>
                <p:nvPr/>
              </p:nvPicPr>
              <p:blipFill>
                <a:blip r:embed="rId5"/>
                <a:stretch>
                  <a:fillRect/>
                </a:stretch>
              </p:blipFill>
              <p:spPr>
                <a:xfrm>
                  <a:off x="6982264" y="4945062"/>
                  <a:ext cx="4480135" cy="1891163"/>
                </a:xfrm>
                <a:prstGeom prst="rect">
                  <a:avLst/>
                </a:prstGeom>
              </p:spPr>
            </p:pic>
            <p:sp>
              <p:nvSpPr>
                <p:cNvPr id="60" name="AutoShape 3">
                  <a:extLst>
                    <a:ext uri="{FF2B5EF4-FFF2-40B4-BE49-F238E27FC236}">
                      <a16:creationId xmlns:a16="http://schemas.microsoft.com/office/drawing/2014/main" id="{C5E46FB4-D516-4D1B-8E50-283F9892079D}"/>
                    </a:ext>
                  </a:extLst>
                </p:cNvPr>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57" name="TextBox 56">
                <a:extLst>
                  <a:ext uri="{FF2B5EF4-FFF2-40B4-BE49-F238E27FC236}">
                    <a16:creationId xmlns:a16="http://schemas.microsoft.com/office/drawing/2014/main" id="{5413DCC2-09AE-4CFD-95E6-982F96304102}"/>
                  </a:ext>
                </a:extLst>
              </p:cNvPr>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61" name="Group 60">
            <a:extLst>
              <a:ext uri="{FF2B5EF4-FFF2-40B4-BE49-F238E27FC236}">
                <a16:creationId xmlns:a16="http://schemas.microsoft.com/office/drawing/2014/main" id="{4D6F2396-C2D4-4F95-AE7A-387CCAF586CE}"/>
              </a:ext>
            </a:extLst>
          </p:cNvPr>
          <p:cNvGrpSpPr/>
          <p:nvPr/>
        </p:nvGrpSpPr>
        <p:grpSpPr>
          <a:xfrm>
            <a:off x="8395546" y="4991027"/>
            <a:ext cx="617701" cy="286064"/>
            <a:chOff x="2011646" y="6450038"/>
            <a:chExt cx="630176" cy="291841"/>
          </a:xfrm>
        </p:grpSpPr>
        <p:sp>
          <p:nvSpPr>
            <p:cNvPr id="62" name="Rectangle 61">
              <a:extLst>
                <a:ext uri="{FF2B5EF4-FFF2-40B4-BE49-F238E27FC236}">
                  <a16:creationId xmlns:a16="http://schemas.microsoft.com/office/drawing/2014/main" id="{1BFD32DA-A61E-41FA-BC15-2DDFAEF087E6}"/>
                </a:ext>
              </a:extLst>
            </p:cNvPr>
            <p:cNvSpPr/>
            <p:nvPr/>
          </p:nvSpPr>
          <p:spPr bwMode="auto">
            <a:xfrm>
              <a:off x="2011646" y="6478923"/>
              <a:ext cx="625191" cy="218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077">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3" name="Rectangle 62">
              <a:extLst>
                <a:ext uri="{FF2B5EF4-FFF2-40B4-BE49-F238E27FC236}">
                  <a16:creationId xmlns:a16="http://schemas.microsoft.com/office/drawing/2014/main" id="{9E25B93B-CC5A-4632-AD86-77F789D68869}"/>
                </a:ext>
              </a:extLst>
            </p:cNvPr>
            <p:cNvSpPr/>
            <p:nvPr/>
          </p:nvSpPr>
          <p:spPr>
            <a:xfrm>
              <a:off x="2047936" y="6450038"/>
              <a:ext cx="593886" cy="291841"/>
            </a:xfrm>
            <a:prstGeom prst="rect">
              <a:avLst/>
            </a:prstGeom>
          </p:spPr>
          <p:txBody>
            <a:bodyPr wrap="none">
              <a:spAutoFit/>
            </a:bodyPr>
            <a:lstStyle/>
            <a:p>
              <a:pPr algn="ctr" defTabSz="913927" fontAlgn="base">
                <a:lnSpc>
                  <a:spcPct val="90000"/>
                </a:lnSpc>
                <a:spcBef>
                  <a:spcPct val="0"/>
                </a:spcBef>
                <a:spcAft>
                  <a:spcPct val="0"/>
                </a:spcAft>
                <a:defRPr/>
              </a:pPr>
              <a:r>
                <a:rPr lang="en-US" sz="1371">
                  <a:solidFill>
                    <a:srgbClr val="FFFFFF"/>
                  </a:solidFill>
                  <a:latin typeface="Segoe UI Semilight"/>
                </a:rPr>
                <a:t>Soon</a:t>
              </a:r>
            </a:p>
          </p:txBody>
        </p:sp>
      </p:grpSp>
      <p:sp>
        <p:nvSpPr>
          <p:cNvPr id="64" name="Rectangle 63">
            <a:extLst>
              <a:ext uri="{FF2B5EF4-FFF2-40B4-BE49-F238E27FC236}">
                <a16:creationId xmlns:a16="http://schemas.microsoft.com/office/drawing/2014/main" id="{95E7D16A-CEC0-4CFB-A89C-DBCD6A1B8D9E}"/>
              </a:ext>
            </a:extLst>
          </p:cNvPr>
          <p:cNvSpPr/>
          <p:nvPr/>
        </p:nvSpPr>
        <p:spPr>
          <a:xfrm>
            <a:off x="8241330" y="5207214"/>
            <a:ext cx="558087" cy="369279"/>
          </a:xfrm>
          <a:prstGeom prst="rect">
            <a:avLst/>
          </a:prstGeom>
        </p:spPr>
        <p:txBody>
          <a:bodyPr wrap="none">
            <a:spAutoFit/>
          </a:bodyPr>
          <a:lstStyle/>
          <a:p>
            <a:pPr algn="ctr" defTabSz="913400">
              <a:lnSpc>
                <a:spcPct val="90000"/>
              </a:lnSpc>
              <a:defRPr/>
            </a:pPr>
            <a:r>
              <a:rPr lang="en-US" sz="1961" b="1" kern="0">
                <a:gradFill>
                  <a:gsLst>
                    <a:gs pos="0">
                      <a:srgbClr val="FFFFFF"/>
                    </a:gs>
                    <a:gs pos="100000">
                      <a:srgbClr val="FFFFFF"/>
                    </a:gs>
                  </a:gsLst>
                  <a:lin ang="5400000" scaled="0"/>
                </a:gradFill>
                <a:latin typeface="Segoe UI Semilight"/>
                <a:ea typeface="Segoe UI" pitchFamily="34" charset="0"/>
                <a:cs typeface="Segoe UI" pitchFamily="34" charset="0"/>
              </a:rPr>
              <a:t>Lv2</a:t>
            </a:r>
          </a:p>
        </p:txBody>
      </p:sp>
      <p:grpSp>
        <p:nvGrpSpPr>
          <p:cNvPr id="65" name="A Group">
            <a:extLst>
              <a:ext uri="{FF2B5EF4-FFF2-40B4-BE49-F238E27FC236}">
                <a16:creationId xmlns:a16="http://schemas.microsoft.com/office/drawing/2014/main" id="{A118C2C1-2A67-4146-ADF8-8573184CAD7B}"/>
              </a:ext>
            </a:extLst>
          </p:cNvPr>
          <p:cNvGrpSpPr/>
          <p:nvPr/>
        </p:nvGrpSpPr>
        <p:grpSpPr>
          <a:xfrm>
            <a:off x="9057584" y="4999856"/>
            <a:ext cx="1920089" cy="1870568"/>
            <a:chOff x="2034704" y="1779460"/>
            <a:chExt cx="2182814" cy="2305406"/>
          </a:xfrm>
        </p:grpSpPr>
        <p:sp>
          <p:nvSpPr>
            <p:cNvPr id="66" name="Rectangle 65">
              <a:extLst>
                <a:ext uri="{FF2B5EF4-FFF2-40B4-BE49-F238E27FC236}">
                  <a16:creationId xmlns:a16="http://schemas.microsoft.com/office/drawing/2014/main" id="{E8B13A9C-4A05-42B4-B689-67B59AEEC8FE}"/>
                </a:ext>
              </a:extLst>
            </p:cNvPr>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Burstable</a:t>
              </a:r>
            </a:p>
          </p:txBody>
        </p:sp>
        <p:grpSp>
          <p:nvGrpSpPr>
            <p:cNvPr id="67" name="Group 66">
              <a:extLst>
                <a:ext uri="{FF2B5EF4-FFF2-40B4-BE49-F238E27FC236}">
                  <a16:creationId xmlns:a16="http://schemas.microsoft.com/office/drawing/2014/main" id="{B4BCBF1C-B434-4136-BD60-EB0DEC40FE7D}"/>
                </a:ext>
              </a:extLst>
            </p:cNvPr>
            <p:cNvGrpSpPr/>
            <p:nvPr/>
          </p:nvGrpSpPr>
          <p:grpSpPr>
            <a:xfrm>
              <a:off x="2536151" y="1779460"/>
              <a:ext cx="1179920" cy="1538737"/>
              <a:chOff x="406421" y="2432376"/>
              <a:chExt cx="2059118" cy="2685303"/>
            </a:xfrm>
          </p:grpSpPr>
          <p:grpSp>
            <p:nvGrpSpPr>
              <p:cNvPr id="68" name="Group 67">
                <a:extLst>
                  <a:ext uri="{FF2B5EF4-FFF2-40B4-BE49-F238E27FC236}">
                    <a16:creationId xmlns:a16="http://schemas.microsoft.com/office/drawing/2014/main" id="{DDB35520-287D-4BA2-8233-549F9CB6A0BA}"/>
                  </a:ext>
                </a:extLst>
              </p:cNvPr>
              <p:cNvGrpSpPr/>
              <p:nvPr/>
            </p:nvGrpSpPr>
            <p:grpSpPr>
              <a:xfrm>
                <a:off x="406421" y="2432376"/>
                <a:ext cx="2059118" cy="2685303"/>
                <a:chOff x="6982264" y="1006524"/>
                <a:chExt cx="4480135" cy="5829701"/>
              </a:xfrm>
            </p:grpSpPr>
            <p:pic>
              <p:nvPicPr>
                <p:cNvPr id="70" name="Picture 69">
                  <a:extLst>
                    <a:ext uri="{FF2B5EF4-FFF2-40B4-BE49-F238E27FC236}">
                      <a16:creationId xmlns:a16="http://schemas.microsoft.com/office/drawing/2014/main" id="{EC29E200-60C5-45FE-A195-1F5ED6BA8204}"/>
                    </a:ext>
                  </a:extLst>
                </p:cNvPr>
                <p:cNvPicPr>
                  <a:picLocks noChangeAspect="1"/>
                </p:cNvPicPr>
                <p:nvPr/>
              </p:nvPicPr>
              <p:blipFill>
                <a:blip r:embed="rId4"/>
                <a:stretch>
                  <a:fillRect/>
                </a:stretch>
              </p:blipFill>
              <p:spPr>
                <a:xfrm>
                  <a:off x="7199561" y="1172781"/>
                  <a:ext cx="4182166" cy="3848482"/>
                </a:xfrm>
                <a:prstGeom prst="rect">
                  <a:avLst/>
                </a:prstGeom>
              </p:spPr>
            </p:pic>
            <p:pic>
              <p:nvPicPr>
                <p:cNvPr id="71" name="Picture 70">
                  <a:extLst>
                    <a:ext uri="{FF2B5EF4-FFF2-40B4-BE49-F238E27FC236}">
                      <a16:creationId xmlns:a16="http://schemas.microsoft.com/office/drawing/2014/main" id="{F7C29746-A308-4419-9C82-4B784C8AB980}"/>
                    </a:ext>
                  </a:extLst>
                </p:cNvPr>
                <p:cNvPicPr>
                  <a:picLocks noChangeAspect="1"/>
                </p:cNvPicPr>
                <p:nvPr/>
              </p:nvPicPr>
              <p:blipFill>
                <a:blip r:embed="rId5"/>
                <a:stretch>
                  <a:fillRect/>
                </a:stretch>
              </p:blipFill>
              <p:spPr>
                <a:xfrm>
                  <a:off x="6982264" y="4945062"/>
                  <a:ext cx="4480135" cy="1891163"/>
                </a:xfrm>
                <a:prstGeom prst="rect">
                  <a:avLst/>
                </a:prstGeom>
              </p:spPr>
            </p:pic>
            <p:sp>
              <p:nvSpPr>
                <p:cNvPr id="72" name="AutoShape 3">
                  <a:extLst>
                    <a:ext uri="{FF2B5EF4-FFF2-40B4-BE49-F238E27FC236}">
                      <a16:creationId xmlns:a16="http://schemas.microsoft.com/office/drawing/2014/main" id="{A19C807D-2BF9-44BD-A1FC-E08F7306485A}"/>
                    </a:ext>
                  </a:extLst>
                </p:cNvPr>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69" name="TextBox 68">
                <a:extLst>
                  <a:ext uri="{FF2B5EF4-FFF2-40B4-BE49-F238E27FC236}">
                    <a16:creationId xmlns:a16="http://schemas.microsoft.com/office/drawing/2014/main" id="{517C5FF6-8D16-44E5-83E6-3DD731E402B5}"/>
                  </a:ext>
                </a:extLst>
              </p:cNvPr>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73" name="Rectangle 72">
            <a:extLst>
              <a:ext uri="{FF2B5EF4-FFF2-40B4-BE49-F238E27FC236}">
                <a16:creationId xmlns:a16="http://schemas.microsoft.com/office/drawing/2014/main" id="{FB2951BD-0224-4EBE-BE6C-B4C95BF77710}"/>
              </a:ext>
            </a:extLst>
          </p:cNvPr>
          <p:cNvSpPr/>
          <p:nvPr/>
        </p:nvSpPr>
        <p:spPr>
          <a:xfrm>
            <a:off x="9865916" y="5174489"/>
            <a:ext cx="356138" cy="424671"/>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B</a:t>
            </a:r>
          </a:p>
        </p:txBody>
      </p:sp>
      <p:grpSp>
        <p:nvGrpSpPr>
          <p:cNvPr id="74" name="Group 73">
            <a:extLst>
              <a:ext uri="{FF2B5EF4-FFF2-40B4-BE49-F238E27FC236}">
                <a16:creationId xmlns:a16="http://schemas.microsoft.com/office/drawing/2014/main" id="{85E3D9E5-8EBF-4D6E-9D63-7516DFA98F5F}"/>
              </a:ext>
            </a:extLst>
          </p:cNvPr>
          <p:cNvGrpSpPr/>
          <p:nvPr/>
        </p:nvGrpSpPr>
        <p:grpSpPr>
          <a:xfrm>
            <a:off x="9904520" y="5004041"/>
            <a:ext cx="617701" cy="286064"/>
            <a:chOff x="2011646" y="6450038"/>
            <a:chExt cx="630176" cy="291841"/>
          </a:xfrm>
        </p:grpSpPr>
        <p:sp>
          <p:nvSpPr>
            <p:cNvPr id="75" name="Rectangle 74">
              <a:extLst>
                <a:ext uri="{FF2B5EF4-FFF2-40B4-BE49-F238E27FC236}">
                  <a16:creationId xmlns:a16="http://schemas.microsoft.com/office/drawing/2014/main" id="{A0D7C397-A66A-4F81-86CD-E11B204F320B}"/>
                </a:ext>
              </a:extLst>
            </p:cNvPr>
            <p:cNvSpPr/>
            <p:nvPr/>
          </p:nvSpPr>
          <p:spPr bwMode="auto">
            <a:xfrm>
              <a:off x="2011646" y="6478923"/>
              <a:ext cx="625191" cy="218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077">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 name="Rectangle 75">
              <a:extLst>
                <a:ext uri="{FF2B5EF4-FFF2-40B4-BE49-F238E27FC236}">
                  <a16:creationId xmlns:a16="http://schemas.microsoft.com/office/drawing/2014/main" id="{1FF864B1-C29B-4D28-A36D-9CAEC3CEC989}"/>
                </a:ext>
              </a:extLst>
            </p:cNvPr>
            <p:cNvSpPr/>
            <p:nvPr/>
          </p:nvSpPr>
          <p:spPr>
            <a:xfrm>
              <a:off x="2047936" y="6450038"/>
              <a:ext cx="593886" cy="291841"/>
            </a:xfrm>
            <a:prstGeom prst="rect">
              <a:avLst/>
            </a:prstGeom>
          </p:spPr>
          <p:txBody>
            <a:bodyPr wrap="none">
              <a:spAutoFit/>
            </a:bodyPr>
            <a:lstStyle/>
            <a:p>
              <a:pPr algn="ctr" defTabSz="913927" fontAlgn="base">
                <a:lnSpc>
                  <a:spcPct val="90000"/>
                </a:lnSpc>
                <a:spcBef>
                  <a:spcPct val="0"/>
                </a:spcBef>
                <a:spcAft>
                  <a:spcPct val="0"/>
                </a:spcAft>
                <a:defRPr/>
              </a:pPr>
              <a:r>
                <a:rPr lang="en-US" sz="1371">
                  <a:solidFill>
                    <a:srgbClr val="FFFFFF"/>
                  </a:solidFill>
                  <a:latin typeface="Segoe UI Semilight"/>
                </a:rPr>
                <a:t>Soon</a:t>
              </a:r>
            </a:p>
          </p:txBody>
        </p:sp>
      </p:grpSp>
      <p:grpSp>
        <p:nvGrpSpPr>
          <p:cNvPr id="80" name="A Group">
            <a:extLst>
              <a:ext uri="{FF2B5EF4-FFF2-40B4-BE49-F238E27FC236}">
                <a16:creationId xmlns:a16="http://schemas.microsoft.com/office/drawing/2014/main" id="{628FF27B-9906-413A-9DBF-4E0F32798FDB}"/>
              </a:ext>
            </a:extLst>
          </p:cNvPr>
          <p:cNvGrpSpPr/>
          <p:nvPr/>
        </p:nvGrpSpPr>
        <p:grpSpPr>
          <a:xfrm>
            <a:off x="-258320" y="4962888"/>
            <a:ext cx="1920089" cy="1870568"/>
            <a:chOff x="2034704" y="1779460"/>
            <a:chExt cx="2182814" cy="2305406"/>
          </a:xfrm>
        </p:grpSpPr>
        <p:sp>
          <p:nvSpPr>
            <p:cNvPr id="81" name="Rectangle 80">
              <a:extLst>
                <a:ext uri="{FF2B5EF4-FFF2-40B4-BE49-F238E27FC236}">
                  <a16:creationId xmlns:a16="http://schemas.microsoft.com/office/drawing/2014/main" id="{207BF85C-5C8E-4278-9DBC-446FA5501E21}"/>
                </a:ext>
              </a:extLst>
            </p:cNvPr>
            <p:cNvSpPr/>
            <p:nvPr/>
          </p:nvSpPr>
          <p:spPr bwMode="auto">
            <a:xfrm>
              <a:off x="2034704" y="341811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Extremely </a:t>
              </a:r>
            </a:p>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Large Memory</a:t>
              </a:r>
            </a:p>
          </p:txBody>
        </p:sp>
        <p:grpSp>
          <p:nvGrpSpPr>
            <p:cNvPr id="82" name="Group 81">
              <a:extLst>
                <a:ext uri="{FF2B5EF4-FFF2-40B4-BE49-F238E27FC236}">
                  <a16:creationId xmlns:a16="http://schemas.microsoft.com/office/drawing/2014/main" id="{DAF5597E-EAB3-4682-84E9-B9A455742C24}"/>
                </a:ext>
              </a:extLst>
            </p:cNvPr>
            <p:cNvGrpSpPr/>
            <p:nvPr/>
          </p:nvGrpSpPr>
          <p:grpSpPr>
            <a:xfrm>
              <a:off x="2536151" y="1779460"/>
              <a:ext cx="1179920" cy="1538737"/>
              <a:chOff x="406421" y="2432376"/>
              <a:chExt cx="2059118" cy="2685303"/>
            </a:xfrm>
          </p:grpSpPr>
          <p:grpSp>
            <p:nvGrpSpPr>
              <p:cNvPr id="83" name="Group 82">
                <a:extLst>
                  <a:ext uri="{FF2B5EF4-FFF2-40B4-BE49-F238E27FC236}">
                    <a16:creationId xmlns:a16="http://schemas.microsoft.com/office/drawing/2014/main" id="{9BDE8017-B05B-4433-BE3B-465B80A7CDBB}"/>
                  </a:ext>
                </a:extLst>
              </p:cNvPr>
              <p:cNvGrpSpPr/>
              <p:nvPr/>
            </p:nvGrpSpPr>
            <p:grpSpPr>
              <a:xfrm>
                <a:off x="406421" y="2432376"/>
                <a:ext cx="2059118" cy="2685303"/>
                <a:chOff x="6982264" y="1006524"/>
                <a:chExt cx="4480135" cy="5829701"/>
              </a:xfrm>
            </p:grpSpPr>
            <p:pic>
              <p:nvPicPr>
                <p:cNvPr id="85" name="Picture 84">
                  <a:extLst>
                    <a:ext uri="{FF2B5EF4-FFF2-40B4-BE49-F238E27FC236}">
                      <a16:creationId xmlns:a16="http://schemas.microsoft.com/office/drawing/2014/main" id="{472AECDC-25E5-490E-A09C-DA5AC77A5ABD}"/>
                    </a:ext>
                  </a:extLst>
                </p:cNvPr>
                <p:cNvPicPr>
                  <a:picLocks noChangeAspect="1"/>
                </p:cNvPicPr>
                <p:nvPr/>
              </p:nvPicPr>
              <p:blipFill>
                <a:blip r:embed="rId4"/>
                <a:stretch>
                  <a:fillRect/>
                </a:stretch>
              </p:blipFill>
              <p:spPr>
                <a:xfrm>
                  <a:off x="7199561" y="1172781"/>
                  <a:ext cx="4182166" cy="3848482"/>
                </a:xfrm>
                <a:prstGeom prst="rect">
                  <a:avLst/>
                </a:prstGeom>
              </p:spPr>
            </p:pic>
            <p:pic>
              <p:nvPicPr>
                <p:cNvPr id="86" name="Picture 85">
                  <a:extLst>
                    <a:ext uri="{FF2B5EF4-FFF2-40B4-BE49-F238E27FC236}">
                      <a16:creationId xmlns:a16="http://schemas.microsoft.com/office/drawing/2014/main" id="{6ACED2EA-2BD6-4891-8F1A-99F4B3F5D04A}"/>
                    </a:ext>
                  </a:extLst>
                </p:cNvPr>
                <p:cNvPicPr>
                  <a:picLocks noChangeAspect="1"/>
                </p:cNvPicPr>
                <p:nvPr/>
              </p:nvPicPr>
              <p:blipFill>
                <a:blip r:embed="rId5"/>
                <a:stretch>
                  <a:fillRect/>
                </a:stretch>
              </p:blipFill>
              <p:spPr>
                <a:xfrm>
                  <a:off x="6982264" y="4945062"/>
                  <a:ext cx="4480135" cy="1891163"/>
                </a:xfrm>
                <a:prstGeom prst="rect">
                  <a:avLst/>
                </a:prstGeom>
              </p:spPr>
            </p:pic>
            <p:sp>
              <p:nvSpPr>
                <p:cNvPr id="87" name="AutoShape 3">
                  <a:extLst>
                    <a:ext uri="{FF2B5EF4-FFF2-40B4-BE49-F238E27FC236}">
                      <a16:creationId xmlns:a16="http://schemas.microsoft.com/office/drawing/2014/main" id="{03645E37-C44A-40C1-8AA7-555055C39B7E}"/>
                    </a:ext>
                  </a:extLst>
                </p:cNvPr>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84" name="TextBox 83">
                <a:extLst>
                  <a:ext uri="{FF2B5EF4-FFF2-40B4-BE49-F238E27FC236}">
                    <a16:creationId xmlns:a16="http://schemas.microsoft.com/office/drawing/2014/main" id="{766B16D9-ABFD-4193-8832-425F8EB51F0F}"/>
                  </a:ext>
                </a:extLst>
              </p:cNvPr>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88" name="Rectangle 87">
            <a:extLst>
              <a:ext uri="{FF2B5EF4-FFF2-40B4-BE49-F238E27FC236}">
                <a16:creationId xmlns:a16="http://schemas.microsoft.com/office/drawing/2014/main" id="{EDB361CE-152C-4B08-8BF9-0336CFB30AD2}"/>
              </a:ext>
            </a:extLst>
          </p:cNvPr>
          <p:cNvSpPr/>
          <p:nvPr/>
        </p:nvSpPr>
        <p:spPr>
          <a:xfrm>
            <a:off x="512616" y="5148336"/>
            <a:ext cx="450701" cy="424671"/>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M</a:t>
            </a:r>
          </a:p>
        </p:txBody>
      </p:sp>
      <p:grpSp>
        <p:nvGrpSpPr>
          <p:cNvPr id="17" name="Group 16">
            <a:extLst>
              <a:ext uri="{FF2B5EF4-FFF2-40B4-BE49-F238E27FC236}">
                <a16:creationId xmlns:a16="http://schemas.microsoft.com/office/drawing/2014/main" id="{0F20B31D-737E-4FCF-B344-5916A7A4E816}"/>
              </a:ext>
            </a:extLst>
          </p:cNvPr>
          <p:cNvGrpSpPr/>
          <p:nvPr/>
        </p:nvGrpSpPr>
        <p:grpSpPr>
          <a:xfrm>
            <a:off x="10619530" y="5019729"/>
            <a:ext cx="1934507" cy="1859060"/>
            <a:chOff x="10923360" y="5153721"/>
            <a:chExt cx="1934782" cy="1859324"/>
          </a:xfrm>
        </p:grpSpPr>
        <p:grpSp>
          <p:nvGrpSpPr>
            <p:cNvPr id="15" name="Group 14">
              <a:extLst>
                <a:ext uri="{FF2B5EF4-FFF2-40B4-BE49-F238E27FC236}">
                  <a16:creationId xmlns:a16="http://schemas.microsoft.com/office/drawing/2014/main" id="{156A05D9-B813-49CF-B40C-9B4A6DC530F2}"/>
                </a:ext>
              </a:extLst>
            </p:cNvPr>
            <p:cNvGrpSpPr/>
            <p:nvPr/>
          </p:nvGrpSpPr>
          <p:grpSpPr>
            <a:xfrm>
              <a:off x="10923360" y="5153721"/>
              <a:ext cx="1934782" cy="1859324"/>
              <a:chOff x="10923360" y="5153721"/>
              <a:chExt cx="1934782" cy="1859324"/>
            </a:xfrm>
          </p:grpSpPr>
          <p:grpSp>
            <p:nvGrpSpPr>
              <p:cNvPr id="89" name="A Group">
                <a:extLst>
                  <a:ext uri="{FF2B5EF4-FFF2-40B4-BE49-F238E27FC236}">
                    <a16:creationId xmlns:a16="http://schemas.microsoft.com/office/drawing/2014/main" id="{C8B1FF7C-CDE2-4876-9EA0-DB746F4452C6}"/>
                  </a:ext>
                </a:extLst>
              </p:cNvPr>
              <p:cNvGrpSpPr/>
              <p:nvPr/>
            </p:nvGrpSpPr>
            <p:grpSpPr>
              <a:xfrm>
                <a:off x="10923360" y="5153721"/>
                <a:ext cx="1934782" cy="1859324"/>
                <a:chOff x="2135046" y="1779460"/>
                <a:chExt cx="2182814" cy="2297176"/>
              </a:xfrm>
            </p:grpSpPr>
            <p:sp>
              <p:nvSpPr>
                <p:cNvPr id="90" name="Rectangle 89">
                  <a:extLst>
                    <a:ext uri="{FF2B5EF4-FFF2-40B4-BE49-F238E27FC236}">
                      <a16:creationId xmlns:a16="http://schemas.microsoft.com/office/drawing/2014/main" id="{E527C3BB-C5AC-4015-9ACB-776F06378ACC}"/>
                    </a:ext>
                  </a:extLst>
                </p:cNvPr>
                <p:cNvSpPr/>
                <p:nvPr/>
              </p:nvSpPr>
              <p:spPr bwMode="auto">
                <a:xfrm>
                  <a:off x="2135046" y="3409886"/>
                  <a:ext cx="2182814"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400">
                    <a:lnSpc>
                      <a:spcPct val="90000"/>
                    </a:lnSpc>
                    <a:defRPr/>
                  </a:pPr>
                  <a:r>
                    <a:rPr lang="en-US" sz="1371" kern="0">
                      <a:gradFill>
                        <a:gsLst>
                          <a:gs pos="1250">
                            <a:srgbClr val="FFFFFF"/>
                          </a:gs>
                          <a:gs pos="100000">
                            <a:srgbClr val="FFFFFF"/>
                          </a:gs>
                        </a:gsLst>
                        <a:lin ang="5400000" scaled="0"/>
                      </a:gradFill>
                      <a:latin typeface="Segoe UI Semilight"/>
                      <a:ea typeface="Segoe UI" pitchFamily="34" charset="0"/>
                      <a:cs typeface="Segoe UI" pitchFamily="34" charset="0"/>
                    </a:rPr>
                    <a:t>Compute</a:t>
                  </a:r>
                </a:p>
              </p:txBody>
            </p:sp>
            <p:grpSp>
              <p:nvGrpSpPr>
                <p:cNvPr id="91" name="Group 90">
                  <a:extLst>
                    <a:ext uri="{FF2B5EF4-FFF2-40B4-BE49-F238E27FC236}">
                      <a16:creationId xmlns:a16="http://schemas.microsoft.com/office/drawing/2014/main" id="{9411CE4A-041F-4E3F-B134-E4766B577508}"/>
                    </a:ext>
                  </a:extLst>
                </p:cNvPr>
                <p:cNvGrpSpPr/>
                <p:nvPr/>
              </p:nvGrpSpPr>
              <p:grpSpPr>
                <a:xfrm>
                  <a:off x="2536151" y="1779460"/>
                  <a:ext cx="1179920" cy="1538737"/>
                  <a:chOff x="406421" y="2432376"/>
                  <a:chExt cx="2059118" cy="2685303"/>
                </a:xfrm>
              </p:grpSpPr>
              <p:grpSp>
                <p:nvGrpSpPr>
                  <p:cNvPr id="92" name="Group 91">
                    <a:extLst>
                      <a:ext uri="{FF2B5EF4-FFF2-40B4-BE49-F238E27FC236}">
                        <a16:creationId xmlns:a16="http://schemas.microsoft.com/office/drawing/2014/main" id="{EA263F7B-BED9-450C-A5C4-F79BC23049F4}"/>
                      </a:ext>
                    </a:extLst>
                  </p:cNvPr>
                  <p:cNvGrpSpPr/>
                  <p:nvPr/>
                </p:nvGrpSpPr>
                <p:grpSpPr>
                  <a:xfrm>
                    <a:off x="406421" y="2432376"/>
                    <a:ext cx="2059118" cy="2685303"/>
                    <a:chOff x="6982264" y="1006524"/>
                    <a:chExt cx="4480135" cy="5829701"/>
                  </a:xfrm>
                </p:grpSpPr>
                <p:pic>
                  <p:nvPicPr>
                    <p:cNvPr id="94" name="Picture 93">
                      <a:extLst>
                        <a:ext uri="{FF2B5EF4-FFF2-40B4-BE49-F238E27FC236}">
                          <a16:creationId xmlns:a16="http://schemas.microsoft.com/office/drawing/2014/main" id="{2335079D-5BC6-456E-A7A6-EB5D91F69112}"/>
                        </a:ext>
                      </a:extLst>
                    </p:cNvPr>
                    <p:cNvPicPr>
                      <a:picLocks noChangeAspect="1"/>
                    </p:cNvPicPr>
                    <p:nvPr/>
                  </p:nvPicPr>
                  <p:blipFill>
                    <a:blip r:embed="rId4"/>
                    <a:stretch>
                      <a:fillRect/>
                    </a:stretch>
                  </p:blipFill>
                  <p:spPr>
                    <a:xfrm>
                      <a:off x="7199561" y="1161637"/>
                      <a:ext cx="4182166" cy="3848483"/>
                    </a:xfrm>
                    <a:prstGeom prst="rect">
                      <a:avLst/>
                    </a:prstGeom>
                  </p:spPr>
                </p:pic>
                <p:pic>
                  <p:nvPicPr>
                    <p:cNvPr id="95" name="Picture 94">
                      <a:extLst>
                        <a:ext uri="{FF2B5EF4-FFF2-40B4-BE49-F238E27FC236}">
                          <a16:creationId xmlns:a16="http://schemas.microsoft.com/office/drawing/2014/main" id="{C9845AAE-48EF-469F-ADE9-9295DD109CEA}"/>
                        </a:ext>
                      </a:extLst>
                    </p:cNvPr>
                    <p:cNvPicPr>
                      <a:picLocks noChangeAspect="1"/>
                    </p:cNvPicPr>
                    <p:nvPr/>
                  </p:nvPicPr>
                  <p:blipFill>
                    <a:blip r:embed="rId5"/>
                    <a:stretch>
                      <a:fillRect/>
                    </a:stretch>
                  </p:blipFill>
                  <p:spPr>
                    <a:xfrm>
                      <a:off x="6982264" y="4945062"/>
                      <a:ext cx="4480135" cy="1891163"/>
                    </a:xfrm>
                    <a:prstGeom prst="rect">
                      <a:avLst/>
                    </a:prstGeom>
                  </p:spPr>
                </p:pic>
                <p:sp>
                  <p:nvSpPr>
                    <p:cNvPr id="96" name="AutoShape 3">
                      <a:extLst>
                        <a:ext uri="{FF2B5EF4-FFF2-40B4-BE49-F238E27FC236}">
                          <a16:creationId xmlns:a16="http://schemas.microsoft.com/office/drawing/2014/main" id="{0BDEFF17-DF6A-4BAE-96AA-0981791D4789}"/>
                        </a:ext>
                      </a:extLst>
                    </p:cNvPr>
                    <p:cNvSpPr>
                      <a:spLocks noChangeAspect="1" noChangeArrowheads="1" noTextEdit="1"/>
                    </p:cNvSpPr>
                    <p:nvPr/>
                  </p:nvSpPr>
                  <p:spPr bwMode="auto">
                    <a:xfrm>
                      <a:off x="7132637" y="1006524"/>
                      <a:ext cx="4304244" cy="3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80" tIns="44790" rIns="89580" bIns="44790" numCol="1" anchor="t" anchorCtr="0" compatLnSpc="1">
                      <a:prstTxWarp prst="textNoShape">
                        <a:avLst/>
                      </a:prstTxWarp>
                    </a:bodyPr>
                    <a:lstStyle/>
                    <a:p>
                      <a:pPr defTabSz="913698">
                        <a:defRPr/>
                      </a:pPr>
                      <a:endParaRPr lang="en-US" sz="588" kern="0">
                        <a:solidFill>
                          <a:srgbClr val="00B0F0"/>
                        </a:solidFill>
                        <a:latin typeface="Segoe UI Semilight"/>
                      </a:endParaRPr>
                    </a:p>
                  </p:txBody>
                </p:sp>
              </p:grpSp>
              <p:sp>
                <p:nvSpPr>
                  <p:cNvPr id="93" name="TextBox 92">
                    <a:extLst>
                      <a:ext uri="{FF2B5EF4-FFF2-40B4-BE49-F238E27FC236}">
                        <a16:creationId xmlns:a16="http://schemas.microsoft.com/office/drawing/2014/main" id="{97D60510-F7B4-4525-8F67-E96161DF4054}"/>
                      </a:ext>
                    </a:extLst>
                  </p:cNvPr>
                  <p:cNvSpPr txBox="1"/>
                  <p:nvPr/>
                </p:nvSpPr>
                <p:spPr>
                  <a:xfrm>
                    <a:off x="639096" y="2638279"/>
                    <a:ext cx="1632154" cy="1127478"/>
                  </a:xfrm>
                  <a:prstGeom prst="rect">
                    <a:avLst/>
                  </a:prstGeom>
                  <a:solidFill>
                    <a:schemeClr val="bg1">
                      <a:lumMod val="50000"/>
                    </a:schemeClr>
                  </a:solidFill>
                </p:spPr>
                <p:txBody>
                  <a:bodyPr wrap="square" lIns="179158" tIns="125428" rIns="179158" bIns="143326" rtlCol="0">
                    <a:noAutofit/>
                  </a:bodyPr>
                  <a:lstStyle/>
                  <a:p>
                    <a:pPr algn="ctr" defTabSz="913400">
                      <a:lnSpc>
                        <a:spcPct val="90000"/>
                      </a:lnSpc>
                      <a:defRPr/>
                    </a:pPr>
                    <a:endParaRPr lang="en-US" sz="313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98" name="Rectangle 97">
                <a:extLst>
                  <a:ext uri="{FF2B5EF4-FFF2-40B4-BE49-F238E27FC236}">
                    <a16:creationId xmlns:a16="http://schemas.microsoft.com/office/drawing/2014/main" id="{E105E791-9BC5-4681-913E-BA4B24EF9450}"/>
                  </a:ext>
                </a:extLst>
              </p:cNvPr>
              <p:cNvSpPr/>
              <p:nvPr/>
            </p:nvSpPr>
            <p:spPr>
              <a:xfrm>
                <a:off x="11492746" y="5352709"/>
                <a:ext cx="638316" cy="424732"/>
              </a:xfrm>
              <a:prstGeom prst="rect">
                <a:avLst/>
              </a:prstGeom>
            </p:spPr>
            <p:txBody>
              <a:bodyPr wrap="none">
                <a:spAutoFit/>
              </a:bodyPr>
              <a:lstStyle/>
              <a:p>
                <a:pPr algn="ctr" defTabSz="913400">
                  <a:lnSpc>
                    <a:spcPct val="90000"/>
                  </a:lnSpc>
                  <a:defRPr/>
                </a:pPr>
                <a:r>
                  <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rPr>
                  <a:t>Fv2</a:t>
                </a:r>
              </a:p>
            </p:txBody>
          </p:sp>
        </p:grpSp>
        <p:grpSp>
          <p:nvGrpSpPr>
            <p:cNvPr id="100" name="Group 99">
              <a:extLst>
                <a:ext uri="{FF2B5EF4-FFF2-40B4-BE49-F238E27FC236}">
                  <a16:creationId xmlns:a16="http://schemas.microsoft.com/office/drawing/2014/main" id="{1B2FE754-B984-4822-883E-933F430A0720}"/>
                </a:ext>
              </a:extLst>
            </p:cNvPr>
            <p:cNvGrpSpPr/>
            <p:nvPr/>
          </p:nvGrpSpPr>
          <p:grpSpPr>
            <a:xfrm>
              <a:off x="11698653" y="5160856"/>
              <a:ext cx="612896" cy="286104"/>
              <a:chOff x="1970353" y="6440870"/>
              <a:chExt cx="625191" cy="291841"/>
            </a:xfrm>
          </p:grpSpPr>
          <p:sp>
            <p:nvSpPr>
              <p:cNvPr id="101" name="Rectangle 100">
                <a:extLst>
                  <a:ext uri="{FF2B5EF4-FFF2-40B4-BE49-F238E27FC236}">
                    <a16:creationId xmlns:a16="http://schemas.microsoft.com/office/drawing/2014/main" id="{5546035F-94EC-450A-ABAF-E5CF8FB9487D}"/>
                  </a:ext>
                </a:extLst>
              </p:cNvPr>
              <p:cNvSpPr/>
              <p:nvPr/>
            </p:nvSpPr>
            <p:spPr bwMode="auto">
              <a:xfrm>
                <a:off x="1970353" y="6459491"/>
                <a:ext cx="625191" cy="2187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077">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 name="Rectangle 101">
                <a:extLst>
                  <a:ext uri="{FF2B5EF4-FFF2-40B4-BE49-F238E27FC236}">
                    <a16:creationId xmlns:a16="http://schemas.microsoft.com/office/drawing/2014/main" id="{83E28C89-A4FB-43A4-9CD9-3EC07538F355}"/>
                  </a:ext>
                </a:extLst>
              </p:cNvPr>
              <p:cNvSpPr/>
              <p:nvPr/>
            </p:nvSpPr>
            <p:spPr>
              <a:xfrm>
                <a:off x="1995228" y="6440870"/>
                <a:ext cx="593890" cy="291841"/>
              </a:xfrm>
              <a:prstGeom prst="rect">
                <a:avLst/>
              </a:prstGeom>
            </p:spPr>
            <p:txBody>
              <a:bodyPr wrap="none">
                <a:spAutoFit/>
              </a:bodyPr>
              <a:lstStyle/>
              <a:p>
                <a:pPr algn="ctr" defTabSz="913927" fontAlgn="base">
                  <a:lnSpc>
                    <a:spcPct val="90000"/>
                  </a:lnSpc>
                  <a:spcBef>
                    <a:spcPct val="0"/>
                  </a:spcBef>
                  <a:spcAft>
                    <a:spcPct val="0"/>
                  </a:spcAft>
                  <a:defRPr/>
                </a:pPr>
                <a:r>
                  <a:rPr lang="en-US" sz="1371">
                    <a:solidFill>
                      <a:srgbClr val="FFFFFF"/>
                    </a:solidFill>
                    <a:latin typeface="Segoe UI Semilight"/>
                  </a:rPr>
                  <a:t>Soon</a:t>
                </a:r>
              </a:p>
            </p:txBody>
          </p:sp>
        </p:grpSp>
      </p:grpSp>
    </p:spTree>
    <p:extLst>
      <p:ext uri="{BB962C8B-B14F-4D97-AF65-F5344CB8AC3E}">
        <p14:creationId xmlns:p14="http://schemas.microsoft.com/office/powerpoint/2010/main" val="32257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
                                        </p:tgtEl>
                                      </p:cBhvr>
                                      <p:by x="80000" y="80000"/>
                                    </p:animScale>
                                  </p:childTnLst>
                                </p:cTn>
                              </p:par>
                              <p:par>
                                <p:cTn id="7" presetID="42" presetClass="path" presetSubtype="0" accel="50000" decel="50000" fill="hold" nodeType="withEffect">
                                  <p:stCondLst>
                                    <p:cond delay="0"/>
                                  </p:stCondLst>
                                  <p:childTnLst>
                                    <p:animMotion origin="layout" path="M 0.00078 -0.00208 L -0.07891 -0.1375 " pathEditMode="relative" rAng="0" ptsTypes="AA">
                                      <p:cBhvr>
                                        <p:cTn id="8" dur="2000" fill="hold"/>
                                        <p:tgtEl>
                                          <p:spTgt spid="10"/>
                                        </p:tgtEl>
                                        <p:attrNameLst>
                                          <p:attrName>ppt_x</p:attrName>
                                          <p:attrName>ppt_y</p:attrName>
                                        </p:attrNameLst>
                                      </p:cBhvr>
                                      <p:rCtr x="-3984" y="-6782"/>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2500"/>
                            </p:stCondLst>
                            <p:childTnLst>
                              <p:par>
                                <p:cTn id="14" presetID="42" presetClass="entr" presetSubtype="0"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1000"/>
                                        <p:tgtEl>
                                          <p:spTgt spid="88"/>
                                        </p:tgtEl>
                                      </p:cBhvr>
                                    </p:animEffect>
                                    <p:anim calcmode="lin" valueType="num">
                                      <p:cBhvr>
                                        <p:cTn id="17" dur="1000" fill="hold"/>
                                        <p:tgtEl>
                                          <p:spTgt spid="88"/>
                                        </p:tgtEl>
                                        <p:attrNameLst>
                                          <p:attrName>ppt_x</p:attrName>
                                        </p:attrNameLst>
                                      </p:cBhvr>
                                      <p:tavLst>
                                        <p:tav tm="0">
                                          <p:val>
                                            <p:strVal val="#ppt_x"/>
                                          </p:val>
                                        </p:tav>
                                        <p:tav tm="100000">
                                          <p:val>
                                            <p:strVal val="#ppt_x"/>
                                          </p:val>
                                        </p:tav>
                                      </p:tavLst>
                                    </p:anim>
                                    <p:anim calcmode="lin" valueType="num">
                                      <p:cBhvr>
                                        <p:cTn id="18" dur="1000" fill="hold"/>
                                        <p:tgtEl>
                                          <p:spTgt spid="8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1000" fill="hold"/>
                                        <p:tgtEl>
                                          <p:spTgt spid="80"/>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6500"/>
                            </p:stCondLst>
                            <p:childTnLst>
                              <p:par>
                                <p:cTn id="63" presetID="42"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par>
                          <p:cTn id="78" fill="hold">
                            <p:stCondLst>
                              <p:cond delay="7500"/>
                            </p:stCondLst>
                            <p:childTnLst>
                              <p:par>
                                <p:cTn id="79" presetID="42" presetClass="entr" presetSubtype="0" fill="hold" nodeType="after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1000"/>
                                        <p:tgtEl>
                                          <p:spTgt spid="53"/>
                                        </p:tgtEl>
                                      </p:cBhvr>
                                    </p:animEffect>
                                    <p:anim calcmode="lin" valueType="num">
                                      <p:cBhvr>
                                        <p:cTn id="82" dur="1000" fill="hold"/>
                                        <p:tgtEl>
                                          <p:spTgt spid="53"/>
                                        </p:tgtEl>
                                        <p:attrNameLst>
                                          <p:attrName>ppt_x</p:attrName>
                                        </p:attrNameLst>
                                      </p:cBhvr>
                                      <p:tavLst>
                                        <p:tav tm="0">
                                          <p:val>
                                            <p:strVal val="#ppt_x"/>
                                          </p:val>
                                        </p:tav>
                                        <p:tav tm="100000">
                                          <p:val>
                                            <p:strVal val="#ppt_x"/>
                                          </p:val>
                                        </p:tav>
                                      </p:tavLst>
                                    </p:anim>
                                    <p:anim calcmode="lin" valueType="num">
                                      <p:cBhvr>
                                        <p:cTn id="83" dur="1000" fill="hold"/>
                                        <p:tgtEl>
                                          <p:spTgt spid="5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fade">
                                      <p:cBhvr>
                                        <p:cTn id="86" dur="1000"/>
                                        <p:tgtEl>
                                          <p:spTgt spid="64"/>
                                        </p:tgtEl>
                                      </p:cBhvr>
                                    </p:animEffect>
                                    <p:anim calcmode="lin" valueType="num">
                                      <p:cBhvr>
                                        <p:cTn id="87" dur="1000" fill="hold"/>
                                        <p:tgtEl>
                                          <p:spTgt spid="64"/>
                                        </p:tgtEl>
                                        <p:attrNameLst>
                                          <p:attrName>ppt_x</p:attrName>
                                        </p:attrNameLst>
                                      </p:cBhvr>
                                      <p:tavLst>
                                        <p:tav tm="0">
                                          <p:val>
                                            <p:strVal val="#ppt_x"/>
                                          </p:val>
                                        </p:tav>
                                        <p:tav tm="100000">
                                          <p:val>
                                            <p:strVal val="#ppt_x"/>
                                          </p:val>
                                        </p:tav>
                                      </p:tavLst>
                                    </p:anim>
                                    <p:anim calcmode="lin" valueType="num">
                                      <p:cBhvr>
                                        <p:cTn id="88" dur="1000" fill="hold"/>
                                        <p:tgtEl>
                                          <p:spTgt spid="6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1000"/>
                                        <p:tgtEl>
                                          <p:spTgt spid="61"/>
                                        </p:tgtEl>
                                      </p:cBhvr>
                                    </p:animEffect>
                                    <p:anim calcmode="lin" valueType="num">
                                      <p:cBhvr>
                                        <p:cTn id="92" dur="1000" fill="hold"/>
                                        <p:tgtEl>
                                          <p:spTgt spid="61"/>
                                        </p:tgtEl>
                                        <p:attrNameLst>
                                          <p:attrName>ppt_x</p:attrName>
                                        </p:attrNameLst>
                                      </p:cBhvr>
                                      <p:tavLst>
                                        <p:tav tm="0">
                                          <p:val>
                                            <p:strVal val="#ppt_x"/>
                                          </p:val>
                                        </p:tav>
                                        <p:tav tm="100000">
                                          <p:val>
                                            <p:strVal val="#ppt_x"/>
                                          </p:val>
                                        </p:tav>
                                      </p:tavLst>
                                    </p:anim>
                                    <p:anim calcmode="lin" valueType="num">
                                      <p:cBhvr>
                                        <p:cTn id="93" dur="1000" fill="hold"/>
                                        <p:tgtEl>
                                          <p:spTgt spid="61"/>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2" presetClass="entr" presetSubtype="0" fill="hold" grpId="0"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1000"/>
                                        <p:tgtEl>
                                          <p:spTgt spid="73"/>
                                        </p:tgtEl>
                                      </p:cBhvr>
                                    </p:animEffect>
                                    <p:anim calcmode="lin" valueType="num">
                                      <p:cBhvr>
                                        <p:cTn id="98" dur="1000" fill="hold"/>
                                        <p:tgtEl>
                                          <p:spTgt spid="73"/>
                                        </p:tgtEl>
                                        <p:attrNameLst>
                                          <p:attrName>ppt_x</p:attrName>
                                        </p:attrNameLst>
                                      </p:cBhvr>
                                      <p:tavLst>
                                        <p:tav tm="0">
                                          <p:val>
                                            <p:strVal val="#ppt_x"/>
                                          </p:val>
                                        </p:tav>
                                        <p:tav tm="100000">
                                          <p:val>
                                            <p:strVal val="#ppt_x"/>
                                          </p:val>
                                        </p:tav>
                                      </p:tavLst>
                                    </p:anim>
                                    <p:anim calcmode="lin" valueType="num">
                                      <p:cBhvr>
                                        <p:cTn id="99" dur="1000" fill="hold"/>
                                        <p:tgtEl>
                                          <p:spTgt spid="7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fade">
                                      <p:cBhvr>
                                        <p:cTn id="102" dur="1000"/>
                                        <p:tgtEl>
                                          <p:spTgt spid="65"/>
                                        </p:tgtEl>
                                      </p:cBhvr>
                                    </p:animEffect>
                                    <p:anim calcmode="lin" valueType="num">
                                      <p:cBhvr>
                                        <p:cTn id="103" dur="1000" fill="hold"/>
                                        <p:tgtEl>
                                          <p:spTgt spid="65"/>
                                        </p:tgtEl>
                                        <p:attrNameLst>
                                          <p:attrName>ppt_x</p:attrName>
                                        </p:attrNameLst>
                                      </p:cBhvr>
                                      <p:tavLst>
                                        <p:tav tm="0">
                                          <p:val>
                                            <p:strVal val="#ppt_x"/>
                                          </p:val>
                                        </p:tav>
                                        <p:tav tm="100000">
                                          <p:val>
                                            <p:strVal val="#ppt_x"/>
                                          </p:val>
                                        </p:tav>
                                      </p:tavLst>
                                    </p:anim>
                                    <p:anim calcmode="lin" valueType="num">
                                      <p:cBhvr>
                                        <p:cTn id="104" dur="1000" fill="hold"/>
                                        <p:tgtEl>
                                          <p:spTgt spid="65"/>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fade">
                                      <p:cBhvr>
                                        <p:cTn id="107" dur="1000"/>
                                        <p:tgtEl>
                                          <p:spTgt spid="74"/>
                                        </p:tgtEl>
                                      </p:cBhvr>
                                    </p:animEffect>
                                    <p:anim calcmode="lin" valueType="num">
                                      <p:cBhvr>
                                        <p:cTn id="108" dur="1000" fill="hold"/>
                                        <p:tgtEl>
                                          <p:spTgt spid="74"/>
                                        </p:tgtEl>
                                        <p:attrNameLst>
                                          <p:attrName>ppt_x</p:attrName>
                                        </p:attrNameLst>
                                      </p:cBhvr>
                                      <p:tavLst>
                                        <p:tav tm="0">
                                          <p:val>
                                            <p:strVal val="#ppt_x"/>
                                          </p:val>
                                        </p:tav>
                                        <p:tav tm="100000">
                                          <p:val>
                                            <p:strVal val="#ppt_x"/>
                                          </p:val>
                                        </p:tav>
                                      </p:tavLst>
                                    </p:anim>
                                    <p:anim calcmode="lin" valueType="num">
                                      <p:cBhvr>
                                        <p:cTn id="109" dur="1000" fill="hold"/>
                                        <p:tgtEl>
                                          <p:spTgt spid="74"/>
                                        </p:tgtEl>
                                        <p:attrNameLst>
                                          <p:attrName>ppt_y</p:attrName>
                                        </p:attrNameLst>
                                      </p:cBhvr>
                                      <p:tavLst>
                                        <p:tav tm="0">
                                          <p:val>
                                            <p:strVal val="#ppt_y+.1"/>
                                          </p:val>
                                        </p:tav>
                                        <p:tav tm="100000">
                                          <p:val>
                                            <p:strVal val="#ppt_y"/>
                                          </p:val>
                                        </p:tav>
                                      </p:tavLst>
                                    </p:anim>
                                  </p:childTnLst>
                                </p:cTn>
                              </p:par>
                            </p:childTnLst>
                          </p:cTn>
                        </p:par>
                        <p:par>
                          <p:cTn id="110" fill="hold">
                            <p:stCondLst>
                              <p:cond delay="9500"/>
                            </p:stCondLst>
                            <p:childTnLst>
                              <p:par>
                                <p:cTn id="111" presetID="42" presetClass="entr" presetSubtype="0"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28" grpId="0"/>
      <p:bldP spid="40" grpId="0"/>
      <p:bldP spid="52" grpId="0"/>
      <p:bldP spid="64" grpId="0"/>
      <p:bldP spid="73" grpId="0"/>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2BEA-3DCD-4350-94A8-65611158BE10}"/>
              </a:ext>
            </a:extLst>
          </p:cNvPr>
          <p:cNvSpPr>
            <a:spLocks noGrp="1"/>
          </p:cNvSpPr>
          <p:nvPr>
            <p:ph type="title"/>
          </p:nvPr>
        </p:nvSpPr>
        <p:spPr/>
        <p:txBody>
          <a:bodyPr/>
          <a:lstStyle/>
          <a:p>
            <a:r>
              <a:rPr lang="en-US" sz="4800" dirty="0"/>
              <a:t>Agenda</a:t>
            </a:r>
          </a:p>
        </p:txBody>
      </p:sp>
      <p:sp>
        <p:nvSpPr>
          <p:cNvPr id="4" name="Text Placeholder 3">
            <a:extLst>
              <a:ext uri="{FF2B5EF4-FFF2-40B4-BE49-F238E27FC236}">
                <a16:creationId xmlns:a16="http://schemas.microsoft.com/office/drawing/2014/main" id="{8A624E28-A9DD-4CCC-B2E6-C686336096BE}"/>
              </a:ext>
            </a:extLst>
          </p:cNvPr>
          <p:cNvSpPr>
            <a:spLocks noGrp="1"/>
          </p:cNvSpPr>
          <p:nvPr>
            <p:ph type="body" sz="quarter" idx="10"/>
          </p:nvPr>
        </p:nvSpPr>
        <p:spPr>
          <a:xfrm>
            <a:off x="269303" y="1187644"/>
            <a:ext cx="11655078" cy="2954463"/>
          </a:xfrm>
        </p:spPr>
        <p:txBody>
          <a:bodyPr/>
          <a:lstStyle/>
          <a:p>
            <a:r>
              <a:rPr lang="en-US" dirty="0"/>
              <a:t>Compute</a:t>
            </a:r>
          </a:p>
          <a:p>
            <a:r>
              <a:rPr lang="en-US" dirty="0"/>
              <a:t>Network</a:t>
            </a:r>
          </a:p>
          <a:p>
            <a:r>
              <a:rPr lang="en-US" dirty="0"/>
              <a:t>Storage</a:t>
            </a:r>
          </a:p>
          <a:p>
            <a:r>
              <a:rPr lang="en-US" dirty="0"/>
              <a:t>Key Workloads </a:t>
            </a:r>
            <a:br>
              <a:rPr lang="en-US" dirty="0"/>
            </a:br>
            <a:endParaRPr lang="en-US" dirty="0"/>
          </a:p>
        </p:txBody>
      </p:sp>
    </p:spTree>
    <p:extLst>
      <p:ext uri="{BB962C8B-B14F-4D97-AF65-F5344CB8AC3E}">
        <p14:creationId xmlns:p14="http://schemas.microsoft.com/office/powerpoint/2010/main" val="17195857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103-7DBC-4863-9A5D-4FB4E12D177B}"/>
              </a:ext>
            </a:extLst>
          </p:cNvPr>
          <p:cNvSpPr>
            <a:spLocks noGrp="1"/>
          </p:cNvSpPr>
          <p:nvPr>
            <p:ph type="title"/>
          </p:nvPr>
        </p:nvSpPr>
        <p:spPr/>
        <p:txBody>
          <a:bodyPr/>
          <a:lstStyle/>
          <a:p>
            <a:r>
              <a:rPr lang="en-US" dirty="0"/>
              <a:t>IaaS Virtual Machines</a:t>
            </a:r>
          </a:p>
        </p:txBody>
      </p:sp>
      <p:sp>
        <p:nvSpPr>
          <p:cNvPr id="3" name="Text Placeholder 2">
            <a:extLst>
              <a:ext uri="{FF2B5EF4-FFF2-40B4-BE49-F238E27FC236}">
                <a16:creationId xmlns:a16="http://schemas.microsoft.com/office/drawing/2014/main" id="{2BA3313F-6E4A-4064-B724-E6FE150097FC}"/>
              </a:ext>
            </a:extLst>
          </p:cNvPr>
          <p:cNvSpPr>
            <a:spLocks noGrp="1"/>
          </p:cNvSpPr>
          <p:nvPr>
            <p:ph type="body" sz="quarter" idx="10"/>
          </p:nvPr>
        </p:nvSpPr>
        <p:spPr>
          <a:xfrm>
            <a:off x="269303" y="1187644"/>
            <a:ext cx="11655078" cy="4529445"/>
          </a:xfrm>
        </p:spPr>
        <p:txBody>
          <a:bodyPr/>
          <a:lstStyle/>
          <a:p>
            <a:r>
              <a:rPr lang="en-US" dirty="0"/>
              <a:t>Windows and Linux Virtual Machines provides on-demand, high-scale, secure, virtualized infrastructure using Windows Server</a:t>
            </a:r>
          </a:p>
          <a:p>
            <a:r>
              <a:rPr lang="en-US" dirty="0"/>
              <a:t>Come in different “Families” or “series” used to categorize their general function</a:t>
            </a:r>
          </a:p>
          <a:p>
            <a:r>
              <a:rPr lang="en-US" dirty="0"/>
              <a:t>For most SI partners, this is their cash cow</a:t>
            </a:r>
          </a:p>
          <a:p>
            <a:r>
              <a:rPr lang="en-US" dirty="0"/>
              <a:t>Use automation spin up/spin down as needed</a:t>
            </a:r>
          </a:p>
          <a:p>
            <a:r>
              <a:rPr lang="en-US" dirty="0"/>
              <a:t>Default pricing is on 24h x 31d, or 744 hours</a:t>
            </a:r>
          </a:p>
        </p:txBody>
      </p:sp>
    </p:spTree>
    <p:extLst>
      <p:ext uri="{BB962C8B-B14F-4D97-AF65-F5344CB8AC3E}">
        <p14:creationId xmlns:p14="http://schemas.microsoft.com/office/powerpoint/2010/main" val="112767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B0FF-C6A0-4E77-B392-02CDE8CA29B7}"/>
              </a:ext>
            </a:extLst>
          </p:cNvPr>
          <p:cNvSpPr>
            <a:spLocks noGrp="1"/>
          </p:cNvSpPr>
          <p:nvPr>
            <p:ph type="title"/>
          </p:nvPr>
        </p:nvSpPr>
        <p:spPr/>
        <p:txBody>
          <a:bodyPr/>
          <a:lstStyle/>
          <a:p>
            <a:r>
              <a:rPr lang="en-US" dirty="0"/>
              <a:t>Managed Disks</a:t>
            </a:r>
          </a:p>
        </p:txBody>
      </p:sp>
      <p:sp>
        <p:nvSpPr>
          <p:cNvPr id="3" name="Text Placeholder 2">
            <a:extLst>
              <a:ext uri="{FF2B5EF4-FFF2-40B4-BE49-F238E27FC236}">
                <a16:creationId xmlns:a16="http://schemas.microsoft.com/office/drawing/2014/main" id="{4FD59BC1-A554-4846-AAEB-219E1918539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648945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mn-lt"/>
              </a:rPr>
              <a:t>Using Managed Disks for HA</a:t>
            </a:r>
          </a:p>
        </p:txBody>
      </p:sp>
      <p:sp>
        <p:nvSpPr>
          <p:cNvPr id="3" name="Content Placeholder 2"/>
          <p:cNvSpPr>
            <a:spLocks noGrp="1"/>
          </p:cNvSpPr>
          <p:nvPr>
            <p:ph type="body" sz="quarter" idx="10"/>
          </p:nvPr>
        </p:nvSpPr>
        <p:spPr/>
        <p:txBody>
          <a:bodyPr>
            <a:noAutofit/>
          </a:bodyPr>
          <a:lstStyle/>
          <a:p>
            <a:pPr>
              <a:buFont typeface="Arial" panose="020B0604020202020204" pitchFamily="34" charset="0"/>
              <a:buChar char="•"/>
            </a:pPr>
            <a:r>
              <a:rPr lang="en-US" sz="3200" dirty="0">
                <a:latin typeface="+mn-lt"/>
              </a:rPr>
              <a:t>Managed Disks replace the need to have separate storage accounts for each VM </a:t>
            </a:r>
          </a:p>
          <a:p>
            <a:pPr>
              <a:buFont typeface="Arial" panose="020B0604020202020204" pitchFamily="34" charset="0"/>
              <a:buChar char="•"/>
            </a:pPr>
            <a:r>
              <a:rPr lang="en-US" sz="3200" dirty="0">
                <a:latin typeface="+mn-lt"/>
              </a:rPr>
              <a:t>No longer have storage account limits (such as 20,000 IOPS/account)</a:t>
            </a:r>
          </a:p>
          <a:p>
            <a:pPr>
              <a:buFont typeface="Arial" panose="020B0604020202020204" pitchFamily="34" charset="0"/>
              <a:buChar char="•"/>
            </a:pPr>
            <a:r>
              <a:rPr lang="en-US" sz="3200" dirty="0">
                <a:latin typeface="+mn-lt"/>
              </a:rPr>
              <a:t>Better reliability for Availability Sets </a:t>
            </a:r>
          </a:p>
          <a:p>
            <a:pPr>
              <a:buFont typeface="Arial" panose="020B0604020202020204" pitchFamily="34" charset="0"/>
              <a:buChar char="•"/>
            </a:pPr>
            <a:r>
              <a:rPr lang="en-US" sz="3200" dirty="0">
                <a:latin typeface="+mn-lt"/>
              </a:rPr>
              <a:t>Better security by being able to utilize RBAC to assign specific permissions  </a:t>
            </a:r>
          </a:p>
          <a:p>
            <a:pPr>
              <a:buFont typeface="Arial" panose="020B0604020202020204" pitchFamily="34" charset="0"/>
              <a:buChar char="•"/>
            </a:pPr>
            <a:r>
              <a:rPr lang="en-US" sz="3200" dirty="0">
                <a:latin typeface="+mn-lt"/>
              </a:rPr>
              <a:t>Two types – Standard and Premium</a:t>
            </a:r>
          </a:p>
          <a:p>
            <a:pPr lvl="1">
              <a:buFont typeface="Arial" panose="020B0604020202020204" pitchFamily="34" charset="0"/>
              <a:buChar char="•"/>
            </a:pPr>
            <a:r>
              <a:rPr lang="en-US" sz="3200" dirty="0"/>
              <a:t>Standard disks are billed for the number of transactions</a:t>
            </a:r>
          </a:p>
          <a:p>
            <a:pPr lvl="1">
              <a:buFont typeface="Arial" panose="020B0604020202020204" pitchFamily="34" charset="0"/>
              <a:buChar char="•"/>
            </a:pPr>
            <a:r>
              <a:rPr lang="en-US" sz="3200" dirty="0"/>
              <a:t>No cost for transactions for premium disks</a:t>
            </a:r>
          </a:p>
        </p:txBody>
      </p:sp>
    </p:spTree>
    <p:extLst>
      <p:ext uri="{BB962C8B-B14F-4D97-AF65-F5344CB8AC3E}">
        <p14:creationId xmlns:p14="http://schemas.microsoft.com/office/powerpoint/2010/main" val="162327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Unmanaged Disks</a:t>
            </a:r>
          </a:p>
        </p:txBody>
      </p:sp>
      <p:sp>
        <p:nvSpPr>
          <p:cNvPr id="20" name="Rounded Rectangle 19"/>
          <p:cNvSpPr/>
          <p:nvPr/>
        </p:nvSpPr>
        <p:spPr bwMode="auto">
          <a:xfrm>
            <a:off x="343940" y="2009661"/>
            <a:ext cx="5347810" cy="1867552"/>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Availability Set</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472" y="2457873"/>
            <a:ext cx="836663" cy="836663"/>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107" y="2457873"/>
            <a:ext cx="836663" cy="836663"/>
          </a:xfrm>
          <a:prstGeom prst="rect">
            <a:avLst/>
          </a:prstGeom>
        </p:spPr>
      </p:pic>
      <p:sp>
        <p:nvSpPr>
          <p:cNvPr id="21" name="TextBox 20"/>
          <p:cNvSpPr txBox="1"/>
          <p:nvPr/>
        </p:nvSpPr>
        <p:spPr>
          <a:xfrm>
            <a:off x="4247879" y="2756681"/>
            <a:ext cx="1325207"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FD1</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2" name="TextBox 21"/>
          <p:cNvSpPr txBox="1"/>
          <p:nvPr/>
        </p:nvSpPr>
        <p:spPr>
          <a:xfrm>
            <a:off x="2149496" y="2756681"/>
            <a:ext cx="1263920"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FD0</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502" y="4624233"/>
            <a:ext cx="789403" cy="78940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932" y="4624233"/>
            <a:ext cx="789403" cy="789403"/>
          </a:xfrm>
          <a:prstGeom prst="rect">
            <a:avLst/>
          </a:prstGeom>
        </p:spPr>
      </p:pic>
      <p:cxnSp>
        <p:nvCxnSpPr>
          <p:cNvPr id="27" name="Straight Connector 26"/>
          <p:cNvCxnSpPr>
            <a:stCxn id="18" idx="2"/>
            <a:endCxn id="24" idx="0"/>
          </p:cNvCxnSpPr>
          <p:nvPr/>
        </p:nvCxnSpPr>
        <p:spPr>
          <a:xfrm>
            <a:off x="1882804" y="3294536"/>
            <a:ext cx="531400" cy="132969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9" idx="2"/>
            <a:endCxn id="25" idx="0"/>
          </p:cNvCxnSpPr>
          <p:nvPr/>
        </p:nvCxnSpPr>
        <p:spPr>
          <a:xfrm flipH="1">
            <a:off x="3223634" y="3294536"/>
            <a:ext cx="721804" cy="132969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bwMode="auto">
          <a:xfrm>
            <a:off x="1613876" y="4078908"/>
            <a:ext cx="2539871" cy="2412877"/>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b"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Storage FD0</a:t>
            </a:r>
          </a:p>
        </p:txBody>
      </p:sp>
      <p:sp>
        <p:nvSpPr>
          <p:cNvPr id="13" name="TextBox 12"/>
          <p:cNvSpPr txBox="1"/>
          <p:nvPr/>
        </p:nvSpPr>
        <p:spPr>
          <a:xfrm>
            <a:off x="1544257" y="1000501"/>
            <a:ext cx="2947175" cy="778454"/>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529" b="0" i="0" u="sng"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Physical View</a:t>
            </a:r>
          </a:p>
        </p:txBody>
      </p:sp>
      <p:sp>
        <p:nvSpPr>
          <p:cNvPr id="14" name="Rounded Rectangle 13"/>
          <p:cNvSpPr/>
          <p:nvPr/>
        </p:nvSpPr>
        <p:spPr bwMode="auto">
          <a:xfrm>
            <a:off x="6376774" y="2009661"/>
            <a:ext cx="5695392" cy="1867552"/>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Availability Set</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6531" y="2457873"/>
            <a:ext cx="836663" cy="83666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378" y="2457873"/>
            <a:ext cx="836663" cy="836663"/>
          </a:xfrm>
          <a:prstGeom prst="rect">
            <a:avLst/>
          </a:prstGeom>
        </p:spPr>
      </p:pic>
      <p:sp>
        <p:nvSpPr>
          <p:cNvPr id="17" name="TextBox 16"/>
          <p:cNvSpPr txBox="1"/>
          <p:nvPr/>
        </p:nvSpPr>
        <p:spPr>
          <a:xfrm>
            <a:off x="10448150" y="2383171"/>
            <a:ext cx="1325207"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FD1</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3" name="TextBox 22"/>
          <p:cNvSpPr txBox="1"/>
          <p:nvPr/>
        </p:nvSpPr>
        <p:spPr>
          <a:xfrm>
            <a:off x="7901555" y="2383171"/>
            <a:ext cx="1263920"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FD0</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6" name="TextBox 25"/>
          <p:cNvSpPr txBox="1"/>
          <p:nvPr/>
        </p:nvSpPr>
        <p:spPr>
          <a:xfrm>
            <a:off x="7719589" y="889130"/>
            <a:ext cx="2782168" cy="778454"/>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529" b="0" i="0" u="sng"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Logical View</a:t>
            </a:r>
          </a:p>
        </p:txBody>
      </p:sp>
      <p:sp>
        <p:nvSpPr>
          <p:cNvPr id="3" name="TextBox 2"/>
          <p:cNvSpPr txBox="1"/>
          <p:nvPr/>
        </p:nvSpPr>
        <p:spPr>
          <a:xfrm>
            <a:off x="6693617" y="3159810"/>
            <a:ext cx="2669587" cy="799575"/>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DiskUrl</a:t>
            </a: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http://mydisks0../disk0.vhd</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8" name="TextBox 27"/>
          <p:cNvSpPr txBox="1"/>
          <p:nvPr/>
        </p:nvSpPr>
        <p:spPr>
          <a:xfrm>
            <a:off x="9286600" y="3152340"/>
            <a:ext cx="2572155" cy="799575"/>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DiskUrl</a:t>
            </a: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http://mydisk1.../disk1.vhd</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4" name="Rounded Rectangle 3"/>
          <p:cNvSpPr/>
          <p:nvPr/>
        </p:nvSpPr>
        <p:spPr bwMode="auto">
          <a:xfrm>
            <a:off x="7141829" y="4715791"/>
            <a:ext cx="1942254" cy="1195233"/>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Account Name: mydisks0</a:t>
            </a:r>
          </a:p>
        </p:txBody>
      </p:sp>
      <p:sp>
        <p:nvSpPr>
          <p:cNvPr id="31" name="Rounded Rectangle 30"/>
          <p:cNvSpPr/>
          <p:nvPr/>
        </p:nvSpPr>
        <p:spPr bwMode="auto">
          <a:xfrm>
            <a:off x="9727378" y="4715791"/>
            <a:ext cx="1942254" cy="1195233"/>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rPr>
              <a:t>Account Name: mydisks1</a:t>
            </a:r>
          </a:p>
        </p:txBody>
      </p:sp>
      <p:sp>
        <p:nvSpPr>
          <p:cNvPr id="6" name="Rectangle 5"/>
          <p:cNvSpPr/>
          <p:nvPr/>
        </p:nvSpPr>
        <p:spPr bwMode="auto">
          <a:xfrm>
            <a:off x="6062673" y="1561449"/>
            <a:ext cx="6096000" cy="4930336"/>
          </a:xfrm>
          <a:prstGeom prst="rect">
            <a:avLst/>
          </a:prstGeom>
          <a:noFill/>
          <a:ln w="190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err="1">
                <a:ln>
                  <a:noFill/>
                </a:ln>
                <a:solidFill>
                  <a:srgbClr val="353535"/>
                </a:solidFill>
                <a:effectLst/>
                <a:uLnTx/>
                <a:uFillTx/>
                <a:latin typeface="Segoe UI Semilight"/>
                <a:ea typeface="+mn-ea"/>
                <a:cs typeface="+mn-cs"/>
              </a:rPr>
              <a:t>MyResourceGroup</a:t>
            </a:r>
            <a:endParaRPr kumimoji="0" lang="en-US" sz="1961" b="0" i="0" u="none" strike="noStrike" kern="1200" cap="none" spc="0" normalizeH="0" baseline="0" noProof="0" dirty="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122853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Managed Disks</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472" y="2457873"/>
            <a:ext cx="836663" cy="836663"/>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107" y="2457873"/>
            <a:ext cx="836663" cy="836663"/>
          </a:xfrm>
          <a:prstGeom prst="rect">
            <a:avLst/>
          </a:prstGeom>
        </p:spPr>
      </p:pic>
      <p:sp>
        <p:nvSpPr>
          <p:cNvPr id="21" name="TextBox 20"/>
          <p:cNvSpPr txBox="1"/>
          <p:nvPr/>
        </p:nvSpPr>
        <p:spPr>
          <a:xfrm>
            <a:off x="4247879" y="2756681"/>
            <a:ext cx="1325207"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FD1</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2" name="TextBox 21"/>
          <p:cNvSpPr txBox="1"/>
          <p:nvPr/>
        </p:nvSpPr>
        <p:spPr>
          <a:xfrm>
            <a:off x="2149496" y="2756681"/>
            <a:ext cx="1263920"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FD0</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589" y="4624233"/>
            <a:ext cx="789403" cy="78940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130" y="4624233"/>
            <a:ext cx="789403" cy="789403"/>
          </a:xfrm>
          <a:prstGeom prst="rect">
            <a:avLst/>
          </a:prstGeom>
        </p:spPr>
      </p:pic>
      <p:cxnSp>
        <p:nvCxnSpPr>
          <p:cNvPr id="27" name="Straight Connector 26"/>
          <p:cNvCxnSpPr>
            <a:stCxn id="18" idx="2"/>
            <a:endCxn id="24" idx="0"/>
          </p:cNvCxnSpPr>
          <p:nvPr/>
        </p:nvCxnSpPr>
        <p:spPr>
          <a:xfrm>
            <a:off x="1882804" y="3294536"/>
            <a:ext cx="8487" cy="132969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9" idx="2"/>
            <a:endCxn id="25" idx="0"/>
          </p:cNvCxnSpPr>
          <p:nvPr/>
        </p:nvCxnSpPr>
        <p:spPr>
          <a:xfrm>
            <a:off x="3945439" y="3294536"/>
            <a:ext cx="5393" cy="132969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bwMode="auto">
          <a:xfrm>
            <a:off x="1128313" y="4078908"/>
            <a:ext cx="1494042" cy="2412877"/>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b"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Storage FD0</a:t>
            </a:r>
          </a:p>
        </p:txBody>
      </p:sp>
      <p:sp>
        <p:nvSpPr>
          <p:cNvPr id="14" name="Rounded Rectangle 13"/>
          <p:cNvSpPr/>
          <p:nvPr/>
        </p:nvSpPr>
        <p:spPr bwMode="auto">
          <a:xfrm>
            <a:off x="3195069" y="4078908"/>
            <a:ext cx="1494042" cy="2412877"/>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b"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Storage FD1</a:t>
            </a:r>
          </a:p>
        </p:txBody>
      </p:sp>
      <p:sp>
        <p:nvSpPr>
          <p:cNvPr id="16" name="Rounded Rectangle 15"/>
          <p:cNvSpPr/>
          <p:nvPr/>
        </p:nvSpPr>
        <p:spPr bwMode="auto">
          <a:xfrm>
            <a:off x="343940" y="2009661"/>
            <a:ext cx="5347810" cy="1867552"/>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Availability Set</a:t>
            </a:r>
          </a:p>
        </p:txBody>
      </p:sp>
      <p:sp>
        <p:nvSpPr>
          <p:cNvPr id="17" name="Rounded Rectangle 16"/>
          <p:cNvSpPr/>
          <p:nvPr/>
        </p:nvSpPr>
        <p:spPr bwMode="auto">
          <a:xfrm>
            <a:off x="6376774" y="2009661"/>
            <a:ext cx="5695392" cy="1867552"/>
          </a:xfrm>
          <a:prstGeom prst="roundRect">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a:ln>
                  <a:noFill/>
                </a:ln>
                <a:solidFill>
                  <a:srgbClr val="353535"/>
                </a:solidFill>
                <a:effectLst/>
                <a:uLnTx/>
                <a:uFillTx/>
                <a:latin typeface="Segoe UI Semilight"/>
                <a:ea typeface="+mn-ea"/>
                <a:cs typeface="+mn-cs"/>
              </a:rPr>
              <a:t>Availability Set</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6531" y="2457873"/>
            <a:ext cx="836663" cy="836663"/>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378" y="2457873"/>
            <a:ext cx="836663" cy="836663"/>
          </a:xfrm>
          <a:prstGeom prst="rect">
            <a:avLst/>
          </a:prstGeom>
        </p:spPr>
      </p:pic>
      <p:sp>
        <p:nvSpPr>
          <p:cNvPr id="28" name="TextBox 27"/>
          <p:cNvSpPr txBox="1"/>
          <p:nvPr/>
        </p:nvSpPr>
        <p:spPr>
          <a:xfrm>
            <a:off x="10448150" y="2383171"/>
            <a:ext cx="1325207"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FD1</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9" name="TextBox 28"/>
          <p:cNvSpPr txBox="1"/>
          <p:nvPr/>
        </p:nvSpPr>
        <p:spPr>
          <a:xfrm>
            <a:off x="7901555" y="2383171"/>
            <a:ext cx="1263920" cy="853886"/>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Compute</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FD0</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31" name="TextBox 30"/>
          <p:cNvSpPr txBox="1"/>
          <p:nvPr/>
        </p:nvSpPr>
        <p:spPr>
          <a:xfrm>
            <a:off x="6693617" y="3159810"/>
            <a:ext cx="1553451" cy="799575"/>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osDisk.name: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myDisk0</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32" name="TextBox 31"/>
          <p:cNvSpPr txBox="1"/>
          <p:nvPr/>
        </p:nvSpPr>
        <p:spPr>
          <a:xfrm>
            <a:off x="9286600" y="3152340"/>
            <a:ext cx="1553451" cy="799575"/>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osDisk.name: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myDisk1</a:t>
            </a:r>
            <a:endParaRPr kumimoji="0" lang="en-US" sz="2353"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38" name="Rectangle 37"/>
          <p:cNvSpPr/>
          <p:nvPr/>
        </p:nvSpPr>
        <p:spPr bwMode="auto">
          <a:xfrm>
            <a:off x="6062673" y="1561449"/>
            <a:ext cx="6096000" cy="4930336"/>
          </a:xfrm>
          <a:prstGeom prst="rect">
            <a:avLst/>
          </a:prstGeom>
          <a:noFill/>
          <a:ln w="190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961" b="0" i="0" u="none" strike="noStrike" kern="1200" cap="none" spc="0" normalizeH="0" baseline="0" noProof="0" dirty="0" err="1">
                <a:ln>
                  <a:noFill/>
                </a:ln>
                <a:solidFill>
                  <a:srgbClr val="353535"/>
                </a:solidFill>
                <a:effectLst/>
                <a:uLnTx/>
                <a:uFillTx/>
                <a:latin typeface="Segoe UI Semilight"/>
                <a:ea typeface="+mn-ea"/>
                <a:cs typeface="+mn-cs"/>
              </a:rPr>
              <a:t>MyResourceGroup</a:t>
            </a:r>
            <a:endParaRPr kumimoji="0" lang="en-US" sz="1961" b="0" i="0" u="none" strike="noStrike" kern="1200" cap="none" spc="0" normalizeH="0" baseline="0" noProof="0" dirty="0">
              <a:ln>
                <a:noFill/>
              </a:ln>
              <a:solidFill>
                <a:srgbClr val="353535"/>
              </a:solidFill>
              <a:effectLst/>
              <a:uLnTx/>
              <a:uFillTx/>
              <a:latin typeface="Segoe UI Semilight"/>
              <a:ea typeface="+mn-ea"/>
              <a:cs typeface="+mn-cs"/>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3553" y="4714832"/>
            <a:ext cx="789403" cy="789403"/>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1103" y="4698935"/>
            <a:ext cx="789403" cy="789403"/>
          </a:xfrm>
          <a:prstGeom prst="rect">
            <a:avLst/>
          </a:prstGeom>
        </p:spPr>
      </p:pic>
      <p:sp>
        <p:nvSpPr>
          <p:cNvPr id="5" name="Rectangle 4"/>
          <p:cNvSpPr/>
          <p:nvPr/>
        </p:nvSpPr>
        <p:spPr>
          <a:xfrm>
            <a:off x="7216531" y="5532769"/>
            <a:ext cx="1001354" cy="36207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myDisk0</a:t>
            </a: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41" name="Rectangle 40"/>
          <p:cNvSpPr/>
          <p:nvPr/>
        </p:nvSpPr>
        <p:spPr>
          <a:xfrm>
            <a:off x="9742414" y="5532769"/>
            <a:ext cx="966781" cy="36207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myDisk1</a:t>
            </a:r>
            <a:endParaRPr kumimoji="0" lang="en-US" sz="1765"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43" name="TextBox 42"/>
          <p:cNvSpPr txBox="1"/>
          <p:nvPr/>
        </p:nvSpPr>
        <p:spPr>
          <a:xfrm>
            <a:off x="1544257" y="1000501"/>
            <a:ext cx="2947175" cy="778454"/>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529" b="0" i="0" u="sng"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Physical View</a:t>
            </a:r>
          </a:p>
        </p:txBody>
      </p:sp>
      <p:sp>
        <p:nvSpPr>
          <p:cNvPr id="44" name="TextBox 43"/>
          <p:cNvSpPr txBox="1"/>
          <p:nvPr/>
        </p:nvSpPr>
        <p:spPr>
          <a:xfrm>
            <a:off x="7719589" y="889130"/>
            <a:ext cx="2782168" cy="778454"/>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529" b="0" i="0" u="sng"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Logical View</a:t>
            </a:r>
          </a:p>
        </p:txBody>
      </p:sp>
      <p:sp>
        <p:nvSpPr>
          <p:cNvPr id="3" name="Rectangle 2"/>
          <p:cNvSpPr/>
          <p:nvPr/>
        </p:nvSpPr>
        <p:spPr>
          <a:xfrm>
            <a:off x="353563" y="6476861"/>
            <a:ext cx="1171860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53535"/>
                </a:solidFill>
                <a:effectLst/>
                <a:uLnTx/>
                <a:uFillTx/>
                <a:latin typeface="Segoe UI Semilight"/>
                <a:ea typeface="+mn-ea"/>
                <a:cs typeface="+mn-cs"/>
              </a:rPr>
              <a:t>https://azure.microsoft.com/en-us/blog/announcing-general-availability-of-managed-disks-and-larger-scale-sets/</a:t>
            </a:r>
          </a:p>
        </p:txBody>
      </p:sp>
    </p:spTree>
    <p:extLst>
      <p:ext uri="{BB962C8B-B14F-4D97-AF65-F5344CB8AC3E}">
        <p14:creationId xmlns:p14="http://schemas.microsoft.com/office/powerpoint/2010/main" val="255531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02" y="191306"/>
            <a:ext cx="11653523" cy="849463"/>
          </a:xfrm>
        </p:spPr>
        <p:txBody>
          <a:bodyPr/>
          <a:lstStyle/>
          <a:p>
            <a:r>
              <a:rPr lang="en-US" sz="4800" b="1">
                <a:latin typeface="+mn-lt"/>
              </a:rPr>
              <a:t>Availability Set</a:t>
            </a:r>
          </a:p>
        </p:txBody>
      </p:sp>
      <p:pic>
        <p:nvPicPr>
          <p:cNvPr id="4" name="Content Placeholder 3"/>
          <p:cNvPicPr>
            <a:picLocks noGrp="1" noChangeAspect="1"/>
          </p:cNvPicPr>
          <p:nvPr>
            <p:ph idx="4294967295"/>
          </p:nvPr>
        </p:nvPicPr>
        <p:blipFill>
          <a:blip r:embed="rId2"/>
          <a:stretch>
            <a:fillRect/>
          </a:stretch>
        </p:blipFill>
        <p:spPr>
          <a:xfrm>
            <a:off x="2358231" y="1476952"/>
            <a:ext cx="7475538" cy="4892675"/>
          </a:xfrm>
          <a:prstGeom prst="rect">
            <a:avLst/>
          </a:prstGeom>
        </p:spPr>
      </p:pic>
    </p:spTree>
    <p:extLst>
      <p:ext uri="{BB962C8B-B14F-4D97-AF65-F5344CB8AC3E}">
        <p14:creationId xmlns:p14="http://schemas.microsoft.com/office/powerpoint/2010/main" val="206444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a:latin typeface="+mn-lt"/>
              </a:rPr>
              <a:t>Availability Set</a:t>
            </a:r>
          </a:p>
        </p:txBody>
      </p:sp>
      <p:pic>
        <p:nvPicPr>
          <p:cNvPr id="4" name="Content Placeholder 3"/>
          <p:cNvPicPr>
            <a:picLocks noGrp="1" noChangeAspect="1"/>
          </p:cNvPicPr>
          <p:nvPr>
            <p:ph idx="4294967295"/>
          </p:nvPr>
        </p:nvPicPr>
        <p:blipFill>
          <a:blip r:embed="rId2"/>
          <a:stretch>
            <a:fillRect/>
          </a:stretch>
        </p:blipFill>
        <p:spPr>
          <a:xfrm>
            <a:off x="996682" y="1306442"/>
            <a:ext cx="10186988" cy="5070475"/>
          </a:xfrm>
          <a:prstGeom prst="rect">
            <a:avLst/>
          </a:prstGeom>
          <a:ln w="76200">
            <a:solidFill>
              <a:schemeClr val="tx1"/>
            </a:solidFill>
          </a:ln>
        </p:spPr>
      </p:pic>
      <p:sp>
        <p:nvSpPr>
          <p:cNvPr id="11" name="Rectangle 10"/>
          <p:cNvSpPr/>
          <p:nvPr/>
        </p:nvSpPr>
        <p:spPr>
          <a:xfrm>
            <a:off x="3037619" y="3051899"/>
            <a:ext cx="1755058" cy="1229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910472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153" y="174209"/>
            <a:ext cx="11655840" cy="899665"/>
          </a:xfrm>
        </p:spPr>
        <p:txBody>
          <a:bodyPr/>
          <a:lstStyle/>
          <a:p>
            <a:r>
              <a:rPr lang="en-US" sz="4800" b="1">
                <a:latin typeface="+mn-lt"/>
              </a:rPr>
              <a:t>Options for Highly Available VMs</a:t>
            </a:r>
          </a:p>
        </p:txBody>
      </p:sp>
      <p:sp>
        <p:nvSpPr>
          <p:cNvPr id="3" name="Content Placeholder 2"/>
          <p:cNvSpPr>
            <a:spLocks noGrp="1"/>
          </p:cNvSpPr>
          <p:nvPr>
            <p:ph idx="4294967295"/>
          </p:nvPr>
        </p:nvSpPr>
        <p:spPr>
          <a:xfrm>
            <a:off x="0" y="1825625"/>
            <a:ext cx="10515600" cy="4351338"/>
          </a:xfrm>
        </p:spPr>
        <p:txBody>
          <a:bodyPr>
            <a:normAutofit fontScale="92500" lnSpcReduction="10000"/>
          </a:bodyPr>
          <a:lstStyle/>
          <a:p>
            <a:pPr>
              <a:buFont typeface="Arial" panose="020B0604020202020204" pitchFamily="34" charset="0"/>
              <a:buChar char="•"/>
            </a:pPr>
            <a:r>
              <a:rPr lang="en-US" sz="2800" dirty="0">
                <a:latin typeface="+mn-lt"/>
              </a:rPr>
              <a:t>Option 1 (Good $) – Using premium managed disks to get a single VM SLA</a:t>
            </a:r>
          </a:p>
          <a:p>
            <a:pPr lvl="1">
              <a:buFont typeface="Arial" panose="020B0604020202020204" pitchFamily="34" charset="0"/>
              <a:buChar char="•"/>
            </a:pPr>
            <a:r>
              <a:rPr lang="en-US" sz="2200" dirty="0"/>
              <a:t>Minimum VM size is D1</a:t>
            </a:r>
          </a:p>
          <a:p>
            <a:pPr lvl="1">
              <a:buFont typeface="Arial" panose="020B0604020202020204" pitchFamily="34" charset="0"/>
              <a:buChar char="•"/>
            </a:pPr>
            <a:r>
              <a:rPr lang="en-US" sz="2200" dirty="0"/>
              <a:t>Must use premium managed disk</a:t>
            </a:r>
          </a:p>
          <a:p>
            <a:pPr>
              <a:buFont typeface="Arial" panose="020B0604020202020204" pitchFamily="34" charset="0"/>
              <a:buChar char="•"/>
            </a:pPr>
            <a:r>
              <a:rPr lang="en-US" sz="2800" dirty="0">
                <a:latin typeface="+mn-lt"/>
              </a:rPr>
              <a:t>Option 2 (Better $$)– Using availability sets </a:t>
            </a:r>
          </a:p>
          <a:p>
            <a:pPr lvl="1">
              <a:buFont typeface="Arial" panose="020B0604020202020204" pitchFamily="34" charset="0"/>
              <a:buChar char="•"/>
            </a:pPr>
            <a:r>
              <a:rPr lang="en-US" sz="2200" dirty="0"/>
              <a:t>Can use lower tier VMs (A vs D)</a:t>
            </a:r>
          </a:p>
          <a:p>
            <a:pPr lvl="1">
              <a:buFont typeface="Arial" panose="020B0604020202020204" pitchFamily="34" charset="0"/>
              <a:buChar char="•"/>
            </a:pPr>
            <a:r>
              <a:rPr lang="en-US" sz="2200" dirty="0"/>
              <a:t>Can use standard managed disk</a:t>
            </a:r>
          </a:p>
          <a:p>
            <a:pPr lvl="1">
              <a:buFont typeface="Arial" panose="020B0604020202020204" pitchFamily="34" charset="0"/>
              <a:buChar char="•"/>
            </a:pPr>
            <a:r>
              <a:rPr lang="en-US" sz="2200" dirty="0"/>
              <a:t>Transactions costs will be calculated for standard disk types</a:t>
            </a:r>
          </a:p>
          <a:p>
            <a:pPr>
              <a:buFont typeface="Arial" panose="020B0604020202020204" pitchFamily="34" charset="0"/>
              <a:buChar char="•"/>
            </a:pPr>
            <a:r>
              <a:rPr lang="en-US" sz="2800" dirty="0">
                <a:latin typeface="+mn-lt"/>
              </a:rPr>
              <a:t>Option 3 (Best $$$)– Using premium managed disk VMs in an availability set</a:t>
            </a:r>
          </a:p>
          <a:p>
            <a:pPr lvl="1">
              <a:buFont typeface="Arial" panose="020B0604020202020204" pitchFamily="34" charset="0"/>
              <a:buChar char="•"/>
            </a:pPr>
            <a:r>
              <a:rPr lang="en-US" sz="2200" dirty="0"/>
              <a:t>Ultimate level of protection</a:t>
            </a:r>
          </a:p>
          <a:p>
            <a:pPr lvl="1">
              <a:buFont typeface="Arial" panose="020B0604020202020204" pitchFamily="34" charset="0"/>
              <a:buChar char="•"/>
            </a:pPr>
            <a:r>
              <a:rPr lang="en-US" sz="2200" dirty="0"/>
              <a:t>No transaction costs on the managed disks</a:t>
            </a:r>
          </a:p>
          <a:p>
            <a:pPr lvl="1"/>
            <a:endParaRPr lang="en-US" dirty="0"/>
          </a:p>
        </p:txBody>
      </p:sp>
    </p:spTree>
    <p:extLst>
      <p:ext uri="{BB962C8B-B14F-4D97-AF65-F5344CB8AC3E}">
        <p14:creationId xmlns:p14="http://schemas.microsoft.com/office/powerpoint/2010/main" val="3147170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BFEC-1243-4212-91F8-A220CB86AFD5}"/>
              </a:ext>
            </a:extLst>
          </p:cNvPr>
          <p:cNvSpPr>
            <a:spLocks noGrp="1"/>
          </p:cNvSpPr>
          <p:nvPr>
            <p:ph type="title"/>
          </p:nvPr>
        </p:nvSpPr>
        <p:spPr/>
        <p:txBody>
          <a:bodyPr/>
          <a:lstStyle/>
          <a:p>
            <a:r>
              <a:rPr lang="en-US" dirty="0"/>
              <a:t>Let’s Take A Look	</a:t>
            </a:r>
          </a:p>
        </p:txBody>
      </p:sp>
      <p:sp>
        <p:nvSpPr>
          <p:cNvPr id="3" name="Text Placeholder 2">
            <a:extLst>
              <a:ext uri="{FF2B5EF4-FFF2-40B4-BE49-F238E27FC236}">
                <a16:creationId xmlns:a16="http://schemas.microsoft.com/office/drawing/2014/main" id="{17013B84-DA11-4005-9252-719188C04247}"/>
              </a:ext>
            </a:extLst>
          </p:cNvPr>
          <p:cNvSpPr>
            <a:spLocks noGrp="1"/>
          </p:cNvSpPr>
          <p:nvPr>
            <p:ph type="body" sz="quarter" idx="12"/>
          </p:nvPr>
        </p:nvSpPr>
        <p:spPr>
          <a:xfrm>
            <a:off x="269240" y="3877277"/>
            <a:ext cx="9860674" cy="1292662"/>
          </a:xfrm>
        </p:spPr>
        <p:txBody>
          <a:bodyPr/>
          <a:lstStyle/>
          <a:p>
            <a:r>
              <a:rPr lang="en-US" sz="7200" b="1" dirty="0"/>
              <a:t>http://52.175.222.85/</a:t>
            </a:r>
          </a:p>
        </p:txBody>
      </p:sp>
    </p:spTree>
    <p:extLst>
      <p:ext uri="{BB962C8B-B14F-4D97-AF65-F5344CB8AC3E}">
        <p14:creationId xmlns:p14="http://schemas.microsoft.com/office/powerpoint/2010/main" val="3830953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p:txBody>
          <a:bodyPr>
            <a:normAutofit/>
          </a:bodyPr>
          <a:lstStyle/>
          <a:p>
            <a:r>
              <a:rPr lang="en-US" b="1" dirty="0"/>
              <a:t>Azure </a:t>
            </a:r>
            <a:br>
              <a:rPr lang="en-US" b="1" dirty="0"/>
            </a:br>
            <a:r>
              <a:rPr lang="en-US" b="1" dirty="0"/>
              <a:t>Networking</a:t>
            </a:r>
          </a:p>
        </p:txBody>
      </p:sp>
    </p:spTree>
    <p:extLst>
      <p:ext uri="{BB962C8B-B14F-4D97-AF65-F5344CB8AC3E}">
        <p14:creationId xmlns:p14="http://schemas.microsoft.com/office/powerpoint/2010/main" val="94973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Azure Trivia …</a:t>
            </a:r>
          </a:p>
        </p:txBody>
      </p:sp>
      <p:sp>
        <p:nvSpPr>
          <p:cNvPr id="4" name="Text Placeholder 3">
            <a:extLst>
              <a:ext uri="{FF2B5EF4-FFF2-40B4-BE49-F238E27FC236}">
                <a16:creationId xmlns:a16="http://schemas.microsoft.com/office/drawing/2014/main" id="{F4636944-F864-4E7A-B4A8-381E54CAA07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48688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1" name="Straight Connector 170"/>
          <p:cNvCxnSpPr/>
          <p:nvPr/>
        </p:nvCxnSpPr>
        <p:spPr>
          <a:xfrm rot="10800000">
            <a:off x="8099164" y="3806599"/>
            <a:ext cx="0" cy="2291422"/>
          </a:xfrm>
          <a:prstGeom prst="line">
            <a:avLst/>
          </a:prstGeom>
          <a:noFill/>
          <a:ln w="76200" cap="flat" cmpd="dbl" algn="ctr">
            <a:solidFill>
              <a:schemeClr val="tx1">
                <a:lumMod val="60000"/>
                <a:lumOff val="40000"/>
              </a:schemeClr>
            </a:solidFill>
            <a:prstDash val="sysDot"/>
            <a:miter lim="800000"/>
          </a:ln>
          <a:effectLst/>
        </p:spPr>
      </p:cxnSp>
      <p:sp>
        <p:nvSpPr>
          <p:cNvPr id="74" name="Title 73"/>
          <p:cNvSpPr>
            <a:spLocks noGrp="1"/>
          </p:cNvSpPr>
          <p:nvPr>
            <p:ph type="title"/>
          </p:nvPr>
        </p:nvSpPr>
        <p:spPr/>
        <p:txBody>
          <a:bodyPr/>
          <a:lstStyle/>
          <a:p>
            <a:r>
              <a:rPr lang="en-US"/>
              <a:t>The big (network) picture</a:t>
            </a:r>
          </a:p>
        </p:txBody>
      </p:sp>
      <p:sp>
        <p:nvSpPr>
          <p:cNvPr id="7" name="Freeform 128"/>
          <p:cNvSpPr>
            <a:spLocks noChangeAspect="1"/>
          </p:cNvSpPr>
          <p:nvPr/>
        </p:nvSpPr>
        <p:spPr bwMode="black">
          <a:xfrm>
            <a:off x="3933914" y="1265129"/>
            <a:ext cx="4977468" cy="261958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solidFill>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grpSp>
        <p:nvGrpSpPr>
          <p:cNvPr id="30" name="Group 29"/>
          <p:cNvGrpSpPr/>
          <p:nvPr/>
        </p:nvGrpSpPr>
        <p:grpSpPr>
          <a:xfrm>
            <a:off x="5149489" y="2144937"/>
            <a:ext cx="3029598" cy="1559325"/>
            <a:chOff x="5393001" y="2078483"/>
            <a:chExt cx="3090348" cy="1590593"/>
          </a:xfrm>
        </p:grpSpPr>
        <p:sp>
          <p:nvSpPr>
            <p:cNvPr id="8" name="Rounded Rectangle 7"/>
            <p:cNvSpPr/>
            <p:nvPr/>
          </p:nvSpPr>
          <p:spPr bwMode="auto">
            <a:xfrm>
              <a:off x="5393001" y="2078483"/>
              <a:ext cx="3090348" cy="1590593"/>
            </a:xfrm>
            <a:prstGeom prst="roundRect">
              <a:avLst>
                <a:gd name="adj" fmla="val 3605"/>
              </a:avLst>
            </a:prstGeom>
            <a:solidFill>
              <a:schemeClr val="bg1">
                <a:lumMod val="75000"/>
              </a:schemeClr>
            </a:solid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14" tIns="143370" rIns="179214" bIns="143370" numCol="1" spcCol="0" rtlCol="0" fromWordArt="0" anchor="t" anchorCtr="0" forceAA="0" compatLnSpc="1">
              <a:prstTxWarp prst="textNoShape">
                <a:avLst/>
              </a:prstTxWarp>
              <a:noAutofit/>
            </a:bodyPr>
            <a:lstStyle/>
            <a:p>
              <a:pPr marL="0" marR="0" lvl="0" indent="0" algn="l" defTabSz="895854"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49" normalizeH="0" baseline="0" noProof="0">
                <a:ln>
                  <a:noFill/>
                </a:ln>
                <a:solidFill>
                  <a:srgbClr val="FFFFFF"/>
                </a:solidFill>
                <a:effectLst/>
                <a:uLnTx/>
                <a:uFillTx/>
                <a:latin typeface="Segoe UI"/>
                <a:ea typeface="+mn-ea"/>
                <a:cs typeface="+mn-cs"/>
              </a:endParaRPr>
            </a:p>
          </p:txBody>
        </p:sp>
        <p:grpSp>
          <p:nvGrpSpPr>
            <p:cNvPr id="9" name="Group 8"/>
            <p:cNvGrpSpPr/>
            <p:nvPr/>
          </p:nvGrpSpPr>
          <p:grpSpPr>
            <a:xfrm>
              <a:off x="5561305" y="2214652"/>
              <a:ext cx="2755823" cy="1303745"/>
              <a:chOff x="2718155" y="4707256"/>
              <a:chExt cx="3027722" cy="1546370"/>
            </a:xfrm>
          </p:grpSpPr>
          <p:sp>
            <p:nvSpPr>
              <p:cNvPr id="10" name="Freeform 5"/>
              <p:cNvSpPr>
                <a:spLocks noEditPoints="1"/>
              </p:cNvSpPr>
              <p:nvPr/>
            </p:nvSpPr>
            <p:spPr bwMode="auto">
              <a:xfrm>
                <a:off x="2718155"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1" name="Freeform 10"/>
              <p:cNvSpPr>
                <a:spLocks noEditPoints="1"/>
              </p:cNvSpPr>
              <p:nvPr/>
            </p:nvSpPr>
            <p:spPr bwMode="auto">
              <a:xfrm>
                <a:off x="3805975"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2" name="Freeform 11"/>
              <p:cNvSpPr>
                <a:spLocks noEditPoints="1"/>
              </p:cNvSpPr>
              <p:nvPr/>
            </p:nvSpPr>
            <p:spPr bwMode="auto">
              <a:xfrm>
                <a:off x="4863132"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3" name="Freeform 5"/>
              <p:cNvSpPr>
                <a:spLocks noEditPoints="1"/>
              </p:cNvSpPr>
              <p:nvPr/>
            </p:nvSpPr>
            <p:spPr bwMode="auto">
              <a:xfrm>
                <a:off x="2718155"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4" name="Freeform 13"/>
              <p:cNvSpPr>
                <a:spLocks noEditPoints="1"/>
              </p:cNvSpPr>
              <p:nvPr/>
            </p:nvSpPr>
            <p:spPr bwMode="auto">
              <a:xfrm>
                <a:off x="3805975"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5" name="Freeform 14"/>
              <p:cNvSpPr>
                <a:spLocks noEditPoints="1"/>
              </p:cNvSpPr>
              <p:nvPr/>
            </p:nvSpPr>
            <p:spPr bwMode="auto">
              <a:xfrm>
                <a:off x="4863132"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6" name="Freeform 5"/>
              <p:cNvSpPr>
                <a:spLocks noEditPoints="1"/>
              </p:cNvSpPr>
              <p:nvPr/>
            </p:nvSpPr>
            <p:spPr bwMode="auto">
              <a:xfrm>
                <a:off x="2718155"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7" name="Freeform 16"/>
              <p:cNvSpPr>
                <a:spLocks noEditPoints="1"/>
              </p:cNvSpPr>
              <p:nvPr/>
            </p:nvSpPr>
            <p:spPr bwMode="auto">
              <a:xfrm>
                <a:off x="3805975"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sp>
            <p:nvSpPr>
              <p:cNvPr id="18" name="Freeform 17"/>
              <p:cNvSpPr>
                <a:spLocks noEditPoints="1"/>
              </p:cNvSpPr>
              <p:nvPr/>
            </p:nvSpPr>
            <p:spPr bwMode="auto">
              <a:xfrm>
                <a:off x="4863132"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89606" tIns="44804" rIns="89606" bIns="4480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FFFF"/>
                  </a:solidFill>
                  <a:effectLst/>
                  <a:uLnTx/>
                  <a:uFillTx/>
                  <a:latin typeface="Segoe UI"/>
                  <a:ea typeface="+mn-ea"/>
                  <a:cs typeface="+mn-cs"/>
                </a:endParaRPr>
              </a:p>
            </p:txBody>
          </p:sp>
        </p:grpSp>
      </p:grpSp>
      <p:sp>
        <p:nvSpPr>
          <p:cNvPr id="2" name="TextBox 1"/>
          <p:cNvSpPr txBox="1"/>
          <p:nvPr/>
        </p:nvSpPr>
        <p:spPr>
          <a:xfrm>
            <a:off x="5155847" y="1460371"/>
            <a:ext cx="2210107" cy="633625"/>
          </a:xfrm>
          <a:prstGeom prst="rect">
            <a:avLst/>
          </a:prstGeom>
          <a:noFill/>
        </p:spPr>
        <p:txBody>
          <a:bodyPr wrap="square" rtlCol="0">
            <a:spAutoFit/>
          </a:bodyPr>
          <a:lstStyle/>
          <a:p>
            <a:pPr marL="0" marR="0" lvl="0" indent="0" algn="ctr" defTabSz="896386" rtl="0" eaLnBrk="1" fontAlgn="auto" latinLnBrk="0" hangingPunct="1">
              <a:lnSpc>
                <a:spcPct val="90000"/>
              </a:lnSpc>
              <a:spcBef>
                <a:spcPts val="0"/>
              </a:spcBef>
              <a:spcAft>
                <a:spcPts val="0"/>
              </a:spcAft>
              <a:buClrTx/>
              <a:buSzPct val="90000"/>
              <a:buFontTx/>
              <a:buNone/>
              <a:tabLst/>
              <a:defRPr/>
            </a:pPr>
            <a:r>
              <a:rPr kumimoji="0" lang="en-US" sz="1961" b="0" i="0" u="none" strike="noStrike" kern="0" cap="none" spc="0" normalizeH="0" baseline="0" noProof="0">
                <a:ln>
                  <a:noFill/>
                </a:ln>
                <a:gradFill>
                  <a:gsLst>
                    <a:gs pos="1250">
                      <a:srgbClr val="0078D7"/>
                    </a:gs>
                    <a:gs pos="100000">
                      <a:srgbClr val="0078D7"/>
                    </a:gs>
                  </a:gsLst>
                  <a:lin ang="5400000" scaled="0"/>
                </a:gradFill>
                <a:effectLst/>
                <a:uLnTx/>
                <a:uFillTx/>
                <a:latin typeface="Segoe UI"/>
                <a:ea typeface="+mn-ea"/>
                <a:cs typeface="Segoe UI Semilight" panose="020B0402040204020203" pitchFamily="34" charset="0"/>
              </a:rPr>
              <a:t>Azure</a:t>
            </a:r>
          </a:p>
          <a:p>
            <a:pPr marL="0" marR="0" lvl="0" indent="0" algn="ctr" defTabSz="896386" rtl="0" eaLnBrk="1" fontAlgn="auto" latinLnBrk="0" hangingPunct="1">
              <a:lnSpc>
                <a:spcPct val="90000"/>
              </a:lnSpc>
              <a:spcBef>
                <a:spcPts val="0"/>
              </a:spcBef>
              <a:spcAft>
                <a:spcPts val="0"/>
              </a:spcAft>
              <a:buClrTx/>
              <a:buSzPct val="90000"/>
              <a:buFontTx/>
              <a:buNone/>
              <a:tabLst/>
              <a:defRPr/>
            </a:pPr>
            <a:r>
              <a:rPr kumimoji="0" lang="en-US" sz="1961" b="0" i="0" u="none" strike="noStrike" kern="0" cap="none" spc="0" normalizeH="0" baseline="0" noProof="0">
                <a:ln>
                  <a:noFill/>
                </a:ln>
                <a:gradFill>
                  <a:gsLst>
                    <a:gs pos="1250">
                      <a:srgbClr val="0078D7"/>
                    </a:gs>
                    <a:gs pos="100000">
                      <a:srgbClr val="0078D7"/>
                    </a:gs>
                  </a:gsLst>
                  <a:lin ang="5400000" scaled="0"/>
                </a:gradFill>
                <a:effectLst/>
                <a:uLnTx/>
                <a:uFillTx/>
                <a:latin typeface="Segoe UI"/>
                <a:ea typeface="+mn-ea"/>
                <a:cs typeface="Segoe UI Semilight" panose="020B0402040204020203" pitchFamily="34" charset="0"/>
              </a:rPr>
              <a:t>v</a:t>
            </a:r>
            <a:r>
              <a:rPr kumimoji="0" lang="en-US" sz="1961" b="0" i="0" u="none" strike="noStrike" kern="0" cap="none" spc="0" normalizeH="0" baseline="0" noProof="0" err="1">
                <a:ln>
                  <a:noFill/>
                </a:ln>
                <a:gradFill>
                  <a:gsLst>
                    <a:gs pos="1250">
                      <a:srgbClr val="0078D7"/>
                    </a:gs>
                    <a:gs pos="100000">
                      <a:srgbClr val="0078D7"/>
                    </a:gs>
                  </a:gsLst>
                  <a:lin ang="5400000" scaled="0"/>
                </a:gradFill>
                <a:effectLst/>
                <a:uLnTx/>
                <a:uFillTx/>
                <a:latin typeface="Segoe UI"/>
                <a:ea typeface="+mn-ea"/>
                <a:cs typeface="Segoe UI Semilight" panose="020B0402040204020203" pitchFamily="34" charset="0"/>
              </a:rPr>
              <a:t>irtual</a:t>
            </a:r>
            <a:r>
              <a:rPr kumimoji="0" lang="en-US" sz="1961" b="0" i="0" u="none" strike="noStrike" kern="0" cap="none" spc="0" normalizeH="0" baseline="0" noProof="0">
                <a:ln>
                  <a:noFill/>
                </a:ln>
                <a:gradFill>
                  <a:gsLst>
                    <a:gs pos="1250">
                      <a:srgbClr val="0078D7"/>
                    </a:gs>
                    <a:gs pos="100000">
                      <a:srgbClr val="0078D7"/>
                    </a:gs>
                  </a:gsLst>
                  <a:lin ang="5400000" scaled="0"/>
                </a:gradFill>
                <a:effectLst/>
                <a:uLnTx/>
                <a:uFillTx/>
                <a:latin typeface="Segoe UI"/>
                <a:ea typeface="+mn-ea"/>
                <a:cs typeface="Segoe UI Semilight" panose="020B0402040204020203" pitchFamily="34" charset="0"/>
              </a:rPr>
              <a:t> network</a:t>
            </a:r>
          </a:p>
        </p:txBody>
      </p:sp>
      <p:grpSp>
        <p:nvGrpSpPr>
          <p:cNvPr id="53" name="Group 52"/>
          <p:cNvGrpSpPr/>
          <p:nvPr/>
        </p:nvGrpSpPr>
        <p:grpSpPr>
          <a:xfrm>
            <a:off x="269241" y="1559000"/>
            <a:ext cx="4085890" cy="5046041"/>
            <a:chOff x="274639" y="1589764"/>
            <a:chExt cx="4167821" cy="5147225"/>
          </a:xfrm>
        </p:grpSpPr>
        <p:sp>
          <p:nvSpPr>
            <p:cNvPr id="29" name="TextBox 28"/>
            <p:cNvSpPr txBox="1"/>
            <p:nvPr/>
          </p:nvSpPr>
          <p:spPr>
            <a:xfrm>
              <a:off x="2496761" y="1878217"/>
              <a:ext cx="1945699" cy="1157121"/>
            </a:xfrm>
            <a:prstGeom prst="rect">
              <a:avLst/>
            </a:prstGeom>
            <a:noFill/>
          </p:spPr>
          <p:txBody>
            <a:bodyPr wrap="square" lIns="179214" tIns="143370" rIns="179214" bIns="143370" rtlCol="0">
              <a:spAutoFit/>
            </a:bodyPr>
            <a:lstStyle/>
            <a:p>
              <a:pPr marL="0" marR="0" lvl="0" indent="0" algn="ctr" defTabSz="896386" rtl="0" eaLnBrk="1" fontAlgn="auto" latinLnBrk="0" hangingPunct="1">
                <a:lnSpc>
                  <a:spcPct val="90000"/>
                </a:lnSpc>
                <a:spcBef>
                  <a:spcPts val="0"/>
                </a:spcBef>
                <a:spcAft>
                  <a:spcPts val="2353"/>
                </a:spcAft>
                <a:buClrTx/>
                <a:buSzTx/>
                <a:buFontTx/>
                <a:buNone/>
                <a:tabLst/>
                <a:defRPr/>
              </a:pPr>
              <a:r>
                <a:rPr kumimoji="0" lang="en-US" sz="2353" b="0" i="0" u="none" strike="noStrike" kern="0" cap="none" spc="0" normalizeH="0" baseline="0" noProof="0">
                  <a:ln>
                    <a:noFill/>
                  </a:ln>
                  <a:gradFill>
                    <a:gsLst>
                      <a:gs pos="1250">
                        <a:srgbClr val="FF8C00"/>
                      </a:gs>
                      <a:gs pos="100000">
                        <a:srgbClr val="FF8C00"/>
                      </a:gs>
                    </a:gsLst>
                    <a:lin ang="5400000" scaled="0"/>
                  </a:gradFill>
                  <a:effectLst/>
                  <a:uLnTx/>
                  <a:uFillTx/>
                  <a:latin typeface="Segoe UI Semilight" panose="020B0402040204020203" pitchFamily="34" charset="0"/>
                  <a:ea typeface="+mn-ea"/>
                  <a:cs typeface="Segoe UI Semilight" panose="020B0402040204020203" pitchFamily="34" charset="0"/>
                </a:rPr>
                <a:t>Users</a:t>
              </a:r>
            </a:p>
            <a:p>
              <a:pPr marL="0" marR="0" lvl="1" indent="0" algn="ctr" defTabSz="896386" rtl="0" eaLnBrk="1" fontAlgn="auto" latinLnBrk="0" hangingPunct="1">
                <a:lnSpc>
                  <a:spcPct val="90000"/>
                </a:lnSpc>
                <a:spcBef>
                  <a:spcPts val="0"/>
                </a:spcBef>
                <a:spcAft>
                  <a:spcPts val="2353"/>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Internet</a:t>
              </a:r>
            </a:p>
          </p:txBody>
        </p:sp>
        <p:grpSp>
          <p:nvGrpSpPr>
            <p:cNvPr id="52" name="Group 51"/>
            <p:cNvGrpSpPr/>
            <p:nvPr/>
          </p:nvGrpSpPr>
          <p:grpSpPr>
            <a:xfrm>
              <a:off x="886358" y="1589764"/>
              <a:ext cx="1645500" cy="1645500"/>
              <a:chOff x="886358" y="1589764"/>
              <a:chExt cx="1645500" cy="1645500"/>
            </a:xfrm>
          </p:grpSpPr>
          <p:sp>
            <p:nvSpPr>
              <p:cNvPr id="20" name="Oval 19"/>
              <p:cNvSpPr/>
              <p:nvPr/>
            </p:nvSpPr>
            <p:spPr bwMode="auto">
              <a:xfrm>
                <a:off x="886358" y="1589764"/>
                <a:ext cx="1645500" cy="1645500"/>
              </a:xfrm>
              <a:prstGeom prst="ellipse">
                <a:avLst/>
              </a:prstGeom>
              <a:solidFill>
                <a:schemeClr val="tx1">
                  <a:lumMod val="75000"/>
                </a:schemeClr>
              </a:solid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14" tIns="143370" rIns="179214" bIns="143370" numCol="1" spcCol="0" rtlCol="0" fromWordArt="0" anchor="t" anchorCtr="0" forceAA="0" compatLnSpc="1">
                <a:prstTxWarp prst="textNoShape">
                  <a:avLst/>
                </a:prstTxWarp>
                <a:noAutofit/>
              </a:bodyPr>
              <a:lstStyle/>
              <a:p>
                <a:pPr marL="0" marR="0" lvl="0" indent="0" algn="l" defTabSz="895854"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49" normalizeH="0" baseline="0" noProof="0">
                  <a:ln>
                    <a:noFill/>
                  </a:ln>
                  <a:solidFill>
                    <a:srgbClr val="FFFFFF"/>
                  </a:solidFill>
                  <a:effectLst/>
                  <a:uLnTx/>
                  <a:uFillTx/>
                  <a:latin typeface="Segoe UI"/>
                  <a:ea typeface="+mn-ea"/>
                  <a:cs typeface="+mn-cs"/>
                </a:endParaRPr>
              </a:p>
            </p:txBody>
          </p:sp>
          <p:grpSp>
            <p:nvGrpSpPr>
              <p:cNvPr id="6" name="Group 5"/>
              <p:cNvGrpSpPr/>
              <p:nvPr/>
            </p:nvGrpSpPr>
            <p:grpSpPr>
              <a:xfrm>
                <a:off x="1112729" y="1900947"/>
                <a:ext cx="1192758" cy="1023135"/>
                <a:chOff x="1112729" y="1900946"/>
                <a:chExt cx="1192758" cy="1023135"/>
              </a:xfrm>
              <a:solidFill>
                <a:schemeClr val="accent5"/>
              </a:solidFill>
            </p:grpSpPr>
            <p:sp>
              <p:nvSpPr>
                <p:cNvPr id="22" name="Freeform 741"/>
                <p:cNvSpPr>
                  <a:spLocks/>
                </p:cNvSpPr>
                <p:nvPr/>
              </p:nvSpPr>
              <p:spPr bwMode="auto">
                <a:xfrm>
                  <a:off x="1516931" y="2153572"/>
                  <a:ext cx="384353" cy="770509"/>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sp>
              <p:nvSpPr>
                <p:cNvPr id="23" name="Oval 742"/>
                <p:cNvSpPr>
                  <a:spLocks noChangeArrowheads="1"/>
                </p:cNvSpPr>
                <p:nvPr/>
              </p:nvSpPr>
              <p:spPr bwMode="auto">
                <a:xfrm>
                  <a:off x="1594524" y="1900946"/>
                  <a:ext cx="229168" cy="230972"/>
                </a:xfrm>
                <a:prstGeom prst="ellipse">
                  <a:avLst/>
                </a:pr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sp>
              <p:nvSpPr>
                <p:cNvPr id="24" name="Freeform 743"/>
                <p:cNvSpPr>
                  <a:spLocks/>
                </p:cNvSpPr>
                <p:nvPr/>
              </p:nvSpPr>
              <p:spPr bwMode="auto">
                <a:xfrm>
                  <a:off x="1982486" y="2182443"/>
                  <a:ext cx="323001" cy="656827"/>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sp>
              <p:nvSpPr>
                <p:cNvPr id="25" name="Oval 744"/>
                <p:cNvSpPr>
                  <a:spLocks noChangeArrowheads="1"/>
                </p:cNvSpPr>
                <p:nvPr/>
              </p:nvSpPr>
              <p:spPr bwMode="auto">
                <a:xfrm>
                  <a:off x="2045643" y="1965907"/>
                  <a:ext cx="196688" cy="194883"/>
                </a:xfrm>
                <a:prstGeom prst="ellipse">
                  <a:avLst/>
                </a:pr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sp>
              <p:nvSpPr>
                <p:cNvPr id="26" name="Freeform 745"/>
                <p:cNvSpPr>
                  <a:spLocks/>
                </p:cNvSpPr>
                <p:nvPr/>
              </p:nvSpPr>
              <p:spPr bwMode="auto">
                <a:xfrm>
                  <a:off x="1112729" y="2182443"/>
                  <a:ext cx="323001" cy="656827"/>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sp>
              <p:nvSpPr>
                <p:cNvPr id="27" name="Oval 746"/>
                <p:cNvSpPr>
                  <a:spLocks noChangeArrowheads="1"/>
                </p:cNvSpPr>
                <p:nvPr/>
              </p:nvSpPr>
              <p:spPr bwMode="auto">
                <a:xfrm>
                  <a:off x="1175886" y="1965907"/>
                  <a:ext cx="196688" cy="194883"/>
                </a:xfrm>
                <a:prstGeom prst="ellipse">
                  <a:avLst/>
                </a:prstGeom>
                <a:grpFill/>
                <a:ln w="9525">
                  <a:noFill/>
                  <a:round/>
                  <a:headEnd/>
                  <a:tailEnd/>
                </a:ln>
                <a:extLst/>
              </p:spPr>
              <p:txBody>
                <a:bodyPr vert="horz" wrap="square" lIns="89606" tIns="44804" rIns="89606" bIns="44804" numCol="1" anchor="t" anchorCtr="0" compatLnSpc="1">
                  <a:prstTxWarp prst="textNoShape">
                    <a:avLst/>
                  </a:prstTxWarp>
                </a:bodyPr>
                <a:lstStyle/>
                <a:p>
                  <a:pPr marL="0" marR="0" lvl="0" indent="0" algn="l" defTabSz="896113" rtl="0" eaLnBrk="1" fontAlgn="auto" latinLnBrk="0" hangingPunct="1">
                    <a:lnSpc>
                      <a:spcPct val="100000"/>
                    </a:lnSpc>
                    <a:spcBef>
                      <a:spcPts val="0"/>
                    </a:spcBef>
                    <a:spcAft>
                      <a:spcPts val="0"/>
                    </a:spcAft>
                    <a:buClrTx/>
                    <a:buSzTx/>
                    <a:buFontTx/>
                    <a:buNone/>
                    <a:tabLst/>
                    <a:defRPr/>
                  </a:pPr>
                  <a:endParaRPr kumimoji="0" lang="en-US" sz="1766" b="0" i="0" u="none" strike="noStrike" kern="0" cap="none" spc="0" normalizeH="0" baseline="0" noProof="0">
                    <a:ln>
                      <a:noFill/>
                    </a:ln>
                    <a:solidFill>
                      <a:srgbClr val="FF8C00"/>
                    </a:solidFill>
                    <a:effectLst/>
                    <a:uLnTx/>
                    <a:uFillTx/>
                    <a:latin typeface="Segoe UI"/>
                    <a:ea typeface="+mn-ea"/>
                    <a:cs typeface="+mn-cs"/>
                  </a:endParaRPr>
                </a:p>
              </p:txBody>
            </p:sp>
          </p:grpSp>
        </p:grpSp>
        <p:sp>
          <p:nvSpPr>
            <p:cNvPr id="60" name="TextBox 59"/>
            <p:cNvSpPr txBox="1"/>
            <p:nvPr/>
          </p:nvSpPr>
          <p:spPr>
            <a:xfrm>
              <a:off x="274639" y="3242238"/>
              <a:ext cx="3682450" cy="3494751"/>
            </a:xfrm>
            <a:prstGeom prst="rect">
              <a:avLst/>
            </a:prstGeom>
            <a:noFill/>
          </p:spPr>
          <p:txBody>
            <a:bodyPr wrap="square" lIns="179240" tIns="143391" rIns="179240" bIns="143391" rtlCol="0">
              <a:noAutofit/>
            </a:bodyPr>
            <a:lstStyle/>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2353" b="0" i="0" u="none" strike="noStrike" kern="0" cap="none" spc="0" normalizeH="0" baseline="0" noProof="0">
                  <a:ln>
                    <a:noFill/>
                  </a:ln>
                  <a:gradFill>
                    <a:gsLst>
                      <a:gs pos="1250">
                        <a:srgbClr val="FF8C00"/>
                      </a:gs>
                      <a:gs pos="100000">
                        <a:srgbClr val="FF8C00"/>
                      </a:gs>
                    </a:gsLst>
                    <a:lin ang="5400000" scaled="0"/>
                  </a:gradFill>
                  <a:effectLst/>
                  <a:uLnTx/>
                  <a:uFillTx/>
                  <a:latin typeface="Segoe UI Semilight" panose="020B0402040204020203" pitchFamily="34" charset="0"/>
                  <a:ea typeface="+mn-ea"/>
                  <a:cs typeface="Segoe UI Semilight" panose="020B0402040204020203" pitchFamily="34" charset="0"/>
                </a:rPr>
                <a:t>Front-end access</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Dynamic/reserved public </a:t>
              </a:r>
              <a:b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IP addresses</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Direct VM access, ACLs for security</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Load balancing</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DNS services: hosting, </a:t>
              </a:r>
              <a:b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traffic management</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mn-ea"/>
                  <a:cs typeface="+mn-cs"/>
                </a:rPr>
                <a:t>DDoS</a:t>
              </a: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 protection</a:t>
              </a:r>
            </a:p>
          </p:txBody>
        </p:sp>
      </p:grpSp>
      <p:sp>
        <p:nvSpPr>
          <p:cNvPr id="61" name="TextBox 60"/>
          <p:cNvSpPr txBox="1"/>
          <p:nvPr/>
        </p:nvSpPr>
        <p:spPr>
          <a:xfrm>
            <a:off x="8911382" y="1187939"/>
            <a:ext cx="3013699" cy="739810"/>
          </a:xfrm>
          <a:prstGeom prst="rect">
            <a:avLst/>
          </a:prstGeom>
          <a:noFill/>
        </p:spPr>
        <p:txBody>
          <a:bodyPr wrap="square" lIns="179240" tIns="143391" rIns="179240" bIns="143391" rtlCol="0">
            <a:noAutofit/>
          </a:bodyPr>
          <a:lstStyle/>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2353" b="0" i="0" u="none" strike="noStrike" kern="0" cap="none" spc="0" normalizeH="0" baseline="0" noProof="0">
                <a:ln>
                  <a:noFill/>
                </a:ln>
                <a:gradFill>
                  <a:gsLst>
                    <a:gs pos="1250">
                      <a:srgbClr val="FF8C00"/>
                    </a:gs>
                    <a:gs pos="100000">
                      <a:srgbClr val="FF8C00"/>
                    </a:gs>
                  </a:gsLst>
                  <a:lin ang="5400000" scaled="0"/>
                </a:gradFill>
                <a:effectLst/>
                <a:uLnTx/>
                <a:uFillTx/>
                <a:latin typeface="Segoe UI Semilight" panose="020B0402040204020203" pitchFamily="34" charset="0"/>
                <a:ea typeface="+mn-ea"/>
                <a:cs typeface="Segoe UI Semilight" panose="020B0402040204020203" pitchFamily="34" charset="0"/>
              </a:rPr>
              <a:t>Virtual network</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“Bring your own network” </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Segment with subnets and network security groups</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Control traffic flow with </a:t>
            </a:r>
            <a:b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user defined routes</a:t>
            </a:r>
          </a:p>
        </p:txBody>
      </p:sp>
      <p:grpSp>
        <p:nvGrpSpPr>
          <p:cNvPr id="48" name="Group 47"/>
          <p:cNvGrpSpPr/>
          <p:nvPr/>
        </p:nvGrpSpPr>
        <p:grpSpPr>
          <a:xfrm>
            <a:off x="2626044" y="2197922"/>
            <a:ext cx="1879879" cy="473533"/>
            <a:chOff x="2678701" y="2241498"/>
            <a:chExt cx="1917574" cy="483028"/>
          </a:xfrm>
        </p:grpSpPr>
        <p:sp>
          <p:nvSpPr>
            <p:cNvPr id="299" name="Freeform 6"/>
            <p:cNvSpPr>
              <a:spLocks/>
            </p:cNvSpPr>
            <p:nvPr/>
          </p:nvSpPr>
          <p:spPr bwMode="auto">
            <a:xfrm>
              <a:off x="4356627" y="2241498"/>
              <a:ext cx="239648" cy="483028"/>
            </a:xfrm>
            <a:custGeom>
              <a:avLst/>
              <a:gdLst>
                <a:gd name="T0" fmla="*/ 0 w 1156"/>
                <a:gd name="T1" fmla="*/ 1857 h 2330"/>
                <a:gd name="T2" fmla="*/ 686 w 1156"/>
                <a:gd name="T3" fmla="*/ 1164 h 2330"/>
                <a:gd name="T4" fmla="*/ 0 w 1156"/>
                <a:gd name="T5" fmla="*/ 477 h 2330"/>
                <a:gd name="T6" fmla="*/ 0 w 1156"/>
                <a:gd name="T7" fmla="*/ 0 h 2330"/>
                <a:gd name="T8" fmla="*/ 1156 w 1156"/>
                <a:gd name="T9" fmla="*/ 1164 h 2330"/>
                <a:gd name="T10" fmla="*/ 0 w 1156"/>
                <a:gd name="T11" fmla="*/ 2330 h 2330"/>
                <a:gd name="T12" fmla="*/ 0 w 1156"/>
                <a:gd name="T13" fmla="*/ 1857 h 2330"/>
                <a:gd name="T14" fmla="*/ 0 w 1156"/>
                <a:gd name="T15" fmla="*/ 1857 h 2330"/>
                <a:gd name="T16" fmla="*/ 0 w 1156"/>
                <a:gd name="T17" fmla="*/ 185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6" h="2330">
                  <a:moveTo>
                    <a:pt x="0" y="1857"/>
                  </a:moveTo>
                  <a:lnTo>
                    <a:pt x="686" y="1164"/>
                  </a:lnTo>
                  <a:lnTo>
                    <a:pt x="0" y="477"/>
                  </a:lnTo>
                  <a:lnTo>
                    <a:pt x="0" y="0"/>
                  </a:lnTo>
                  <a:lnTo>
                    <a:pt x="1156" y="1164"/>
                  </a:lnTo>
                  <a:lnTo>
                    <a:pt x="0" y="2330"/>
                  </a:lnTo>
                  <a:lnTo>
                    <a:pt x="0" y="1857"/>
                  </a:lnTo>
                  <a:lnTo>
                    <a:pt x="0" y="1857"/>
                  </a:lnTo>
                  <a:lnTo>
                    <a:pt x="0" y="18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0" name="Oval 7"/>
            <p:cNvSpPr>
              <a:spLocks noChangeArrowheads="1"/>
            </p:cNvSpPr>
            <p:nvPr/>
          </p:nvSpPr>
          <p:spPr bwMode="auto">
            <a:xfrm>
              <a:off x="3838519" y="2427453"/>
              <a:ext cx="110702"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1" name="Oval 8"/>
            <p:cNvSpPr>
              <a:spLocks noChangeArrowheads="1"/>
            </p:cNvSpPr>
            <p:nvPr/>
          </p:nvSpPr>
          <p:spPr bwMode="auto">
            <a:xfrm>
              <a:off x="4031546"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2" name="Oval 9"/>
            <p:cNvSpPr>
              <a:spLocks noChangeArrowheads="1"/>
            </p:cNvSpPr>
            <p:nvPr/>
          </p:nvSpPr>
          <p:spPr bwMode="auto">
            <a:xfrm>
              <a:off x="4224986"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3" name="Oval 7"/>
            <p:cNvSpPr>
              <a:spLocks noChangeArrowheads="1"/>
            </p:cNvSpPr>
            <p:nvPr/>
          </p:nvSpPr>
          <p:spPr bwMode="auto">
            <a:xfrm>
              <a:off x="3258610" y="2427453"/>
              <a:ext cx="110702"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4" name="Oval 8"/>
            <p:cNvSpPr>
              <a:spLocks noChangeArrowheads="1"/>
            </p:cNvSpPr>
            <p:nvPr/>
          </p:nvSpPr>
          <p:spPr bwMode="auto">
            <a:xfrm>
              <a:off x="3451637"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5" name="Oval 9"/>
            <p:cNvSpPr>
              <a:spLocks noChangeArrowheads="1"/>
            </p:cNvSpPr>
            <p:nvPr/>
          </p:nvSpPr>
          <p:spPr bwMode="auto">
            <a:xfrm>
              <a:off x="3645078"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6" name="Oval 7"/>
            <p:cNvSpPr>
              <a:spLocks noChangeArrowheads="1"/>
            </p:cNvSpPr>
            <p:nvPr/>
          </p:nvSpPr>
          <p:spPr bwMode="auto">
            <a:xfrm>
              <a:off x="2678701" y="2427453"/>
              <a:ext cx="110702"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7" name="Oval 8"/>
            <p:cNvSpPr>
              <a:spLocks noChangeArrowheads="1"/>
            </p:cNvSpPr>
            <p:nvPr/>
          </p:nvSpPr>
          <p:spPr bwMode="auto">
            <a:xfrm>
              <a:off x="2871728"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8" name="Oval 9"/>
            <p:cNvSpPr>
              <a:spLocks noChangeArrowheads="1"/>
            </p:cNvSpPr>
            <p:nvPr/>
          </p:nvSpPr>
          <p:spPr bwMode="auto">
            <a:xfrm>
              <a:off x="3065169" y="2427453"/>
              <a:ext cx="111116" cy="111118"/>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cxnSp>
        <p:nvCxnSpPr>
          <p:cNvPr id="172" name="Straight Connector 171"/>
          <p:cNvCxnSpPr/>
          <p:nvPr/>
        </p:nvCxnSpPr>
        <p:spPr>
          <a:xfrm rot="10800000">
            <a:off x="8008345" y="3881302"/>
            <a:ext cx="0" cy="2291422"/>
          </a:xfrm>
          <a:prstGeom prst="line">
            <a:avLst/>
          </a:prstGeom>
          <a:noFill/>
          <a:ln w="76200" cap="flat" cmpd="dbl" algn="ctr">
            <a:solidFill>
              <a:schemeClr val="tx1">
                <a:lumMod val="60000"/>
                <a:lumOff val="40000"/>
              </a:schemeClr>
            </a:solidFill>
            <a:prstDash val="sysDot"/>
            <a:miter lim="800000"/>
          </a:ln>
          <a:effectLst/>
        </p:spPr>
      </p:cxnSp>
      <p:sp>
        <p:nvSpPr>
          <p:cNvPr id="63" name="TextBox 62"/>
          <p:cNvSpPr txBox="1"/>
          <p:nvPr/>
        </p:nvSpPr>
        <p:spPr>
          <a:xfrm>
            <a:off x="8911382" y="3877213"/>
            <a:ext cx="3005544" cy="2589127"/>
          </a:xfrm>
          <a:prstGeom prst="rect">
            <a:avLst/>
          </a:prstGeom>
          <a:noFill/>
        </p:spPr>
        <p:txBody>
          <a:bodyPr wrap="square" lIns="179240" tIns="143391" rIns="179240" bIns="143391" rtlCol="0">
            <a:noAutofit/>
          </a:bodyPr>
          <a:lstStyle/>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2353" b="0" i="0" u="none" strike="noStrike" kern="0" cap="none" spc="0" normalizeH="0" baseline="0" noProof="0">
                <a:ln>
                  <a:noFill/>
                </a:ln>
                <a:gradFill>
                  <a:gsLst>
                    <a:gs pos="1250">
                      <a:srgbClr val="FF8C00"/>
                    </a:gs>
                    <a:gs pos="100000">
                      <a:srgbClr val="FF8C00"/>
                    </a:gs>
                  </a:gsLst>
                  <a:lin ang="5400000" scaled="0"/>
                </a:gradFill>
                <a:effectLst/>
                <a:uLnTx/>
                <a:uFillTx/>
                <a:latin typeface="Segoe UI Semilight" panose="020B0402040204020203" pitchFamily="34" charset="0"/>
                <a:ea typeface="+mn-ea"/>
                <a:cs typeface="Segoe UI Semilight" panose="020B0402040204020203" pitchFamily="34" charset="0"/>
              </a:rPr>
              <a:t>Backend connectivity</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Point-to-site for dev/test</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VPN Gateways for secure</a:t>
            </a:r>
            <a:b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site-to-site connectivity</a:t>
            </a:r>
          </a:p>
          <a:p>
            <a:pPr marL="0" marR="0" lvl="1" indent="0" algn="l" defTabSz="896386" rtl="0" eaLnBrk="1" fontAlgn="auto" latinLnBrk="0" hangingPunct="1">
              <a:lnSpc>
                <a:spcPct val="90000"/>
              </a:lnSpc>
              <a:spcBef>
                <a:spcPts val="0"/>
              </a:spcBef>
              <a:spcAft>
                <a:spcPts val="1176"/>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ExpressRoute for private enterprise grade connectivity</a:t>
            </a:r>
          </a:p>
        </p:txBody>
      </p:sp>
      <p:grpSp>
        <p:nvGrpSpPr>
          <p:cNvPr id="3" name="Group 2"/>
          <p:cNvGrpSpPr/>
          <p:nvPr/>
        </p:nvGrpSpPr>
        <p:grpSpPr>
          <a:xfrm>
            <a:off x="4471220" y="3992605"/>
            <a:ext cx="3792671" cy="2864472"/>
            <a:chOff x="4560877" y="4072168"/>
            <a:chExt cx="3868722" cy="2921911"/>
          </a:xfrm>
        </p:grpSpPr>
        <p:sp>
          <p:nvSpPr>
            <p:cNvPr id="70" name="TextBox 69"/>
            <p:cNvSpPr txBox="1"/>
            <p:nvPr/>
          </p:nvSpPr>
          <p:spPr>
            <a:xfrm>
              <a:off x="6100762" y="4072168"/>
              <a:ext cx="1703203" cy="1194173"/>
            </a:xfrm>
            <a:prstGeom prst="rect">
              <a:avLst/>
            </a:prstGeom>
            <a:noFill/>
          </p:spPr>
          <p:txBody>
            <a:bodyPr wrap="square" lIns="0" tIns="0" rIns="0" bIns="0" rtlCol="0">
              <a:spAutoFit/>
            </a:bodyPr>
            <a:lstStyle/>
            <a:p>
              <a:pPr marL="0" marR="0" lvl="1" indent="0" algn="ctr" defTabSz="896386" rtl="0" eaLnBrk="1" fontAlgn="auto" latinLnBrk="0" hangingPunct="1">
                <a:lnSpc>
                  <a:spcPct val="90000"/>
                </a:lnSpc>
                <a:spcBef>
                  <a:spcPts val="588"/>
                </a:spcBef>
                <a:spcAft>
                  <a:spcPts val="1765"/>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Backend connectivity</a:t>
              </a:r>
            </a:p>
            <a:p>
              <a:pPr marL="0" marR="0" lvl="1" indent="0" algn="ctr" defTabSz="896386" rtl="0" eaLnBrk="1" fontAlgn="auto" latinLnBrk="0" hangingPunct="1">
                <a:lnSpc>
                  <a:spcPct val="90000"/>
                </a:lnSpc>
                <a:spcBef>
                  <a:spcPts val="588"/>
                </a:spcBef>
                <a:spcAft>
                  <a:spcPts val="1765"/>
                </a:spcAft>
                <a:buClrTx/>
                <a:buSzPct val="90000"/>
                <a:buFontTx/>
                <a:buNone/>
                <a:tabLst/>
                <a:defRPr/>
              </a:pP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ExpressRoute</a:t>
              </a:r>
              <a:b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568"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VPN Gateways</a:t>
              </a:r>
            </a:p>
          </p:txBody>
        </p:sp>
        <p:grpSp>
          <p:nvGrpSpPr>
            <p:cNvPr id="313" name="Group 312"/>
            <p:cNvGrpSpPr/>
            <p:nvPr/>
          </p:nvGrpSpPr>
          <p:grpSpPr>
            <a:xfrm>
              <a:off x="4560877" y="4697003"/>
              <a:ext cx="1893269" cy="2297076"/>
              <a:chOff x="4560877" y="4697003"/>
              <a:chExt cx="1893269" cy="2297076"/>
            </a:xfrm>
          </p:grpSpPr>
          <p:sp>
            <p:nvSpPr>
              <p:cNvPr id="57" name="Rectangle 10"/>
              <p:cNvSpPr>
                <a:spLocks noChangeArrowheads="1"/>
              </p:cNvSpPr>
              <p:nvPr/>
            </p:nvSpPr>
            <p:spPr bwMode="auto">
              <a:xfrm>
                <a:off x="5549620" y="5753909"/>
                <a:ext cx="59062" cy="63027"/>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58" name="Rectangle 11"/>
              <p:cNvSpPr>
                <a:spLocks noChangeArrowheads="1"/>
              </p:cNvSpPr>
              <p:nvPr/>
            </p:nvSpPr>
            <p:spPr bwMode="auto">
              <a:xfrm>
                <a:off x="5549620" y="5753909"/>
                <a:ext cx="59062" cy="6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59" name="Rectangle 21"/>
              <p:cNvSpPr>
                <a:spLocks noChangeArrowheads="1"/>
              </p:cNvSpPr>
              <p:nvPr/>
            </p:nvSpPr>
            <p:spPr bwMode="auto">
              <a:xfrm>
                <a:off x="5490559" y="4933594"/>
                <a:ext cx="59062" cy="63027"/>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2" name="Freeform 22"/>
              <p:cNvSpPr>
                <a:spLocks/>
              </p:cNvSpPr>
              <p:nvPr/>
            </p:nvSpPr>
            <p:spPr bwMode="auto">
              <a:xfrm>
                <a:off x="5490559" y="4933594"/>
                <a:ext cx="59062" cy="63027"/>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4" name="Rectangle 26"/>
              <p:cNvSpPr>
                <a:spLocks noChangeArrowheads="1"/>
              </p:cNvSpPr>
              <p:nvPr/>
            </p:nvSpPr>
            <p:spPr bwMode="auto">
              <a:xfrm>
                <a:off x="5490557" y="5428110"/>
                <a:ext cx="135624" cy="1565968"/>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6" name="Rectangle 27"/>
              <p:cNvSpPr>
                <a:spLocks noChangeArrowheads="1"/>
              </p:cNvSpPr>
              <p:nvPr/>
            </p:nvSpPr>
            <p:spPr bwMode="auto">
              <a:xfrm>
                <a:off x="5490557" y="5428110"/>
                <a:ext cx="135624" cy="156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7" name="Freeform 28"/>
              <p:cNvSpPr>
                <a:spLocks/>
              </p:cNvSpPr>
              <p:nvPr/>
            </p:nvSpPr>
            <p:spPr bwMode="auto">
              <a:xfrm>
                <a:off x="5626182" y="5432959"/>
                <a:ext cx="824453" cy="1561120"/>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chemeClr val="accent5">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8" name="Freeform 29"/>
              <p:cNvSpPr>
                <a:spLocks/>
              </p:cNvSpPr>
              <p:nvPr/>
            </p:nvSpPr>
            <p:spPr bwMode="auto">
              <a:xfrm>
                <a:off x="5626182" y="5432959"/>
                <a:ext cx="798433" cy="1561120"/>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69" name="Rectangle 30"/>
              <p:cNvSpPr>
                <a:spLocks noChangeArrowheads="1"/>
              </p:cNvSpPr>
              <p:nvPr/>
            </p:nvSpPr>
            <p:spPr bwMode="auto">
              <a:xfrm>
                <a:off x="5726806" y="5548345"/>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1" name="Rectangle 31"/>
              <p:cNvSpPr>
                <a:spLocks noChangeArrowheads="1"/>
              </p:cNvSpPr>
              <p:nvPr/>
            </p:nvSpPr>
            <p:spPr bwMode="auto">
              <a:xfrm>
                <a:off x="5898525" y="5548345"/>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2" name="Rectangle 32"/>
              <p:cNvSpPr>
                <a:spLocks noChangeArrowheads="1"/>
              </p:cNvSpPr>
              <p:nvPr/>
            </p:nvSpPr>
            <p:spPr bwMode="auto">
              <a:xfrm>
                <a:off x="5898525" y="5548345"/>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3" name="Rectangle 33"/>
              <p:cNvSpPr>
                <a:spLocks noChangeArrowheads="1"/>
              </p:cNvSpPr>
              <p:nvPr/>
            </p:nvSpPr>
            <p:spPr bwMode="auto">
              <a:xfrm>
                <a:off x="6070242" y="5548345"/>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5" name="Rectangle 34"/>
              <p:cNvSpPr>
                <a:spLocks noChangeArrowheads="1"/>
              </p:cNvSpPr>
              <p:nvPr/>
            </p:nvSpPr>
            <p:spPr bwMode="auto">
              <a:xfrm>
                <a:off x="6070242" y="5548345"/>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6" name="Rectangle 35"/>
              <p:cNvSpPr>
                <a:spLocks noChangeArrowheads="1"/>
              </p:cNvSpPr>
              <p:nvPr/>
            </p:nvSpPr>
            <p:spPr bwMode="auto">
              <a:xfrm>
                <a:off x="6235397" y="5548345"/>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7" name="Rectangle 36"/>
              <p:cNvSpPr>
                <a:spLocks noChangeArrowheads="1"/>
              </p:cNvSpPr>
              <p:nvPr/>
            </p:nvSpPr>
            <p:spPr bwMode="auto">
              <a:xfrm>
                <a:off x="6235397" y="5548345"/>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8" name="Rectangle 37"/>
              <p:cNvSpPr>
                <a:spLocks noChangeArrowheads="1"/>
              </p:cNvSpPr>
              <p:nvPr/>
            </p:nvSpPr>
            <p:spPr bwMode="auto">
              <a:xfrm>
                <a:off x="5726806"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9" name="Rectangle 38"/>
              <p:cNvSpPr>
                <a:spLocks noChangeArrowheads="1"/>
              </p:cNvSpPr>
              <p:nvPr/>
            </p:nvSpPr>
            <p:spPr bwMode="auto">
              <a:xfrm>
                <a:off x="5726806"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0" name="Rectangle 39"/>
              <p:cNvSpPr>
                <a:spLocks noChangeArrowheads="1"/>
              </p:cNvSpPr>
              <p:nvPr/>
            </p:nvSpPr>
            <p:spPr bwMode="auto">
              <a:xfrm>
                <a:off x="5898525"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1" name="Rectangle 40"/>
              <p:cNvSpPr>
                <a:spLocks noChangeArrowheads="1"/>
              </p:cNvSpPr>
              <p:nvPr/>
            </p:nvSpPr>
            <p:spPr bwMode="auto">
              <a:xfrm>
                <a:off x="5898525"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2" name="Rectangle 41"/>
              <p:cNvSpPr>
                <a:spLocks noChangeArrowheads="1"/>
              </p:cNvSpPr>
              <p:nvPr/>
            </p:nvSpPr>
            <p:spPr bwMode="auto">
              <a:xfrm>
                <a:off x="6070242"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3" name="Rectangle 42"/>
              <p:cNvSpPr>
                <a:spLocks noChangeArrowheads="1"/>
              </p:cNvSpPr>
              <p:nvPr/>
            </p:nvSpPr>
            <p:spPr bwMode="auto">
              <a:xfrm>
                <a:off x="6070242"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4" name="Rectangle 43"/>
              <p:cNvSpPr>
                <a:spLocks noChangeArrowheads="1"/>
              </p:cNvSpPr>
              <p:nvPr/>
            </p:nvSpPr>
            <p:spPr bwMode="auto">
              <a:xfrm>
                <a:off x="6235397"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5" name="Rectangle 44"/>
              <p:cNvSpPr>
                <a:spLocks noChangeArrowheads="1"/>
              </p:cNvSpPr>
              <p:nvPr/>
            </p:nvSpPr>
            <p:spPr bwMode="auto">
              <a:xfrm>
                <a:off x="6235397"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6" name="Rectangle 45"/>
              <p:cNvSpPr>
                <a:spLocks noChangeArrowheads="1"/>
              </p:cNvSpPr>
              <p:nvPr/>
            </p:nvSpPr>
            <p:spPr bwMode="auto">
              <a:xfrm>
                <a:off x="5726806"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7" name="Rectangle 46"/>
              <p:cNvSpPr>
                <a:spLocks noChangeArrowheads="1"/>
              </p:cNvSpPr>
              <p:nvPr/>
            </p:nvSpPr>
            <p:spPr bwMode="auto">
              <a:xfrm>
                <a:off x="5726806"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8" name="Rectangle 47"/>
              <p:cNvSpPr>
                <a:spLocks noChangeArrowheads="1"/>
              </p:cNvSpPr>
              <p:nvPr/>
            </p:nvSpPr>
            <p:spPr bwMode="auto">
              <a:xfrm>
                <a:off x="5898525"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9" name="Rectangle 48"/>
              <p:cNvSpPr>
                <a:spLocks noChangeArrowheads="1"/>
              </p:cNvSpPr>
              <p:nvPr/>
            </p:nvSpPr>
            <p:spPr bwMode="auto">
              <a:xfrm>
                <a:off x="5898525"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0" name="Rectangle 49"/>
              <p:cNvSpPr>
                <a:spLocks noChangeArrowheads="1"/>
              </p:cNvSpPr>
              <p:nvPr/>
            </p:nvSpPr>
            <p:spPr bwMode="auto">
              <a:xfrm>
                <a:off x="6070242"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1" name="Rectangle 50"/>
              <p:cNvSpPr>
                <a:spLocks noChangeArrowheads="1"/>
              </p:cNvSpPr>
              <p:nvPr/>
            </p:nvSpPr>
            <p:spPr bwMode="auto">
              <a:xfrm>
                <a:off x="6070242"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2" name="Rectangle 51"/>
              <p:cNvSpPr>
                <a:spLocks noChangeArrowheads="1"/>
              </p:cNvSpPr>
              <p:nvPr/>
            </p:nvSpPr>
            <p:spPr bwMode="auto">
              <a:xfrm>
                <a:off x="6235397"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3" name="Rectangle 52"/>
              <p:cNvSpPr>
                <a:spLocks noChangeArrowheads="1"/>
              </p:cNvSpPr>
              <p:nvPr/>
            </p:nvSpPr>
            <p:spPr bwMode="auto">
              <a:xfrm>
                <a:off x="6235397"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4" name="Rectangle 53"/>
              <p:cNvSpPr>
                <a:spLocks noChangeArrowheads="1"/>
              </p:cNvSpPr>
              <p:nvPr/>
            </p:nvSpPr>
            <p:spPr bwMode="auto">
              <a:xfrm>
                <a:off x="5726806"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5" name="Rectangle 54"/>
              <p:cNvSpPr>
                <a:spLocks noChangeArrowheads="1"/>
              </p:cNvSpPr>
              <p:nvPr/>
            </p:nvSpPr>
            <p:spPr bwMode="auto">
              <a:xfrm>
                <a:off x="5726806"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6" name="Rectangle 55"/>
              <p:cNvSpPr>
                <a:spLocks noChangeArrowheads="1"/>
              </p:cNvSpPr>
              <p:nvPr/>
            </p:nvSpPr>
            <p:spPr bwMode="auto">
              <a:xfrm>
                <a:off x="5898525"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7" name="Rectangle 56"/>
              <p:cNvSpPr>
                <a:spLocks noChangeArrowheads="1"/>
              </p:cNvSpPr>
              <p:nvPr/>
            </p:nvSpPr>
            <p:spPr bwMode="auto">
              <a:xfrm>
                <a:off x="5898525"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8" name="Rectangle 57"/>
              <p:cNvSpPr>
                <a:spLocks noChangeArrowheads="1"/>
              </p:cNvSpPr>
              <p:nvPr/>
            </p:nvSpPr>
            <p:spPr bwMode="auto">
              <a:xfrm>
                <a:off x="6070242"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9" name="Rectangle 58"/>
              <p:cNvSpPr>
                <a:spLocks noChangeArrowheads="1"/>
              </p:cNvSpPr>
              <p:nvPr/>
            </p:nvSpPr>
            <p:spPr bwMode="auto">
              <a:xfrm>
                <a:off x="6070242"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0" name="Rectangle 59"/>
              <p:cNvSpPr>
                <a:spLocks noChangeArrowheads="1"/>
              </p:cNvSpPr>
              <p:nvPr/>
            </p:nvSpPr>
            <p:spPr bwMode="auto">
              <a:xfrm>
                <a:off x="6235397"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1" name="Rectangle 60"/>
              <p:cNvSpPr>
                <a:spLocks noChangeArrowheads="1"/>
              </p:cNvSpPr>
              <p:nvPr/>
            </p:nvSpPr>
            <p:spPr bwMode="auto">
              <a:xfrm>
                <a:off x="6235397"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2" name="Rectangle 61"/>
              <p:cNvSpPr>
                <a:spLocks noChangeArrowheads="1"/>
              </p:cNvSpPr>
              <p:nvPr/>
            </p:nvSpPr>
            <p:spPr bwMode="auto">
              <a:xfrm>
                <a:off x="5501496" y="5385447"/>
                <a:ext cx="952650" cy="4751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3" name="Rectangle 62"/>
              <p:cNvSpPr>
                <a:spLocks noChangeArrowheads="1"/>
              </p:cNvSpPr>
              <p:nvPr/>
            </p:nvSpPr>
            <p:spPr bwMode="auto">
              <a:xfrm>
                <a:off x="5501496" y="5359267"/>
                <a:ext cx="952650" cy="47513"/>
              </a:xfrm>
              <a:prstGeom prst="rect">
                <a:avLst/>
              </a:prstGeom>
              <a:solidFill>
                <a:schemeClr val="accent5"/>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4" name="Freeform 63"/>
              <p:cNvSpPr>
                <a:spLocks/>
              </p:cNvSpPr>
              <p:nvPr/>
            </p:nvSpPr>
            <p:spPr bwMode="auto">
              <a:xfrm>
                <a:off x="6419147" y="5627857"/>
                <a:ext cx="5468" cy="1366222"/>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5" name="Freeform 64"/>
              <p:cNvSpPr>
                <a:spLocks/>
              </p:cNvSpPr>
              <p:nvPr/>
            </p:nvSpPr>
            <p:spPr bwMode="auto">
              <a:xfrm>
                <a:off x="6419147" y="5627857"/>
                <a:ext cx="5468" cy="1366222"/>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6" name="Freeform 65"/>
              <p:cNvSpPr>
                <a:spLocks noEditPoints="1"/>
              </p:cNvSpPr>
              <p:nvPr/>
            </p:nvSpPr>
            <p:spPr bwMode="auto">
              <a:xfrm>
                <a:off x="5626182" y="5627857"/>
                <a:ext cx="824453" cy="1366222"/>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chemeClr val="accent5"/>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7" name="Freeform 66"/>
              <p:cNvSpPr>
                <a:spLocks noEditPoints="1"/>
              </p:cNvSpPr>
              <p:nvPr/>
            </p:nvSpPr>
            <p:spPr bwMode="auto">
              <a:xfrm>
                <a:off x="5626182" y="5627857"/>
                <a:ext cx="798433" cy="1366222"/>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8" name="Freeform 67"/>
              <p:cNvSpPr>
                <a:spLocks/>
              </p:cNvSpPr>
              <p:nvPr/>
            </p:nvSpPr>
            <p:spPr bwMode="auto">
              <a:xfrm>
                <a:off x="6070242" y="5711245"/>
                <a:ext cx="88593" cy="47513"/>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09" name="Freeform 68"/>
              <p:cNvSpPr>
                <a:spLocks/>
              </p:cNvSpPr>
              <p:nvPr/>
            </p:nvSpPr>
            <p:spPr bwMode="auto">
              <a:xfrm>
                <a:off x="6070242" y="5711245"/>
                <a:ext cx="88593" cy="47513"/>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0" name="Freeform 69"/>
              <p:cNvSpPr>
                <a:spLocks/>
              </p:cNvSpPr>
              <p:nvPr/>
            </p:nvSpPr>
            <p:spPr bwMode="auto">
              <a:xfrm>
                <a:off x="6235397" y="5658885"/>
                <a:ext cx="95155" cy="99873"/>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1" name="Freeform 70"/>
              <p:cNvSpPr>
                <a:spLocks/>
              </p:cNvSpPr>
              <p:nvPr/>
            </p:nvSpPr>
            <p:spPr bwMode="auto">
              <a:xfrm>
                <a:off x="6235397" y="5658885"/>
                <a:ext cx="95155" cy="99873"/>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2" name="Rectangle 71"/>
              <p:cNvSpPr>
                <a:spLocks noChangeArrowheads="1"/>
              </p:cNvSpPr>
              <p:nvPr/>
            </p:nvSpPr>
            <p:spPr bwMode="auto">
              <a:xfrm>
                <a:off x="5726806"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3" name="Rectangle 72"/>
              <p:cNvSpPr>
                <a:spLocks noChangeArrowheads="1"/>
              </p:cNvSpPr>
              <p:nvPr/>
            </p:nvSpPr>
            <p:spPr bwMode="auto">
              <a:xfrm>
                <a:off x="5726806"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4" name="Rectangle 73"/>
              <p:cNvSpPr>
                <a:spLocks noChangeArrowheads="1"/>
              </p:cNvSpPr>
              <p:nvPr/>
            </p:nvSpPr>
            <p:spPr bwMode="auto">
              <a:xfrm>
                <a:off x="5898525"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5" name="Rectangle 74"/>
              <p:cNvSpPr>
                <a:spLocks noChangeArrowheads="1"/>
              </p:cNvSpPr>
              <p:nvPr/>
            </p:nvSpPr>
            <p:spPr bwMode="auto">
              <a:xfrm>
                <a:off x="5898525"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6" name="Rectangle 75"/>
              <p:cNvSpPr>
                <a:spLocks noChangeArrowheads="1"/>
              </p:cNvSpPr>
              <p:nvPr/>
            </p:nvSpPr>
            <p:spPr bwMode="auto">
              <a:xfrm>
                <a:off x="6070242"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7" name="Rectangle 76"/>
              <p:cNvSpPr>
                <a:spLocks noChangeArrowheads="1"/>
              </p:cNvSpPr>
              <p:nvPr/>
            </p:nvSpPr>
            <p:spPr bwMode="auto">
              <a:xfrm>
                <a:off x="6070242" y="5879963"/>
                <a:ext cx="88593"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8" name="Rectangle 77"/>
              <p:cNvSpPr>
                <a:spLocks noChangeArrowheads="1"/>
              </p:cNvSpPr>
              <p:nvPr/>
            </p:nvSpPr>
            <p:spPr bwMode="auto">
              <a:xfrm>
                <a:off x="6235397"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19" name="Rectangle 78"/>
              <p:cNvSpPr>
                <a:spLocks noChangeArrowheads="1"/>
              </p:cNvSpPr>
              <p:nvPr/>
            </p:nvSpPr>
            <p:spPr bwMode="auto">
              <a:xfrm>
                <a:off x="6235397" y="5879963"/>
                <a:ext cx="95155" cy="21041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0" name="Rectangle 79"/>
              <p:cNvSpPr>
                <a:spLocks noChangeArrowheads="1"/>
              </p:cNvSpPr>
              <p:nvPr/>
            </p:nvSpPr>
            <p:spPr bwMode="auto">
              <a:xfrm>
                <a:off x="5726806"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1" name="Rectangle 80"/>
              <p:cNvSpPr>
                <a:spLocks noChangeArrowheads="1"/>
              </p:cNvSpPr>
              <p:nvPr/>
            </p:nvSpPr>
            <p:spPr bwMode="auto">
              <a:xfrm>
                <a:off x="5726806"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2" name="Rectangle 81"/>
              <p:cNvSpPr>
                <a:spLocks noChangeArrowheads="1"/>
              </p:cNvSpPr>
              <p:nvPr/>
            </p:nvSpPr>
            <p:spPr bwMode="auto">
              <a:xfrm>
                <a:off x="5898525"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3" name="Rectangle 82"/>
              <p:cNvSpPr>
                <a:spLocks noChangeArrowheads="1"/>
              </p:cNvSpPr>
              <p:nvPr/>
            </p:nvSpPr>
            <p:spPr bwMode="auto">
              <a:xfrm>
                <a:off x="5898525"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4" name="Rectangle 83"/>
              <p:cNvSpPr>
                <a:spLocks noChangeArrowheads="1"/>
              </p:cNvSpPr>
              <p:nvPr/>
            </p:nvSpPr>
            <p:spPr bwMode="auto">
              <a:xfrm>
                <a:off x="6070242"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5" name="Rectangle 84"/>
              <p:cNvSpPr>
                <a:spLocks noChangeArrowheads="1"/>
              </p:cNvSpPr>
              <p:nvPr/>
            </p:nvSpPr>
            <p:spPr bwMode="auto">
              <a:xfrm>
                <a:off x="6070242" y="6210610"/>
                <a:ext cx="88593"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6" name="Rectangle 85"/>
              <p:cNvSpPr>
                <a:spLocks noChangeArrowheads="1"/>
              </p:cNvSpPr>
              <p:nvPr/>
            </p:nvSpPr>
            <p:spPr bwMode="auto">
              <a:xfrm>
                <a:off x="6235397"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7" name="Rectangle 86"/>
              <p:cNvSpPr>
                <a:spLocks noChangeArrowheads="1"/>
              </p:cNvSpPr>
              <p:nvPr/>
            </p:nvSpPr>
            <p:spPr bwMode="auto">
              <a:xfrm>
                <a:off x="6235397" y="6210610"/>
                <a:ext cx="95155" cy="205563"/>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8" name="Rectangle 87"/>
              <p:cNvSpPr>
                <a:spLocks noChangeArrowheads="1"/>
              </p:cNvSpPr>
              <p:nvPr/>
            </p:nvSpPr>
            <p:spPr bwMode="auto">
              <a:xfrm>
                <a:off x="5726806"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29" name="Rectangle 88"/>
              <p:cNvSpPr>
                <a:spLocks noChangeArrowheads="1"/>
              </p:cNvSpPr>
              <p:nvPr/>
            </p:nvSpPr>
            <p:spPr bwMode="auto">
              <a:xfrm>
                <a:off x="5726806"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0" name="Rectangle 89"/>
              <p:cNvSpPr>
                <a:spLocks noChangeArrowheads="1"/>
              </p:cNvSpPr>
              <p:nvPr/>
            </p:nvSpPr>
            <p:spPr bwMode="auto">
              <a:xfrm>
                <a:off x="5898525"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1" name="Rectangle 90"/>
              <p:cNvSpPr>
                <a:spLocks noChangeArrowheads="1"/>
              </p:cNvSpPr>
              <p:nvPr/>
            </p:nvSpPr>
            <p:spPr bwMode="auto">
              <a:xfrm>
                <a:off x="5898525"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2" name="Rectangle 91"/>
              <p:cNvSpPr>
                <a:spLocks noChangeArrowheads="1"/>
              </p:cNvSpPr>
              <p:nvPr/>
            </p:nvSpPr>
            <p:spPr bwMode="auto">
              <a:xfrm>
                <a:off x="6070242"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3" name="Rectangle 92"/>
              <p:cNvSpPr>
                <a:spLocks noChangeArrowheads="1"/>
              </p:cNvSpPr>
              <p:nvPr/>
            </p:nvSpPr>
            <p:spPr bwMode="auto">
              <a:xfrm>
                <a:off x="6070242" y="6537378"/>
                <a:ext cx="88593"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4" name="Rectangle 93"/>
              <p:cNvSpPr>
                <a:spLocks noChangeArrowheads="1"/>
              </p:cNvSpPr>
              <p:nvPr/>
            </p:nvSpPr>
            <p:spPr bwMode="auto">
              <a:xfrm>
                <a:off x="6235397"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5" name="Rectangle 94"/>
              <p:cNvSpPr>
                <a:spLocks noChangeArrowheads="1"/>
              </p:cNvSpPr>
              <p:nvPr/>
            </p:nvSpPr>
            <p:spPr bwMode="auto">
              <a:xfrm>
                <a:off x="6235397" y="6537378"/>
                <a:ext cx="95155" cy="209442"/>
              </a:xfrm>
              <a:prstGeom prst="rect">
                <a:avLst/>
              </a:prstGeom>
              <a:solidFill>
                <a:schemeClr val="accent5">
                  <a:lumMod val="50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6" name="Rectangle 95"/>
              <p:cNvSpPr>
                <a:spLocks noChangeArrowheads="1"/>
              </p:cNvSpPr>
              <p:nvPr/>
            </p:nvSpPr>
            <p:spPr bwMode="auto">
              <a:xfrm>
                <a:off x="4709625" y="4770696"/>
                <a:ext cx="881557" cy="2223383"/>
              </a:xfrm>
              <a:prstGeom prst="rect">
                <a:avLst/>
              </a:prstGeom>
              <a:solidFill>
                <a:srgbClr val="007A3D"/>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7" name="Rectangle 96"/>
              <p:cNvSpPr>
                <a:spLocks noChangeArrowheads="1"/>
              </p:cNvSpPr>
              <p:nvPr/>
            </p:nvSpPr>
            <p:spPr bwMode="auto">
              <a:xfrm>
                <a:off x="4709625" y="4770696"/>
                <a:ext cx="881557" cy="222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8" name="Freeform 97"/>
              <p:cNvSpPr>
                <a:spLocks/>
              </p:cNvSpPr>
              <p:nvPr/>
            </p:nvSpPr>
            <p:spPr bwMode="auto">
              <a:xfrm>
                <a:off x="4709625" y="5627857"/>
                <a:ext cx="881557" cy="1366222"/>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00CC6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39" name="Freeform 98"/>
              <p:cNvSpPr>
                <a:spLocks/>
              </p:cNvSpPr>
              <p:nvPr/>
            </p:nvSpPr>
            <p:spPr bwMode="auto">
              <a:xfrm>
                <a:off x="4709625" y="5627857"/>
                <a:ext cx="881557" cy="1366222"/>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0" name="Rectangle 99"/>
              <p:cNvSpPr>
                <a:spLocks noChangeArrowheads="1"/>
              </p:cNvSpPr>
              <p:nvPr/>
            </p:nvSpPr>
            <p:spPr bwMode="auto">
              <a:xfrm>
                <a:off x="4584939" y="4764878"/>
                <a:ext cx="124687" cy="2229201"/>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1" name="Rectangle 100"/>
              <p:cNvSpPr>
                <a:spLocks noChangeArrowheads="1"/>
              </p:cNvSpPr>
              <p:nvPr/>
            </p:nvSpPr>
            <p:spPr bwMode="auto">
              <a:xfrm>
                <a:off x="4560877" y="4723183"/>
                <a:ext cx="1065306" cy="47513"/>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2" name="Rectangle 101"/>
              <p:cNvSpPr>
                <a:spLocks noChangeArrowheads="1"/>
              </p:cNvSpPr>
              <p:nvPr/>
            </p:nvSpPr>
            <p:spPr bwMode="auto">
              <a:xfrm>
                <a:off x="4560877" y="4697003"/>
                <a:ext cx="1065306" cy="47513"/>
              </a:xfrm>
              <a:prstGeom prst="rect">
                <a:avLst/>
              </a:prstGeom>
              <a:solidFill>
                <a:srgbClr val="00CC6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3" name="Rectangle 102"/>
              <p:cNvSpPr>
                <a:spLocks noChangeArrowheads="1"/>
              </p:cNvSpPr>
              <p:nvPr/>
            </p:nvSpPr>
            <p:spPr bwMode="auto">
              <a:xfrm>
                <a:off x="4839780" y="4901598"/>
                <a:ext cx="100624" cy="21623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4" name="Rectangle 103"/>
              <p:cNvSpPr>
                <a:spLocks noChangeArrowheads="1"/>
              </p:cNvSpPr>
              <p:nvPr/>
            </p:nvSpPr>
            <p:spPr bwMode="auto">
              <a:xfrm>
                <a:off x="5022436" y="4901598"/>
                <a:ext cx="100624" cy="21623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5" name="Rectangle 104"/>
              <p:cNvSpPr>
                <a:spLocks noChangeArrowheads="1"/>
              </p:cNvSpPr>
              <p:nvPr/>
            </p:nvSpPr>
            <p:spPr bwMode="auto">
              <a:xfrm>
                <a:off x="5206185" y="4901598"/>
                <a:ext cx="100624" cy="21623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6" name="Rectangle 105"/>
              <p:cNvSpPr>
                <a:spLocks noChangeArrowheads="1"/>
              </p:cNvSpPr>
              <p:nvPr/>
            </p:nvSpPr>
            <p:spPr bwMode="auto">
              <a:xfrm>
                <a:off x="5389934" y="4901598"/>
                <a:ext cx="100624" cy="21623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7" name="Rectangle 106"/>
              <p:cNvSpPr>
                <a:spLocks noChangeArrowheads="1"/>
              </p:cNvSpPr>
              <p:nvPr/>
            </p:nvSpPr>
            <p:spPr bwMode="auto">
              <a:xfrm>
                <a:off x="4839780" y="5238061"/>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8" name="Rectangle 107"/>
              <p:cNvSpPr>
                <a:spLocks noChangeArrowheads="1"/>
              </p:cNvSpPr>
              <p:nvPr/>
            </p:nvSpPr>
            <p:spPr bwMode="auto">
              <a:xfrm>
                <a:off x="5022436" y="5238061"/>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49" name="Rectangle 108"/>
              <p:cNvSpPr>
                <a:spLocks noChangeArrowheads="1"/>
              </p:cNvSpPr>
              <p:nvPr/>
            </p:nvSpPr>
            <p:spPr bwMode="auto">
              <a:xfrm>
                <a:off x="5206185" y="5238061"/>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0" name="Rectangle 109"/>
              <p:cNvSpPr>
                <a:spLocks noChangeArrowheads="1"/>
              </p:cNvSpPr>
              <p:nvPr/>
            </p:nvSpPr>
            <p:spPr bwMode="auto">
              <a:xfrm>
                <a:off x="5389934" y="5238061"/>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1" name="Rectangle 110"/>
              <p:cNvSpPr>
                <a:spLocks noChangeArrowheads="1"/>
              </p:cNvSpPr>
              <p:nvPr/>
            </p:nvSpPr>
            <p:spPr bwMode="auto">
              <a:xfrm>
                <a:off x="4839780" y="5569678"/>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2" name="Rectangle 111"/>
              <p:cNvSpPr>
                <a:spLocks noChangeArrowheads="1"/>
              </p:cNvSpPr>
              <p:nvPr/>
            </p:nvSpPr>
            <p:spPr bwMode="auto">
              <a:xfrm>
                <a:off x="5022436" y="5569678"/>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3" name="Rectangle 112"/>
              <p:cNvSpPr>
                <a:spLocks noChangeArrowheads="1"/>
              </p:cNvSpPr>
              <p:nvPr/>
            </p:nvSpPr>
            <p:spPr bwMode="auto">
              <a:xfrm>
                <a:off x="5206185" y="5569678"/>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4" name="Rectangle 113"/>
              <p:cNvSpPr>
                <a:spLocks noChangeArrowheads="1"/>
              </p:cNvSpPr>
              <p:nvPr/>
            </p:nvSpPr>
            <p:spPr bwMode="auto">
              <a:xfrm>
                <a:off x="5389934" y="5569678"/>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5" name="Rectangle 114"/>
              <p:cNvSpPr>
                <a:spLocks noChangeArrowheads="1"/>
              </p:cNvSpPr>
              <p:nvPr/>
            </p:nvSpPr>
            <p:spPr bwMode="auto">
              <a:xfrm>
                <a:off x="4839780" y="5906143"/>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6" name="Rectangle 115"/>
              <p:cNvSpPr>
                <a:spLocks noChangeArrowheads="1"/>
              </p:cNvSpPr>
              <p:nvPr/>
            </p:nvSpPr>
            <p:spPr bwMode="auto">
              <a:xfrm>
                <a:off x="5022436" y="5906143"/>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7" name="Rectangle 116"/>
              <p:cNvSpPr>
                <a:spLocks noChangeArrowheads="1"/>
              </p:cNvSpPr>
              <p:nvPr/>
            </p:nvSpPr>
            <p:spPr bwMode="auto">
              <a:xfrm>
                <a:off x="5206185" y="5906143"/>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8" name="Rectangle 117"/>
              <p:cNvSpPr>
                <a:spLocks noChangeArrowheads="1"/>
              </p:cNvSpPr>
              <p:nvPr/>
            </p:nvSpPr>
            <p:spPr bwMode="auto">
              <a:xfrm>
                <a:off x="5389934" y="5906143"/>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59" name="Rectangle 118"/>
              <p:cNvSpPr>
                <a:spLocks noChangeArrowheads="1"/>
              </p:cNvSpPr>
              <p:nvPr/>
            </p:nvSpPr>
            <p:spPr bwMode="auto">
              <a:xfrm>
                <a:off x="4839780" y="6242609"/>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0" name="Rectangle 119"/>
              <p:cNvSpPr>
                <a:spLocks noChangeArrowheads="1"/>
              </p:cNvSpPr>
              <p:nvPr/>
            </p:nvSpPr>
            <p:spPr bwMode="auto">
              <a:xfrm>
                <a:off x="5022436" y="6242609"/>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1" name="Rectangle 120"/>
              <p:cNvSpPr>
                <a:spLocks noChangeArrowheads="1"/>
              </p:cNvSpPr>
              <p:nvPr/>
            </p:nvSpPr>
            <p:spPr bwMode="auto">
              <a:xfrm>
                <a:off x="5206185" y="6242609"/>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2" name="Rectangle 121"/>
              <p:cNvSpPr>
                <a:spLocks noChangeArrowheads="1"/>
              </p:cNvSpPr>
              <p:nvPr/>
            </p:nvSpPr>
            <p:spPr bwMode="auto">
              <a:xfrm>
                <a:off x="5389934" y="6242609"/>
                <a:ext cx="100624" cy="215260"/>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3" name="Rectangle 122"/>
              <p:cNvSpPr>
                <a:spLocks noChangeArrowheads="1"/>
              </p:cNvSpPr>
              <p:nvPr/>
            </p:nvSpPr>
            <p:spPr bwMode="auto">
              <a:xfrm>
                <a:off x="4839780" y="6579073"/>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4" name="Rectangle 123"/>
              <p:cNvSpPr>
                <a:spLocks noChangeArrowheads="1"/>
              </p:cNvSpPr>
              <p:nvPr/>
            </p:nvSpPr>
            <p:spPr bwMode="auto">
              <a:xfrm>
                <a:off x="5022436" y="6579073"/>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5" name="Rectangle 124"/>
              <p:cNvSpPr>
                <a:spLocks noChangeArrowheads="1"/>
              </p:cNvSpPr>
              <p:nvPr/>
            </p:nvSpPr>
            <p:spPr bwMode="auto">
              <a:xfrm>
                <a:off x="5206185" y="6579073"/>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66" name="Rectangle 125"/>
              <p:cNvSpPr>
                <a:spLocks noChangeArrowheads="1"/>
              </p:cNvSpPr>
              <p:nvPr/>
            </p:nvSpPr>
            <p:spPr bwMode="auto">
              <a:xfrm>
                <a:off x="5389934" y="6579073"/>
                <a:ext cx="100624" cy="210412"/>
              </a:xfrm>
              <a:prstGeom prst="rect">
                <a:avLst/>
              </a:prstGeom>
              <a:solidFill>
                <a:srgbClr val="00A25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12" name="Group 311"/>
            <p:cNvGrpSpPr/>
            <p:nvPr/>
          </p:nvGrpSpPr>
          <p:grpSpPr>
            <a:xfrm>
              <a:off x="7413281" y="5753909"/>
              <a:ext cx="1016318" cy="1240170"/>
              <a:chOff x="7413281" y="5753909"/>
              <a:chExt cx="1016318" cy="1240170"/>
            </a:xfrm>
          </p:grpSpPr>
          <p:sp>
            <p:nvSpPr>
              <p:cNvPr id="183" name="Rectangle 10"/>
              <p:cNvSpPr>
                <a:spLocks noChangeArrowheads="1"/>
              </p:cNvSpPr>
              <p:nvPr/>
            </p:nvSpPr>
            <p:spPr bwMode="auto">
              <a:xfrm>
                <a:off x="7944044" y="6324523"/>
                <a:ext cx="31705" cy="34028"/>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4" name="Rectangle 11"/>
              <p:cNvSpPr>
                <a:spLocks noChangeArrowheads="1"/>
              </p:cNvSpPr>
              <p:nvPr/>
            </p:nvSpPr>
            <p:spPr bwMode="auto">
              <a:xfrm>
                <a:off x="7944044" y="6324523"/>
                <a:ext cx="31705" cy="3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5" name="Rectangle 21"/>
              <p:cNvSpPr>
                <a:spLocks noChangeArrowheads="1"/>
              </p:cNvSpPr>
              <p:nvPr/>
            </p:nvSpPr>
            <p:spPr bwMode="auto">
              <a:xfrm>
                <a:off x="7912340" y="5881642"/>
                <a:ext cx="31705" cy="34028"/>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6" name="Freeform 22"/>
              <p:cNvSpPr>
                <a:spLocks/>
              </p:cNvSpPr>
              <p:nvPr/>
            </p:nvSpPr>
            <p:spPr bwMode="auto">
              <a:xfrm>
                <a:off x="7912340" y="5881642"/>
                <a:ext cx="31705" cy="34028"/>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7" name="Rectangle 26"/>
              <p:cNvSpPr>
                <a:spLocks noChangeArrowheads="1"/>
              </p:cNvSpPr>
              <p:nvPr/>
            </p:nvSpPr>
            <p:spPr bwMode="auto">
              <a:xfrm>
                <a:off x="7912339" y="6148627"/>
                <a:ext cx="72804" cy="84545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8" name="Rectangle 27"/>
              <p:cNvSpPr>
                <a:spLocks noChangeArrowheads="1"/>
              </p:cNvSpPr>
              <p:nvPr/>
            </p:nvSpPr>
            <p:spPr bwMode="auto">
              <a:xfrm>
                <a:off x="7912339" y="6148627"/>
                <a:ext cx="72804" cy="84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89" name="Freeform 28"/>
              <p:cNvSpPr>
                <a:spLocks/>
              </p:cNvSpPr>
              <p:nvPr/>
            </p:nvSpPr>
            <p:spPr bwMode="auto">
              <a:xfrm>
                <a:off x="7985143" y="6151245"/>
                <a:ext cx="444456" cy="842834"/>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3C1A5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0" name="Freeform 29"/>
              <p:cNvSpPr>
                <a:spLocks/>
              </p:cNvSpPr>
              <p:nvPr/>
            </p:nvSpPr>
            <p:spPr bwMode="auto">
              <a:xfrm>
                <a:off x="7985143" y="6151245"/>
                <a:ext cx="428604" cy="842834"/>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1" name="Rectangle 30"/>
              <p:cNvSpPr>
                <a:spLocks noChangeArrowheads="1"/>
              </p:cNvSpPr>
              <p:nvPr/>
            </p:nvSpPr>
            <p:spPr bwMode="auto">
              <a:xfrm>
                <a:off x="8039159" y="6213541"/>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2" name="Rectangle 31"/>
              <p:cNvSpPr>
                <a:spLocks noChangeArrowheads="1"/>
              </p:cNvSpPr>
              <p:nvPr/>
            </p:nvSpPr>
            <p:spPr bwMode="auto">
              <a:xfrm>
                <a:off x="8131338" y="6213541"/>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3" name="Rectangle 32"/>
              <p:cNvSpPr>
                <a:spLocks noChangeArrowheads="1"/>
              </p:cNvSpPr>
              <p:nvPr/>
            </p:nvSpPr>
            <p:spPr bwMode="auto">
              <a:xfrm>
                <a:off x="8131338" y="6213541"/>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4" name="Rectangle 33"/>
              <p:cNvSpPr>
                <a:spLocks noChangeArrowheads="1"/>
              </p:cNvSpPr>
              <p:nvPr/>
            </p:nvSpPr>
            <p:spPr bwMode="auto">
              <a:xfrm>
                <a:off x="8223517" y="6213541"/>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5" name="Rectangle 34"/>
              <p:cNvSpPr>
                <a:spLocks noChangeArrowheads="1"/>
              </p:cNvSpPr>
              <p:nvPr/>
            </p:nvSpPr>
            <p:spPr bwMode="auto">
              <a:xfrm>
                <a:off x="8223517" y="6213541"/>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6" name="Rectangle 35"/>
              <p:cNvSpPr>
                <a:spLocks noChangeArrowheads="1"/>
              </p:cNvSpPr>
              <p:nvPr/>
            </p:nvSpPr>
            <p:spPr bwMode="auto">
              <a:xfrm>
                <a:off x="8312173" y="6213541"/>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7" name="Rectangle 36"/>
              <p:cNvSpPr>
                <a:spLocks noChangeArrowheads="1"/>
              </p:cNvSpPr>
              <p:nvPr/>
            </p:nvSpPr>
            <p:spPr bwMode="auto">
              <a:xfrm>
                <a:off x="8312173" y="6213541"/>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8" name="Rectangle 37"/>
              <p:cNvSpPr>
                <a:spLocks noChangeArrowheads="1"/>
              </p:cNvSpPr>
              <p:nvPr/>
            </p:nvSpPr>
            <p:spPr bwMode="auto">
              <a:xfrm>
                <a:off x="8039159"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199" name="Rectangle 38"/>
              <p:cNvSpPr>
                <a:spLocks noChangeArrowheads="1"/>
              </p:cNvSpPr>
              <p:nvPr/>
            </p:nvSpPr>
            <p:spPr bwMode="auto">
              <a:xfrm>
                <a:off x="8039159"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0" name="Rectangle 39"/>
              <p:cNvSpPr>
                <a:spLocks noChangeArrowheads="1"/>
              </p:cNvSpPr>
              <p:nvPr/>
            </p:nvSpPr>
            <p:spPr bwMode="auto">
              <a:xfrm>
                <a:off x="8131338"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1" name="Rectangle 40"/>
              <p:cNvSpPr>
                <a:spLocks noChangeArrowheads="1"/>
              </p:cNvSpPr>
              <p:nvPr/>
            </p:nvSpPr>
            <p:spPr bwMode="auto">
              <a:xfrm>
                <a:off x="8131338"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2" name="Rectangle 41"/>
              <p:cNvSpPr>
                <a:spLocks noChangeArrowheads="1"/>
              </p:cNvSpPr>
              <p:nvPr/>
            </p:nvSpPr>
            <p:spPr bwMode="auto">
              <a:xfrm>
                <a:off x="8223517"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3" name="Rectangle 42"/>
              <p:cNvSpPr>
                <a:spLocks noChangeArrowheads="1"/>
              </p:cNvSpPr>
              <p:nvPr/>
            </p:nvSpPr>
            <p:spPr bwMode="auto">
              <a:xfrm>
                <a:off x="8223517"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4" name="Rectangle 43"/>
              <p:cNvSpPr>
                <a:spLocks noChangeArrowheads="1"/>
              </p:cNvSpPr>
              <p:nvPr/>
            </p:nvSpPr>
            <p:spPr bwMode="auto">
              <a:xfrm>
                <a:off x="8312173"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5" name="Rectangle 44"/>
              <p:cNvSpPr>
                <a:spLocks noChangeArrowheads="1"/>
              </p:cNvSpPr>
              <p:nvPr/>
            </p:nvSpPr>
            <p:spPr bwMode="auto">
              <a:xfrm>
                <a:off x="8312173"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6" name="Rectangle 45"/>
              <p:cNvSpPr>
                <a:spLocks noChangeArrowheads="1"/>
              </p:cNvSpPr>
              <p:nvPr/>
            </p:nvSpPr>
            <p:spPr bwMode="auto">
              <a:xfrm>
                <a:off x="8039159"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7" name="Rectangle 46"/>
              <p:cNvSpPr>
                <a:spLocks noChangeArrowheads="1"/>
              </p:cNvSpPr>
              <p:nvPr/>
            </p:nvSpPr>
            <p:spPr bwMode="auto">
              <a:xfrm>
                <a:off x="8039159"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8" name="Rectangle 47"/>
              <p:cNvSpPr>
                <a:spLocks noChangeArrowheads="1"/>
              </p:cNvSpPr>
              <p:nvPr/>
            </p:nvSpPr>
            <p:spPr bwMode="auto">
              <a:xfrm>
                <a:off x="8131338"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09" name="Rectangle 48"/>
              <p:cNvSpPr>
                <a:spLocks noChangeArrowheads="1"/>
              </p:cNvSpPr>
              <p:nvPr/>
            </p:nvSpPr>
            <p:spPr bwMode="auto">
              <a:xfrm>
                <a:off x="8131338"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0" name="Rectangle 49"/>
              <p:cNvSpPr>
                <a:spLocks noChangeArrowheads="1"/>
              </p:cNvSpPr>
              <p:nvPr/>
            </p:nvSpPr>
            <p:spPr bwMode="auto">
              <a:xfrm>
                <a:off x="8223517"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1" name="Rectangle 50"/>
              <p:cNvSpPr>
                <a:spLocks noChangeArrowheads="1"/>
              </p:cNvSpPr>
              <p:nvPr/>
            </p:nvSpPr>
            <p:spPr bwMode="auto">
              <a:xfrm>
                <a:off x="8223517"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2" name="Rectangle 51"/>
              <p:cNvSpPr>
                <a:spLocks noChangeArrowheads="1"/>
              </p:cNvSpPr>
              <p:nvPr/>
            </p:nvSpPr>
            <p:spPr bwMode="auto">
              <a:xfrm>
                <a:off x="8312173"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3" name="Rectangle 52"/>
              <p:cNvSpPr>
                <a:spLocks noChangeArrowheads="1"/>
              </p:cNvSpPr>
              <p:nvPr/>
            </p:nvSpPr>
            <p:spPr bwMode="auto">
              <a:xfrm>
                <a:off x="8312173"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4" name="Rectangle 53"/>
              <p:cNvSpPr>
                <a:spLocks noChangeArrowheads="1"/>
              </p:cNvSpPr>
              <p:nvPr/>
            </p:nvSpPr>
            <p:spPr bwMode="auto">
              <a:xfrm>
                <a:off x="8039159"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5" name="Rectangle 54"/>
              <p:cNvSpPr>
                <a:spLocks noChangeArrowheads="1"/>
              </p:cNvSpPr>
              <p:nvPr/>
            </p:nvSpPr>
            <p:spPr bwMode="auto">
              <a:xfrm>
                <a:off x="8039159"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6" name="Rectangle 55"/>
              <p:cNvSpPr>
                <a:spLocks noChangeArrowheads="1"/>
              </p:cNvSpPr>
              <p:nvPr/>
            </p:nvSpPr>
            <p:spPr bwMode="auto">
              <a:xfrm>
                <a:off x="8131338"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7" name="Rectangle 56"/>
              <p:cNvSpPr>
                <a:spLocks noChangeArrowheads="1"/>
              </p:cNvSpPr>
              <p:nvPr/>
            </p:nvSpPr>
            <p:spPr bwMode="auto">
              <a:xfrm>
                <a:off x="8131338"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8" name="Rectangle 57"/>
              <p:cNvSpPr>
                <a:spLocks noChangeArrowheads="1"/>
              </p:cNvSpPr>
              <p:nvPr/>
            </p:nvSpPr>
            <p:spPr bwMode="auto">
              <a:xfrm>
                <a:off x="8223517"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19" name="Rectangle 58"/>
              <p:cNvSpPr>
                <a:spLocks noChangeArrowheads="1"/>
              </p:cNvSpPr>
              <p:nvPr/>
            </p:nvSpPr>
            <p:spPr bwMode="auto">
              <a:xfrm>
                <a:off x="8223517"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0" name="Rectangle 59"/>
              <p:cNvSpPr>
                <a:spLocks noChangeArrowheads="1"/>
              </p:cNvSpPr>
              <p:nvPr/>
            </p:nvSpPr>
            <p:spPr bwMode="auto">
              <a:xfrm>
                <a:off x="8312173"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1" name="Rectangle 60"/>
              <p:cNvSpPr>
                <a:spLocks noChangeArrowheads="1"/>
              </p:cNvSpPr>
              <p:nvPr/>
            </p:nvSpPr>
            <p:spPr bwMode="auto">
              <a:xfrm>
                <a:off x="8312173"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2" name="Rectangle 61"/>
              <p:cNvSpPr>
                <a:spLocks noChangeArrowheads="1"/>
              </p:cNvSpPr>
              <p:nvPr/>
            </p:nvSpPr>
            <p:spPr bwMode="auto">
              <a:xfrm>
                <a:off x="7918211" y="6125593"/>
                <a:ext cx="511388" cy="2565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3" name="Rectangle 62"/>
              <p:cNvSpPr>
                <a:spLocks noChangeArrowheads="1"/>
              </p:cNvSpPr>
              <p:nvPr/>
            </p:nvSpPr>
            <p:spPr bwMode="auto">
              <a:xfrm>
                <a:off x="7918211" y="6111459"/>
                <a:ext cx="511388" cy="25652"/>
              </a:xfrm>
              <a:prstGeom prst="rect">
                <a:avLst/>
              </a:prstGeom>
              <a:solidFill>
                <a:srgbClr val="3C1A5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4" name="Freeform 63"/>
              <p:cNvSpPr>
                <a:spLocks/>
              </p:cNvSpPr>
              <p:nvPr/>
            </p:nvSpPr>
            <p:spPr bwMode="auto">
              <a:xfrm>
                <a:off x="8410811" y="6256469"/>
                <a:ext cx="2936" cy="73761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5" name="Freeform 64"/>
              <p:cNvSpPr>
                <a:spLocks/>
              </p:cNvSpPr>
              <p:nvPr/>
            </p:nvSpPr>
            <p:spPr bwMode="auto">
              <a:xfrm>
                <a:off x="8410811" y="6256469"/>
                <a:ext cx="2936" cy="73761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6" name="Freeform 65"/>
              <p:cNvSpPr>
                <a:spLocks noEditPoints="1"/>
              </p:cNvSpPr>
              <p:nvPr/>
            </p:nvSpPr>
            <p:spPr bwMode="auto">
              <a:xfrm>
                <a:off x="7985143" y="6256469"/>
                <a:ext cx="444456" cy="73761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5A2781"/>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7" name="Freeform 66"/>
              <p:cNvSpPr>
                <a:spLocks noEditPoints="1"/>
              </p:cNvSpPr>
              <p:nvPr/>
            </p:nvSpPr>
            <p:spPr bwMode="auto">
              <a:xfrm>
                <a:off x="7985143" y="6256469"/>
                <a:ext cx="428604" cy="73761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8" name="Freeform 67"/>
              <p:cNvSpPr>
                <a:spLocks/>
              </p:cNvSpPr>
              <p:nvPr/>
            </p:nvSpPr>
            <p:spPr bwMode="auto">
              <a:xfrm>
                <a:off x="8223517" y="6301489"/>
                <a:ext cx="47557" cy="25652"/>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29" name="Freeform 68"/>
              <p:cNvSpPr>
                <a:spLocks/>
              </p:cNvSpPr>
              <p:nvPr/>
            </p:nvSpPr>
            <p:spPr bwMode="auto">
              <a:xfrm>
                <a:off x="8223517" y="6301489"/>
                <a:ext cx="47557" cy="25652"/>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0" name="Freeform 69"/>
              <p:cNvSpPr>
                <a:spLocks/>
              </p:cNvSpPr>
              <p:nvPr/>
            </p:nvSpPr>
            <p:spPr bwMode="auto">
              <a:xfrm>
                <a:off x="8312173" y="6273220"/>
                <a:ext cx="51080" cy="53921"/>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1" name="Freeform 70"/>
              <p:cNvSpPr>
                <a:spLocks/>
              </p:cNvSpPr>
              <p:nvPr/>
            </p:nvSpPr>
            <p:spPr bwMode="auto">
              <a:xfrm>
                <a:off x="8312173" y="6273220"/>
                <a:ext cx="51080" cy="53921"/>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2" name="Rectangle 71"/>
              <p:cNvSpPr>
                <a:spLocks noChangeArrowheads="1"/>
              </p:cNvSpPr>
              <p:nvPr/>
            </p:nvSpPr>
            <p:spPr bwMode="auto">
              <a:xfrm>
                <a:off x="8039159"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3" name="Rectangle 72"/>
              <p:cNvSpPr>
                <a:spLocks noChangeArrowheads="1"/>
              </p:cNvSpPr>
              <p:nvPr/>
            </p:nvSpPr>
            <p:spPr bwMode="auto">
              <a:xfrm>
                <a:off x="8039159"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4" name="Rectangle 73"/>
              <p:cNvSpPr>
                <a:spLocks noChangeArrowheads="1"/>
              </p:cNvSpPr>
              <p:nvPr/>
            </p:nvSpPr>
            <p:spPr bwMode="auto">
              <a:xfrm>
                <a:off x="8131338"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5" name="Rectangle 74"/>
              <p:cNvSpPr>
                <a:spLocks noChangeArrowheads="1"/>
              </p:cNvSpPr>
              <p:nvPr/>
            </p:nvSpPr>
            <p:spPr bwMode="auto">
              <a:xfrm>
                <a:off x="8131338"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6" name="Rectangle 75"/>
              <p:cNvSpPr>
                <a:spLocks noChangeArrowheads="1"/>
              </p:cNvSpPr>
              <p:nvPr/>
            </p:nvSpPr>
            <p:spPr bwMode="auto">
              <a:xfrm>
                <a:off x="8223517"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7" name="Rectangle 76"/>
              <p:cNvSpPr>
                <a:spLocks noChangeArrowheads="1"/>
              </p:cNvSpPr>
              <p:nvPr/>
            </p:nvSpPr>
            <p:spPr bwMode="auto">
              <a:xfrm>
                <a:off x="8223517" y="6392578"/>
                <a:ext cx="47557"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8" name="Rectangle 77"/>
              <p:cNvSpPr>
                <a:spLocks noChangeArrowheads="1"/>
              </p:cNvSpPr>
              <p:nvPr/>
            </p:nvSpPr>
            <p:spPr bwMode="auto">
              <a:xfrm>
                <a:off x="8312173"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39" name="Rectangle 78"/>
              <p:cNvSpPr>
                <a:spLocks noChangeArrowheads="1"/>
              </p:cNvSpPr>
              <p:nvPr/>
            </p:nvSpPr>
            <p:spPr bwMode="auto">
              <a:xfrm>
                <a:off x="8312173" y="6392578"/>
                <a:ext cx="51080" cy="113599"/>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0" name="Rectangle 79"/>
              <p:cNvSpPr>
                <a:spLocks noChangeArrowheads="1"/>
              </p:cNvSpPr>
              <p:nvPr/>
            </p:nvSpPr>
            <p:spPr bwMode="auto">
              <a:xfrm>
                <a:off x="8039159"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1" name="Rectangle 80"/>
              <p:cNvSpPr>
                <a:spLocks noChangeArrowheads="1"/>
              </p:cNvSpPr>
              <p:nvPr/>
            </p:nvSpPr>
            <p:spPr bwMode="auto">
              <a:xfrm>
                <a:off x="8039159"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2" name="Rectangle 81"/>
              <p:cNvSpPr>
                <a:spLocks noChangeArrowheads="1"/>
              </p:cNvSpPr>
              <p:nvPr/>
            </p:nvSpPr>
            <p:spPr bwMode="auto">
              <a:xfrm>
                <a:off x="8131338"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3" name="Rectangle 82"/>
              <p:cNvSpPr>
                <a:spLocks noChangeArrowheads="1"/>
              </p:cNvSpPr>
              <p:nvPr/>
            </p:nvSpPr>
            <p:spPr bwMode="auto">
              <a:xfrm>
                <a:off x="8131338"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4" name="Rectangle 83"/>
              <p:cNvSpPr>
                <a:spLocks noChangeArrowheads="1"/>
              </p:cNvSpPr>
              <p:nvPr/>
            </p:nvSpPr>
            <p:spPr bwMode="auto">
              <a:xfrm>
                <a:off x="8223517"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5" name="Rectangle 84"/>
              <p:cNvSpPr>
                <a:spLocks noChangeArrowheads="1"/>
              </p:cNvSpPr>
              <p:nvPr/>
            </p:nvSpPr>
            <p:spPr bwMode="auto">
              <a:xfrm>
                <a:off x="8223517" y="6571091"/>
                <a:ext cx="47557"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6" name="Rectangle 85"/>
              <p:cNvSpPr>
                <a:spLocks noChangeArrowheads="1"/>
              </p:cNvSpPr>
              <p:nvPr/>
            </p:nvSpPr>
            <p:spPr bwMode="auto">
              <a:xfrm>
                <a:off x="8312173"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7" name="Rectangle 86"/>
              <p:cNvSpPr>
                <a:spLocks noChangeArrowheads="1"/>
              </p:cNvSpPr>
              <p:nvPr/>
            </p:nvSpPr>
            <p:spPr bwMode="auto">
              <a:xfrm>
                <a:off x="8312173" y="6571091"/>
                <a:ext cx="51080" cy="110982"/>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8" name="Rectangle 87"/>
              <p:cNvSpPr>
                <a:spLocks noChangeArrowheads="1"/>
              </p:cNvSpPr>
              <p:nvPr/>
            </p:nvSpPr>
            <p:spPr bwMode="auto">
              <a:xfrm>
                <a:off x="8039159"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49" name="Rectangle 88"/>
              <p:cNvSpPr>
                <a:spLocks noChangeArrowheads="1"/>
              </p:cNvSpPr>
              <p:nvPr/>
            </p:nvSpPr>
            <p:spPr bwMode="auto">
              <a:xfrm>
                <a:off x="8039159"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0" name="Rectangle 89"/>
              <p:cNvSpPr>
                <a:spLocks noChangeArrowheads="1"/>
              </p:cNvSpPr>
              <p:nvPr/>
            </p:nvSpPr>
            <p:spPr bwMode="auto">
              <a:xfrm>
                <a:off x="8131338"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1" name="Rectangle 90"/>
              <p:cNvSpPr>
                <a:spLocks noChangeArrowheads="1"/>
              </p:cNvSpPr>
              <p:nvPr/>
            </p:nvSpPr>
            <p:spPr bwMode="auto">
              <a:xfrm>
                <a:off x="8131338"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2" name="Rectangle 91"/>
              <p:cNvSpPr>
                <a:spLocks noChangeArrowheads="1"/>
              </p:cNvSpPr>
              <p:nvPr/>
            </p:nvSpPr>
            <p:spPr bwMode="auto">
              <a:xfrm>
                <a:off x="8223517"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3" name="Rectangle 92"/>
              <p:cNvSpPr>
                <a:spLocks noChangeArrowheads="1"/>
              </p:cNvSpPr>
              <p:nvPr/>
            </p:nvSpPr>
            <p:spPr bwMode="auto">
              <a:xfrm>
                <a:off x="8223517" y="6747510"/>
                <a:ext cx="47557"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4" name="Rectangle 93"/>
              <p:cNvSpPr>
                <a:spLocks noChangeArrowheads="1"/>
              </p:cNvSpPr>
              <p:nvPr/>
            </p:nvSpPr>
            <p:spPr bwMode="auto">
              <a:xfrm>
                <a:off x="8312173"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5" name="Rectangle 94"/>
              <p:cNvSpPr>
                <a:spLocks noChangeArrowheads="1"/>
              </p:cNvSpPr>
              <p:nvPr/>
            </p:nvSpPr>
            <p:spPr bwMode="auto">
              <a:xfrm>
                <a:off x="8312173" y="6747510"/>
                <a:ext cx="51080" cy="113076"/>
              </a:xfrm>
              <a:prstGeom prst="rect">
                <a:avLst/>
              </a:prstGeom>
              <a:solidFill>
                <a:srgbClr val="7030A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6" name="Rectangle 95"/>
              <p:cNvSpPr>
                <a:spLocks noChangeArrowheads="1"/>
              </p:cNvSpPr>
              <p:nvPr/>
            </p:nvSpPr>
            <p:spPr bwMode="auto">
              <a:xfrm>
                <a:off x="7493130" y="5793695"/>
                <a:ext cx="473225" cy="1200384"/>
              </a:xfrm>
              <a:prstGeom prst="rect">
                <a:avLst/>
              </a:prstGeom>
              <a:solidFill>
                <a:srgbClr val="E27C00"/>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7" name="Rectangle 96"/>
              <p:cNvSpPr>
                <a:spLocks noChangeArrowheads="1"/>
              </p:cNvSpPr>
              <p:nvPr/>
            </p:nvSpPr>
            <p:spPr bwMode="auto">
              <a:xfrm>
                <a:off x="7493130" y="5793695"/>
                <a:ext cx="473225" cy="120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8" name="Freeform 97"/>
              <p:cNvSpPr>
                <a:spLocks/>
              </p:cNvSpPr>
              <p:nvPr/>
            </p:nvSpPr>
            <p:spPr bwMode="auto">
              <a:xfrm>
                <a:off x="7493130" y="6256469"/>
                <a:ext cx="473225" cy="73761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chemeClr val="accent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59" name="Freeform 98"/>
              <p:cNvSpPr>
                <a:spLocks/>
              </p:cNvSpPr>
              <p:nvPr/>
            </p:nvSpPr>
            <p:spPr bwMode="auto">
              <a:xfrm>
                <a:off x="7493130" y="6256469"/>
                <a:ext cx="473225" cy="73761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0" name="Rectangle 99"/>
              <p:cNvSpPr>
                <a:spLocks noChangeArrowheads="1"/>
              </p:cNvSpPr>
              <p:nvPr/>
            </p:nvSpPr>
            <p:spPr bwMode="auto">
              <a:xfrm>
                <a:off x="7426197" y="5790554"/>
                <a:ext cx="66932" cy="1203525"/>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1" name="Rectangle 100"/>
              <p:cNvSpPr>
                <a:spLocks noChangeArrowheads="1"/>
              </p:cNvSpPr>
              <p:nvPr/>
            </p:nvSpPr>
            <p:spPr bwMode="auto">
              <a:xfrm>
                <a:off x="7413281" y="5768043"/>
                <a:ext cx="571862" cy="25652"/>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2" name="Rectangle 101"/>
              <p:cNvSpPr>
                <a:spLocks noChangeArrowheads="1"/>
              </p:cNvSpPr>
              <p:nvPr/>
            </p:nvSpPr>
            <p:spPr bwMode="auto">
              <a:xfrm>
                <a:off x="7413281" y="5753909"/>
                <a:ext cx="571862" cy="25652"/>
              </a:xfrm>
              <a:prstGeom prst="rect">
                <a:avLst/>
              </a:prstGeom>
              <a:solidFill>
                <a:schemeClr val="accent6"/>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3" name="Rectangle 102"/>
              <p:cNvSpPr>
                <a:spLocks noChangeArrowheads="1"/>
              </p:cNvSpPr>
              <p:nvPr/>
            </p:nvSpPr>
            <p:spPr bwMode="auto">
              <a:xfrm>
                <a:off x="7562998" y="5864368"/>
                <a:ext cx="54016" cy="116741"/>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4" name="Rectangle 103"/>
              <p:cNvSpPr>
                <a:spLocks noChangeArrowheads="1"/>
              </p:cNvSpPr>
              <p:nvPr/>
            </p:nvSpPr>
            <p:spPr bwMode="auto">
              <a:xfrm>
                <a:off x="7661049" y="5864368"/>
                <a:ext cx="54016" cy="116741"/>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5" name="Rectangle 104"/>
              <p:cNvSpPr>
                <a:spLocks noChangeArrowheads="1"/>
              </p:cNvSpPr>
              <p:nvPr/>
            </p:nvSpPr>
            <p:spPr bwMode="auto">
              <a:xfrm>
                <a:off x="7759686" y="5864368"/>
                <a:ext cx="54016" cy="116741"/>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6" name="Rectangle 105"/>
              <p:cNvSpPr>
                <a:spLocks noChangeArrowheads="1"/>
              </p:cNvSpPr>
              <p:nvPr/>
            </p:nvSpPr>
            <p:spPr bwMode="auto">
              <a:xfrm>
                <a:off x="7858324" y="5864368"/>
                <a:ext cx="54016" cy="116741"/>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7" name="Rectangle 106"/>
              <p:cNvSpPr>
                <a:spLocks noChangeArrowheads="1"/>
              </p:cNvSpPr>
              <p:nvPr/>
            </p:nvSpPr>
            <p:spPr bwMode="auto">
              <a:xfrm>
                <a:off x="7562998" y="6046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8" name="Rectangle 107"/>
              <p:cNvSpPr>
                <a:spLocks noChangeArrowheads="1"/>
              </p:cNvSpPr>
              <p:nvPr/>
            </p:nvSpPr>
            <p:spPr bwMode="auto">
              <a:xfrm>
                <a:off x="7661049" y="6046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69" name="Rectangle 108"/>
              <p:cNvSpPr>
                <a:spLocks noChangeArrowheads="1"/>
              </p:cNvSpPr>
              <p:nvPr/>
            </p:nvSpPr>
            <p:spPr bwMode="auto">
              <a:xfrm>
                <a:off x="7759686" y="6046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0" name="Rectangle 109"/>
              <p:cNvSpPr>
                <a:spLocks noChangeArrowheads="1"/>
              </p:cNvSpPr>
              <p:nvPr/>
            </p:nvSpPr>
            <p:spPr bwMode="auto">
              <a:xfrm>
                <a:off x="7858324" y="6046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1" name="Rectangle 110"/>
              <p:cNvSpPr>
                <a:spLocks noChangeArrowheads="1"/>
              </p:cNvSpPr>
              <p:nvPr/>
            </p:nvSpPr>
            <p:spPr bwMode="auto">
              <a:xfrm>
                <a:off x="7562998" y="6225058"/>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2" name="Rectangle 111"/>
              <p:cNvSpPr>
                <a:spLocks noChangeArrowheads="1"/>
              </p:cNvSpPr>
              <p:nvPr/>
            </p:nvSpPr>
            <p:spPr bwMode="auto">
              <a:xfrm>
                <a:off x="7661049" y="6225058"/>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3" name="Rectangle 112"/>
              <p:cNvSpPr>
                <a:spLocks noChangeArrowheads="1"/>
              </p:cNvSpPr>
              <p:nvPr/>
            </p:nvSpPr>
            <p:spPr bwMode="auto">
              <a:xfrm>
                <a:off x="7759686" y="6225058"/>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4" name="Rectangle 113"/>
              <p:cNvSpPr>
                <a:spLocks noChangeArrowheads="1"/>
              </p:cNvSpPr>
              <p:nvPr/>
            </p:nvSpPr>
            <p:spPr bwMode="auto">
              <a:xfrm>
                <a:off x="7858324" y="6225058"/>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5" name="Rectangle 114"/>
              <p:cNvSpPr>
                <a:spLocks noChangeArrowheads="1"/>
              </p:cNvSpPr>
              <p:nvPr/>
            </p:nvSpPr>
            <p:spPr bwMode="auto">
              <a:xfrm>
                <a:off x="7562998" y="6406713"/>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6" name="Rectangle 115"/>
              <p:cNvSpPr>
                <a:spLocks noChangeArrowheads="1"/>
              </p:cNvSpPr>
              <p:nvPr/>
            </p:nvSpPr>
            <p:spPr bwMode="auto">
              <a:xfrm>
                <a:off x="7661049" y="6406713"/>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7" name="Rectangle 116"/>
              <p:cNvSpPr>
                <a:spLocks noChangeArrowheads="1"/>
              </p:cNvSpPr>
              <p:nvPr/>
            </p:nvSpPr>
            <p:spPr bwMode="auto">
              <a:xfrm>
                <a:off x="7759686" y="6406713"/>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8" name="Rectangle 117"/>
              <p:cNvSpPr>
                <a:spLocks noChangeArrowheads="1"/>
              </p:cNvSpPr>
              <p:nvPr/>
            </p:nvSpPr>
            <p:spPr bwMode="auto">
              <a:xfrm>
                <a:off x="7858324" y="6406713"/>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79" name="Rectangle 118"/>
              <p:cNvSpPr>
                <a:spLocks noChangeArrowheads="1"/>
              </p:cNvSpPr>
              <p:nvPr/>
            </p:nvSpPr>
            <p:spPr bwMode="auto">
              <a:xfrm>
                <a:off x="7562998" y="6588367"/>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0" name="Rectangle 119"/>
              <p:cNvSpPr>
                <a:spLocks noChangeArrowheads="1"/>
              </p:cNvSpPr>
              <p:nvPr/>
            </p:nvSpPr>
            <p:spPr bwMode="auto">
              <a:xfrm>
                <a:off x="7661049" y="6588367"/>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1" name="Rectangle 120"/>
              <p:cNvSpPr>
                <a:spLocks noChangeArrowheads="1"/>
              </p:cNvSpPr>
              <p:nvPr/>
            </p:nvSpPr>
            <p:spPr bwMode="auto">
              <a:xfrm>
                <a:off x="7759686" y="6588367"/>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2" name="Rectangle 121"/>
              <p:cNvSpPr>
                <a:spLocks noChangeArrowheads="1"/>
              </p:cNvSpPr>
              <p:nvPr/>
            </p:nvSpPr>
            <p:spPr bwMode="auto">
              <a:xfrm>
                <a:off x="7858324" y="6588367"/>
                <a:ext cx="54016" cy="116217"/>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3" name="Rectangle 122"/>
              <p:cNvSpPr>
                <a:spLocks noChangeArrowheads="1"/>
              </p:cNvSpPr>
              <p:nvPr/>
            </p:nvSpPr>
            <p:spPr bwMode="auto">
              <a:xfrm>
                <a:off x="7562998" y="6770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4" name="Rectangle 123"/>
              <p:cNvSpPr>
                <a:spLocks noChangeArrowheads="1"/>
              </p:cNvSpPr>
              <p:nvPr/>
            </p:nvSpPr>
            <p:spPr bwMode="auto">
              <a:xfrm>
                <a:off x="7661049" y="6770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5" name="Rectangle 124"/>
              <p:cNvSpPr>
                <a:spLocks noChangeArrowheads="1"/>
              </p:cNvSpPr>
              <p:nvPr/>
            </p:nvSpPr>
            <p:spPr bwMode="auto">
              <a:xfrm>
                <a:off x="7759686" y="6770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286" name="Rectangle 125"/>
              <p:cNvSpPr>
                <a:spLocks noChangeArrowheads="1"/>
              </p:cNvSpPr>
              <p:nvPr/>
            </p:nvSpPr>
            <p:spPr bwMode="auto">
              <a:xfrm>
                <a:off x="7858324" y="6770021"/>
                <a:ext cx="54016" cy="113599"/>
              </a:xfrm>
              <a:prstGeom prst="rect">
                <a:avLst/>
              </a:prstGeom>
              <a:solidFill>
                <a:schemeClr val="accent6">
                  <a:lumMod val="75000"/>
                </a:schemeClr>
              </a:solidFill>
              <a:ln>
                <a:noFill/>
              </a:ln>
              <a:extLst/>
            </p:spPr>
            <p:txBody>
              <a:bodyPr vert="horz" wrap="square" lIns="89618" tIns="44808" rIns="89618" bIns="44808" numCol="1" anchor="t" anchorCtr="0" compatLnSpc="1">
                <a:prstTxWarp prst="textNoShape">
                  <a:avLst/>
                </a:prstTxWarp>
              </a:bodyPr>
              <a:lstStyle/>
              <a:p>
                <a:pPr marL="0" marR="0" lvl="0" indent="0" algn="l" defTabSz="91410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7" name="Group 36"/>
            <p:cNvGrpSpPr/>
            <p:nvPr/>
          </p:nvGrpSpPr>
          <p:grpSpPr>
            <a:xfrm>
              <a:off x="5126657" y="4150384"/>
              <a:ext cx="437130" cy="439398"/>
              <a:chOff x="5659515" y="4044160"/>
              <a:chExt cx="490973" cy="493520"/>
            </a:xfrm>
          </p:grpSpPr>
          <p:sp>
            <p:nvSpPr>
              <p:cNvPr id="35" name="Isosceles Triangle 34"/>
              <p:cNvSpPr/>
              <p:nvPr/>
            </p:nvSpPr>
            <p:spPr bwMode="auto">
              <a:xfrm>
                <a:off x="5671871" y="4091298"/>
                <a:ext cx="460452" cy="396941"/>
              </a:xfrm>
              <a:prstGeom prst="triangle">
                <a:avLst/>
              </a:prstGeom>
              <a:noFill/>
              <a:ln w="381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34" name="Oval 33"/>
              <p:cNvSpPr/>
              <p:nvPr/>
            </p:nvSpPr>
            <p:spPr bwMode="auto">
              <a:xfrm>
                <a:off x="5833170" y="4044160"/>
                <a:ext cx="144651" cy="144651"/>
              </a:xfrm>
              <a:prstGeom prst="ellipse">
                <a:avLst/>
              </a:prstGeom>
              <a:solidFill>
                <a:schemeClr val="tx1"/>
              </a:solidFill>
              <a:ln w="381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289" name="Oval 288"/>
              <p:cNvSpPr/>
              <p:nvPr/>
            </p:nvSpPr>
            <p:spPr bwMode="auto">
              <a:xfrm>
                <a:off x="5659515" y="4393029"/>
                <a:ext cx="144651" cy="144651"/>
              </a:xfrm>
              <a:prstGeom prst="ellipse">
                <a:avLst/>
              </a:prstGeom>
              <a:solidFill>
                <a:schemeClr val="tx1"/>
              </a:solidFill>
              <a:ln w="381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290" name="Oval 289"/>
              <p:cNvSpPr/>
              <p:nvPr/>
            </p:nvSpPr>
            <p:spPr bwMode="auto">
              <a:xfrm>
                <a:off x="6005837" y="4393029"/>
                <a:ext cx="144651" cy="144651"/>
              </a:xfrm>
              <a:prstGeom prst="ellipse">
                <a:avLst/>
              </a:prstGeom>
              <a:solidFill>
                <a:schemeClr val="tx1"/>
              </a:solidFill>
              <a:ln w="381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grpSp>
      <p:grpSp>
        <p:nvGrpSpPr>
          <p:cNvPr id="46" name="Group 45"/>
          <p:cNvGrpSpPr/>
          <p:nvPr/>
        </p:nvGrpSpPr>
        <p:grpSpPr>
          <a:xfrm>
            <a:off x="7388975" y="4054360"/>
            <a:ext cx="507999" cy="244654"/>
            <a:chOff x="2378075" y="1646238"/>
            <a:chExt cx="7680325" cy="3698875"/>
          </a:xfrm>
        </p:grpSpPr>
        <p:sp>
          <p:nvSpPr>
            <p:cNvPr id="41" name="Freeform 5"/>
            <p:cNvSpPr>
              <a:spLocks/>
            </p:cNvSpPr>
            <p:nvPr/>
          </p:nvSpPr>
          <p:spPr bwMode="auto">
            <a:xfrm>
              <a:off x="2378075" y="1646238"/>
              <a:ext cx="1854200" cy="3698875"/>
            </a:xfrm>
            <a:custGeom>
              <a:avLst/>
              <a:gdLst>
                <a:gd name="T0" fmla="*/ 1168 w 1168"/>
                <a:gd name="T1" fmla="*/ 1857 h 2330"/>
                <a:gd name="T2" fmla="*/ 474 w 1168"/>
                <a:gd name="T3" fmla="*/ 1164 h 2330"/>
                <a:gd name="T4" fmla="*/ 1168 w 1168"/>
                <a:gd name="T5" fmla="*/ 477 h 2330"/>
                <a:gd name="T6" fmla="*/ 1168 w 1168"/>
                <a:gd name="T7" fmla="*/ 0 h 2330"/>
                <a:gd name="T8" fmla="*/ 0 w 1168"/>
                <a:gd name="T9" fmla="*/ 1164 h 2330"/>
                <a:gd name="T10" fmla="*/ 1168 w 1168"/>
                <a:gd name="T11" fmla="*/ 2330 h 2330"/>
                <a:gd name="T12" fmla="*/ 1168 w 1168"/>
                <a:gd name="T13" fmla="*/ 1857 h 2330"/>
                <a:gd name="T14" fmla="*/ 1168 w 1168"/>
                <a:gd name="T15" fmla="*/ 1857 h 2330"/>
                <a:gd name="T16" fmla="*/ 1168 w 1168"/>
                <a:gd name="T17" fmla="*/ 185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8" h="2330">
                  <a:moveTo>
                    <a:pt x="1168" y="1857"/>
                  </a:moveTo>
                  <a:lnTo>
                    <a:pt x="474" y="1164"/>
                  </a:lnTo>
                  <a:lnTo>
                    <a:pt x="1168" y="477"/>
                  </a:lnTo>
                  <a:lnTo>
                    <a:pt x="1168" y="0"/>
                  </a:lnTo>
                  <a:lnTo>
                    <a:pt x="0" y="1164"/>
                  </a:lnTo>
                  <a:lnTo>
                    <a:pt x="1168" y="2330"/>
                  </a:lnTo>
                  <a:lnTo>
                    <a:pt x="1168" y="1857"/>
                  </a:lnTo>
                  <a:lnTo>
                    <a:pt x="1168" y="1857"/>
                  </a:lnTo>
                  <a:lnTo>
                    <a:pt x="1168" y="18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2" name="Freeform 6"/>
            <p:cNvSpPr>
              <a:spLocks/>
            </p:cNvSpPr>
            <p:nvPr/>
          </p:nvSpPr>
          <p:spPr bwMode="auto">
            <a:xfrm>
              <a:off x="8223250" y="1646238"/>
              <a:ext cx="1835150" cy="3698875"/>
            </a:xfrm>
            <a:custGeom>
              <a:avLst/>
              <a:gdLst>
                <a:gd name="T0" fmla="*/ 0 w 1156"/>
                <a:gd name="T1" fmla="*/ 1857 h 2330"/>
                <a:gd name="T2" fmla="*/ 686 w 1156"/>
                <a:gd name="T3" fmla="*/ 1164 h 2330"/>
                <a:gd name="T4" fmla="*/ 0 w 1156"/>
                <a:gd name="T5" fmla="*/ 477 h 2330"/>
                <a:gd name="T6" fmla="*/ 0 w 1156"/>
                <a:gd name="T7" fmla="*/ 0 h 2330"/>
                <a:gd name="T8" fmla="*/ 1156 w 1156"/>
                <a:gd name="T9" fmla="*/ 1164 h 2330"/>
                <a:gd name="T10" fmla="*/ 0 w 1156"/>
                <a:gd name="T11" fmla="*/ 2330 h 2330"/>
                <a:gd name="T12" fmla="*/ 0 w 1156"/>
                <a:gd name="T13" fmla="*/ 1857 h 2330"/>
                <a:gd name="T14" fmla="*/ 0 w 1156"/>
                <a:gd name="T15" fmla="*/ 1857 h 2330"/>
                <a:gd name="T16" fmla="*/ 0 w 1156"/>
                <a:gd name="T17" fmla="*/ 185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6" h="2330">
                  <a:moveTo>
                    <a:pt x="0" y="1857"/>
                  </a:moveTo>
                  <a:lnTo>
                    <a:pt x="686" y="1164"/>
                  </a:lnTo>
                  <a:lnTo>
                    <a:pt x="0" y="477"/>
                  </a:lnTo>
                  <a:lnTo>
                    <a:pt x="0" y="0"/>
                  </a:lnTo>
                  <a:lnTo>
                    <a:pt x="1156" y="1164"/>
                  </a:lnTo>
                  <a:lnTo>
                    <a:pt x="0" y="2330"/>
                  </a:lnTo>
                  <a:lnTo>
                    <a:pt x="0" y="1857"/>
                  </a:lnTo>
                  <a:lnTo>
                    <a:pt x="0" y="1857"/>
                  </a:lnTo>
                  <a:lnTo>
                    <a:pt x="0" y="18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3" name="Oval 7"/>
            <p:cNvSpPr>
              <a:spLocks noChangeArrowheads="1"/>
            </p:cNvSpPr>
            <p:nvPr/>
          </p:nvSpPr>
          <p:spPr bwMode="auto">
            <a:xfrm>
              <a:off x="4373563" y="3070226"/>
              <a:ext cx="847725" cy="850900"/>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4" name="Oval 8"/>
            <p:cNvSpPr>
              <a:spLocks noChangeArrowheads="1"/>
            </p:cNvSpPr>
            <p:nvPr/>
          </p:nvSpPr>
          <p:spPr bwMode="auto">
            <a:xfrm>
              <a:off x="5794375" y="3070226"/>
              <a:ext cx="850900" cy="850900"/>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5" name="Oval 9"/>
            <p:cNvSpPr>
              <a:spLocks noChangeArrowheads="1"/>
            </p:cNvSpPr>
            <p:nvPr/>
          </p:nvSpPr>
          <p:spPr bwMode="auto">
            <a:xfrm>
              <a:off x="7215188" y="3070226"/>
              <a:ext cx="850900" cy="850900"/>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50" name="Group 49"/>
          <p:cNvGrpSpPr/>
          <p:nvPr/>
        </p:nvGrpSpPr>
        <p:grpSpPr>
          <a:xfrm>
            <a:off x="5643180" y="4014075"/>
            <a:ext cx="395007" cy="1090983"/>
            <a:chOff x="5803969" y="4083421"/>
            <a:chExt cx="402928" cy="1112859"/>
          </a:xfrm>
        </p:grpSpPr>
        <p:sp>
          <p:nvSpPr>
            <p:cNvPr id="292" name="Freeform 5"/>
            <p:cNvSpPr>
              <a:spLocks/>
            </p:cNvSpPr>
            <p:nvPr/>
          </p:nvSpPr>
          <p:spPr bwMode="auto">
            <a:xfrm rot="5400000">
              <a:off x="5904442" y="3982948"/>
              <a:ext cx="201982" cy="402927"/>
            </a:xfrm>
            <a:custGeom>
              <a:avLst/>
              <a:gdLst>
                <a:gd name="T0" fmla="*/ 1168 w 1168"/>
                <a:gd name="T1" fmla="*/ 1857 h 2330"/>
                <a:gd name="T2" fmla="*/ 474 w 1168"/>
                <a:gd name="T3" fmla="*/ 1164 h 2330"/>
                <a:gd name="T4" fmla="*/ 1168 w 1168"/>
                <a:gd name="T5" fmla="*/ 477 h 2330"/>
                <a:gd name="T6" fmla="*/ 1168 w 1168"/>
                <a:gd name="T7" fmla="*/ 0 h 2330"/>
                <a:gd name="T8" fmla="*/ 0 w 1168"/>
                <a:gd name="T9" fmla="*/ 1164 h 2330"/>
                <a:gd name="T10" fmla="*/ 1168 w 1168"/>
                <a:gd name="T11" fmla="*/ 2330 h 2330"/>
                <a:gd name="T12" fmla="*/ 1168 w 1168"/>
                <a:gd name="T13" fmla="*/ 1857 h 2330"/>
                <a:gd name="T14" fmla="*/ 1168 w 1168"/>
                <a:gd name="T15" fmla="*/ 1857 h 2330"/>
                <a:gd name="T16" fmla="*/ 1168 w 1168"/>
                <a:gd name="T17" fmla="*/ 185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8" h="2330">
                  <a:moveTo>
                    <a:pt x="1168" y="1857"/>
                  </a:moveTo>
                  <a:lnTo>
                    <a:pt x="474" y="1164"/>
                  </a:lnTo>
                  <a:lnTo>
                    <a:pt x="1168" y="477"/>
                  </a:lnTo>
                  <a:lnTo>
                    <a:pt x="1168" y="0"/>
                  </a:lnTo>
                  <a:lnTo>
                    <a:pt x="0" y="1164"/>
                  </a:lnTo>
                  <a:lnTo>
                    <a:pt x="1168" y="2330"/>
                  </a:lnTo>
                  <a:lnTo>
                    <a:pt x="1168" y="1857"/>
                  </a:lnTo>
                  <a:lnTo>
                    <a:pt x="1168" y="1857"/>
                  </a:lnTo>
                  <a:lnTo>
                    <a:pt x="1168" y="18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3" name="Freeform 6"/>
            <p:cNvSpPr>
              <a:spLocks/>
            </p:cNvSpPr>
            <p:nvPr/>
          </p:nvSpPr>
          <p:spPr bwMode="auto">
            <a:xfrm rot="5400000">
              <a:off x="5905480" y="4894863"/>
              <a:ext cx="199907" cy="402927"/>
            </a:xfrm>
            <a:custGeom>
              <a:avLst/>
              <a:gdLst>
                <a:gd name="T0" fmla="*/ 0 w 1156"/>
                <a:gd name="T1" fmla="*/ 1857 h 2330"/>
                <a:gd name="T2" fmla="*/ 686 w 1156"/>
                <a:gd name="T3" fmla="*/ 1164 h 2330"/>
                <a:gd name="T4" fmla="*/ 0 w 1156"/>
                <a:gd name="T5" fmla="*/ 477 h 2330"/>
                <a:gd name="T6" fmla="*/ 0 w 1156"/>
                <a:gd name="T7" fmla="*/ 0 h 2330"/>
                <a:gd name="T8" fmla="*/ 1156 w 1156"/>
                <a:gd name="T9" fmla="*/ 1164 h 2330"/>
                <a:gd name="T10" fmla="*/ 0 w 1156"/>
                <a:gd name="T11" fmla="*/ 2330 h 2330"/>
                <a:gd name="T12" fmla="*/ 0 w 1156"/>
                <a:gd name="T13" fmla="*/ 1857 h 2330"/>
                <a:gd name="T14" fmla="*/ 0 w 1156"/>
                <a:gd name="T15" fmla="*/ 1857 h 2330"/>
                <a:gd name="T16" fmla="*/ 0 w 1156"/>
                <a:gd name="T17" fmla="*/ 185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6" h="2330">
                  <a:moveTo>
                    <a:pt x="0" y="1857"/>
                  </a:moveTo>
                  <a:lnTo>
                    <a:pt x="686" y="1164"/>
                  </a:lnTo>
                  <a:lnTo>
                    <a:pt x="0" y="477"/>
                  </a:lnTo>
                  <a:lnTo>
                    <a:pt x="0" y="0"/>
                  </a:lnTo>
                  <a:lnTo>
                    <a:pt x="1156" y="1164"/>
                  </a:lnTo>
                  <a:lnTo>
                    <a:pt x="0" y="2330"/>
                  </a:lnTo>
                  <a:lnTo>
                    <a:pt x="0" y="1857"/>
                  </a:lnTo>
                  <a:lnTo>
                    <a:pt x="0" y="1857"/>
                  </a:lnTo>
                  <a:lnTo>
                    <a:pt x="0" y="18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49" name="Group 48"/>
            <p:cNvGrpSpPr/>
            <p:nvPr/>
          </p:nvGrpSpPr>
          <p:grpSpPr>
            <a:xfrm>
              <a:off x="5959087" y="4288647"/>
              <a:ext cx="92692" cy="707628"/>
              <a:chOff x="5956710" y="4332543"/>
              <a:chExt cx="92692" cy="707628"/>
            </a:xfrm>
          </p:grpSpPr>
          <p:sp>
            <p:nvSpPr>
              <p:cNvPr id="294" name="Oval 7"/>
              <p:cNvSpPr>
                <a:spLocks noChangeArrowheads="1"/>
              </p:cNvSpPr>
              <p:nvPr/>
            </p:nvSpPr>
            <p:spPr bwMode="auto">
              <a:xfrm rot="5400000">
                <a:off x="5956884" y="4332370"/>
                <a:ext cx="92345" cy="92691"/>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5" name="Oval 8"/>
              <p:cNvSpPr>
                <a:spLocks noChangeArrowheads="1"/>
              </p:cNvSpPr>
              <p:nvPr/>
            </p:nvSpPr>
            <p:spPr bwMode="auto">
              <a:xfrm rot="5400000">
                <a:off x="5956711" y="4486104"/>
                <a:ext cx="92690" cy="92691"/>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6" name="Oval 9"/>
              <p:cNvSpPr>
                <a:spLocks noChangeArrowheads="1"/>
              </p:cNvSpPr>
              <p:nvPr/>
            </p:nvSpPr>
            <p:spPr bwMode="auto">
              <a:xfrm rot="5400000">
                <a:off x="5956711" y="4640011"/>
                <a:ext cx="92690" cy="92691"/>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9" name="Oval 7"/>
              <p:cNvSpPr>
                <a:spLocks noChangeArrowheads="1"/>
              </p:cNvSpPr>
              <p:nvPr/>
            </p:nvSpPr>
            <p:spPr bwMode="auto">
              <a:xfrm rot="5400000">
                <a:off x="5956884" y="4793746"/>
                <a:ext cx="92345" cy="92691"/>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0" name="Oval 8"/>
              <p:cNvSpPr>
                <a:spLocks noChangeArrowheads="1"/>
              </p:cNvSpPr>
              <p:nvPr/>
            </p:nvSpPr>
            <p:spPr bwMode="auto">
              <a:xfrm rot="5400000">
                <a:off x="5956711" y="4947480"/>
                <a:ext cx="92690" cy="92691"/>
              </a:xfrm>
              <a:prstGeom prst="ellipse">
                <a:avLst/>
              </a:prstGeom>
              <a:solidFill>
                <a:schemeClr val="accent5"/>
              </a:solidFill>
              <a:ln>
                <a:noFill/>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grpSp>
    </p:spTree>
    <p:extLst>
      <p:ext uri="{BB962C8B-B14F-4D97-AF65-F5344CB8AC3E}">
        <p14:creationId xmlns:p14="http://schemas.microsoft.com/office/powerpoint/2010/main" val="122767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750"/>
                                        <p:tgtEl>
                                          <p:spTgt spid="61"/>
                                        </p:tgtEl>
                                      </p:cBhvr>
                                    </p:animEffect>
                                  </p:childTnLst>
                                </p:cTn>
                              </p:par>
                              <p:par>
                                <p:cTn id="8" presetID="63" presetClass="path" presetSubtype="0" decel="100000" fill="hold" grpId="1" nodeType="withEffect">
                                  <p:stCondLst>
                                    <p:cond delay="0"/>
                                  </p:stCondLst>
                                  <p:childTnLst>
                                    <p:animMotion origin="layout" path="M -4.69747E-7 -3.23196E-6 L 0.27393 -3.23196E-6 " pathEditMode="relative" rAng="0" ptsTypes="AA">
                                      <p:cBhvr>
                                        <p:cTn id="9" dur="750" spd="-100000" fill="hold"/>
                                        <p:tgtEl>
                                          <p:spTgt spid="61"/>
                                        </p:tgtEl>
                                        <p:attrNameLst>
                                          <p:attrName>ppt_x</p:attrName>
                                          <p:attrName>ppt_y</p:attrName>
                                        </p:attrNameLst>
                                      </p:cBhvr>
                                      <p:rCtr x="1369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800"/>
                                        <p:tgtEl>
                                          <p:spTgt spid="53"/>
                                        </p:tgtEl>
                                      </p:cBhvr>
                                    </p:animEffect>
                                  </p:childTnLst>
                                </p:cTn>
                              </p:par>
                              <p:par>
                                <p:cTn id="15" presetID="35" presetClass="path" presetSubtype="0" decel="100000" fill="hold" nodeType="withEffect">
                                  <p:stCondLst>
                                    <p:cond delay="0"/>
                                  </p:stCondLst>
                                  <p:childTnLst>
                                    <p:animMotion origin="layout" path="M 1.66454E-6 2.40581E-6 L -0.31912 2.40581E-6 " pathEditMode="relative" rAng="0" ptsTypes="AA">
                                      <p:cBhvr>
                                        <p:cTn id="16" dur="800" spd="-100000" fill="hold"/>
                                        <p:tgtEl>
                                          <p:spTgt spid="53"/>
                                        </p:tgtEl>
                                        <p:attrNameLst>
                                          <p:attrName>ppt_x</p:attrName>
                                          <p:attrName>ppt_y</p:attrName>
                                        </p:attrNameLst>
                                      </p:cBhvr>
                                      <p:rCtr x="-15956" y="0"/>
                                    </p:animMotion>
                                  </p:childTnLst>
                                </p:cTn>
                              </p:par>
                            </p:childTnLst>
                          </p:cTn>
                        </p:par>
                        <p:par>
                          <p:cTn id="17" fill="hold">
                            <p:stCondLst>
                              <p:cond delay="800"/>
                            </p:stCondLst>
                            <p:childTnLst>
                              <p:par>
                                <p:cTn id="18" presetID="22" presetClass="entr" presetSubtype="8"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800"/>
                                        <p:tgtEl>
                                          <p:spTgt spid="63"/>
                                        </p:tgtEl>
                                      </p:cBhvr>
                                    </p:animEffect>
                                  </p:childTnLst>
                                </p:cTn>
                              </p:par>
                              <p:par>
                                <p:cTn id="26" presetID="42" presetClass="path" presetSubtype="0" decel="100000" fill="hold" grpId="1" nodeType="withEffect">
                                  <p:stCondLst>
                                    <p:cond delay="0"/>
                                  </p:stCondLst>
                                  <p:childTnLst>
                                    <p:animMotion origin="layout" path="M -8.7567E-7 3.13663E-6 L -8.7567E-7 0.4251 " pathEditMode="relative" rAng="0" ptsTypes="AA">
                                      <p:cBhvr>
                                        <p:cTn id="27" dur="750" spd="-100000" fill="hold"/>
                                        <p:tgtEl>
                                          <p:spTgt spid="63"/>
                                        </p:tgtEl>
                                        <p:attrNameLst>
                                          <p:attrName>ppt_x</p:attrName>
                                          <p:attrName>ppt_y</p:attrName>
                                        </p:attrNameLst>
                                      </p:cBhvr>
                                      <p:rCtr x="0" y="21244"/>
                                    </p:animMotion>
                                  </p:childTnLst>
                                </p:cTn>
                              </p:par>
                              <p:par>
                                <p:cTn id="28" presetID="16" presetClass="entr" presetSubtype="42"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outHorizontal)">
                                      <p:cBhvr>
                                        <p:cTn id="30" dur="500"/>
                                        <p:tgtEl>
                                          <p:spTgt spid="50"/>
                                        </p:tgtEl>
                                      </p:cBhvr>
                                    </p:animEffect>
                                  </p:childTnLst>
                                </p:cTn>
                              </p:par>
                              <p:par>
                                <p:cTn id="31" presetID="16" presetClass="entr" presetSubtype="37"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outVertical)">
                                      <p:cBhvr>
                                        <p:cTn id="33" dur="500"/>
                                        <p:tgtEl>
                                          <p:spTgt spid="46"/>
                                        </p:tgtEl>
                                      </p:cBhvr>
                                    </p:animEffect>
                                  </p:childTnLst>
                                </p:cTn>
                              </p:par>
                              <p:par>
                                <p:cTn id="34" presetID="22" presetClass="entr" presetSubtype="4" fill="hold" nodeType="with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down)">
                                      <p:cBhvr>
                                        <p:cTn id="36" dur="750"/>
                                        <p:tgtEl>
                                          <p:spTgt spid="172"/>
                                        </p:tgtEl>
                                      </p:cBhvr>
                                    </p:animEffect>
                                  </p:childTnLst>
                                </p:cTn>
                              </p:par>
                              <p:par>
                                <p:cTn id="37" presetID="22" presetClass="entr" presetSubtype="1"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animEffect transition="in" filter="wipe(up)">
                                      <p:cBhvr>
                                        <p:cTn id="39" dur="750"/>
                                        <p:tgtEl>
                                          <p:spTgt spid="171"/>
                                        </p:tgtEl>
                                      </p:cBhvr>
                                    </p:animEffect>
                                  </p:childTnLst>
                                </p:cTn>
                              </p:par>
                              <p:par>
                                <p:cTn id="40" presetID="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3" grpId="0"/>
      <p:bldP spid="6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Connectivity Options to Azure</a:t>
            </a:r>
          </a:p>
        </p:txBody>
      </p:sp>
      <p:sp>
        <p:nvSpPr>
          <p:cNvPr id="111" name="Rectangle 110" hidden="1"/>
          <p:cNvSpPr/>
          <p:nvPr/>
        </p:nvSpPr>
        <p:spPr bwMode="auto">
          <a:xfrm>
            <a:off x="3738503" y="4803399"/>
            <a:ext cx="3674886" cy="229894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3306" tIns="41654" rIns="83306" bIns="41654" numCol="1" rtlCol="0" anchor="ctr" anchorCtr="0" compatLnSpc="1">
            <a:prstTxWarp prst="textNoShape">
              <a:avLst/>
            </a:prstTxWarp>
          </a:bodyPr>
          <a:lstStyle/>
          <a:p>
            <a:pPr marL="0" marR="0" lvl="0" indent="0" algn="ctr" defTabSz="832789" rtl="0" eaLnBrk="1" fontAlgn="base" latinLnBrk="0" hangingPunct="1">
              <a:lnSpc>
                <a:spcPct val="100000"/>
              </a:lnSpc>
              <a:spcBef>
                <a:spcPct val="0"/>
              </a:spcBef>
              <a:spcAft>
                <a:spcPct val="0"/>
              </a:spcAft>
              <a:buClrTx/>
              <a:buSzTx/>
              <a:buFontTx/>
              <a:buNone/>
              <a:tabLst/>
              <a:defRPr/>
            </a:pPr>
            <a:endParaRPr kumimoji="0" lang="en-US" sz="262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8" name="Rectangle 14"/>
          <p:cNvSpPr/>
          <p:nvPr/>
        </p:nvSpPr>
        <p:spPr bwMode="auto">
          <a:xfrm>
            <a:off x="306591" y="1244223"/>
            <a:ext cx="1995168" cy="690735"/>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3428" tIns="89642" rIns="89642" bIns="89642" numCol="1" rtlCol="0" anchor="ctr" anchorCtr="0" compatLnSpc="1">
            <a:prstTxWarp prst="textNoShape">
              <a:avLst/>
            </a:prstTxWarp>
          </a:bodyPr>
          <a:lstStyle/>
          <a:p>
            <a:pPr marL="0" marR="0" lvl="0" indent="0" algn="ctr" defTabSz="1218594" rtl="0" eaLnBrk="1" fontAlgn="base" latinLnBrk="0" hangingPunct="1">
              <a:lnSpc>
                <a:spcPct val="100000"/>
              </a:lnSpc>
              <a:spcBef>
                <a:spcPct val="0"/>
              </a:spcBef>
              <a:spcAft>
                <a:spcPct val="0"/>
              </a:spcAft>
              <a:buClrTx/>
              <a:buSzTx/>
              <a:buFontTx/>
              <a:buNone/>
              <a:tabLst/>
              <a:defRPr/>
            </a:pPr>
            <a:r>
              <a:rPr kumimoji="0" lang="en-US" sz="1961"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Cloud</a:t>
            </a:r>
          </a:p>
        </p:txBody>
      </p:sp>
      <p:sp>
        <p:nvSpPr>
          <p:cNvPr id="109" name="Rectangle 17"/>
          <p:cNvSpPr/>
          <p:nvPr/>
        </p:nvSpPr>
        <p:spPr bwMode="auto">
          <a:xfrm>
            <a:off x="5770736" y="1244223"/>
            <a:ext cx="1977508" cy="690735"/>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3428" tIns="89642" rIns="89642" bIns="89642" numCol="1" rtlCol="0" anchor="ctr" anchorCtr="0" compatLnSpc="1">
            <a:prstTxWarp prst="textNoShape">
              <a:avLst/>
            </a:prstTxWarp>
          </a:bodyPr>
          <a:lstStyle/>
          <a:p>
            <a:pPr marL="0" marR="0" lvl="0" indent="0" algn="ctr" defTabSz="1218594" rtl="0" eaLnBrk="1" fontAlgn="base" latinLnBrk="0" hangingPunct="1">
              <a:lnSpc>
                <a:spcPct val="100000"/>
              </a:lnSpc>
              <a:spcBef>
                <a:spcPct val="0"/>
              </a:spcBef>
              <a:spcAft>
                <a:spcPct val="0"/>
              </a:spcAft>
              <a:buClrTx/>
              <a:buSzTx/>
              <a:buFontTx/>
              <a:buNone/>
              <a:tabLst/>
              <a:defRPr/>
            </a:pPr>
            <a:r>
              <a:rPr kumimoji="0" lang="en-US" sz="1961"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Customer</a:t>
            </a:r>
          </a:p>
        </p:txBody>
      </p:sp>
      <p:sp>
        <p:nvSpPr>
          <p:cNvPr id="110" name="Rectangle 109"/>
          <p:cNvSpPr/>
          <p:nvPr/>
        </p:nvSpPr>
        <p:spPr bwMode="auto">
          <a:xfrm>
            <a:off x="7781194" y="1244223"/>
            <a:ext cx="3462508" cy="690735"/>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3428" tIns="89642" rIns="89642" bIns="89642" numCol="1" rtlCol="0" anchor="ctr" anchorCtr="0" compatLnSpc="1">
            <a:prstTxWarp prst="textNoShape">
              <a:avLst/>
            </a:prstTxWarp>
          </a:bodyPr>
          <a:lstStyle/>
          <a:p>
            <a:pPr marL="0" marR="0" lvl="0" indent="0" algn="l" defTabSz="1218594" rtl="0" eaLnBrk="1" fontAlgn="base" latinLnBrk="0" hangingPunct="1">
              <a:lnSpc>
                <a:spcPct val="100000"/>
              </a:lnSpc>
              <a:spcBef>
                <a:spcPct val="0"/>
              </a:spcBef>
              <a:spcAft>
                <a:spcPct val="0"/>
              </a:spcAft>
              <a:buClrTx/>
              <a:buSzTx/>
              <a:buFontTx/>
              <a:buNone/>
              <a:tabLst/>
              <a:defRPr/>
            </a:pPr>
            <a:r>
              <a:rPr kumimoji="0" lang="en-US" sz="1961"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Segment and workloads</a:t>
            </a:r>
          </a:p>
        </p:txBody>
      </p:sp>
      <p:grpSp>
        <p:nvGrpSpPr>
          <p:cNvPr id="7" name="Group 6"/>
          <p:cNvGrpSpPr/>
          <p:nvPr/>
        </p:nvGrpSpPr>
        <p:grpSpPr>
          <a:xfrm>
            <a:off x="306591" y="4171389"/>
            <a:ext cx="10937110" cy="1204548"/>
            <a:chOff x="312738" y="4254537"/>
            <a:chExt cx="11156422" cy="1228702"/>
          </a:xfrm>
        </p:grpSpPr>
        <p:grpSp>
          <p:nvGrpSpPr>
            <p:cNvPr id="6" name="Group 5"/>
            <p:cNvGrpSpPr/>
            <p:nvPr/>
          </p:nvGrpSpPr>
          <p:grpSpPr>
            <a:xfrm>
              <a:off x="312738" y="4353320"/>
              <a:ext cx="11156422" cy="1100878"/>
              <a:chOff x="312738" y="4315336"/>
              <a:chExt cx="11156422" cy="1100878"/>
            </a:xfrm>
          </p:grpSpPr>
          <p:sp>
            <p:nvSpPr>
              <p:cNvPr id="50" name="Rectangle 49"/>
              <p:cNvSpPr/>
              <p:nvPr/>
            </p:nvSpPr>
            <p:spPr>
              <a:xfrm>
                <a:off x="312738" y="4315336"/>
                <a:ext cx="11156422" cy="11008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3" name="Freeform 52"/>
              <p:cNvSpPr/>
              <p:nvPr/>
            </p:nvSpPr>
            <p:spPr>
              <a:xfrm rot="5400000">
                <a:off x="6341213" y="3839364"/>
                <a:ext cx="1100392"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5"/>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4" name="Freeform 53"/>
              <p:cNvSpPr/>
              <p:nvPr/>
            </p:nvSpPr>
            <p:spPr>
              <a:xfrm rot="5400000">
                <a:off x="788716" y="3839364"/>
                <a:ext cx="1100394"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6"/>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nvGrpSpPr>
              <p:cNvPr id="55" name="Group 54"/>
              <p:cNvGrpSpPr/>
              <p:nvPr/>
            </p:nvGrpSpPr>
            <p:grpSpPr>
              <a:xfrm>
                <a:off x="881372" y="4344939"/>
                <a:ext cx="549467" cy="750287"/>
                <a:chOff x="5293615" y="2178868"/>
                <a:chExt cx="1189325" cy="1488408"/>
              </a:xfrm>
            </p:grpSpPr>
            <p:pic>
              <p:nvPicPr>
                <p:cNvPr id="77" name="Picture 2"/>
                <p:cNvPicPr>
                  <a:picLocks noChangeAspect="1" noChangeArrowheads="1"/>
                </p:cNvPicPr>
                <p:nvPr/>
              </p:nvPicPr>
              <p:blipFill>
                <a:blip r:embed="rId4" cstate="print">
                  <a:lum bright="100000" contrast="100000"/>
                </a:blip>
                <a:srcRect/>
                <a:stretch>
                  <a:fillRect/>
                </a:stretch>
              </p:blipFill>
              <p:spPr bwMode="auto">
                <a:xfrm>
                  <a:off x="5293615" y="2178868"/>
                  <a:ext cx="1178385" cy="1079716"/>
                </a:xfrm>
                <a:prstGeom prst="rect">
                  <a:avLst/>
                </a:prstGeom>
                <a:noFill/>
                <a:ln w="9525">
                  <a:noFill/>
                  <a:miter lim="800000"/>
                  <a:headEnd/>
                  <a:tailEnd/>
                </a:ln>
                <a:effectLst/>
              </p:spPr>
            </p:pic>
            <p:sp>
              <p:nvSpPr>
                <p:cNvPr id="78" name="Isosceles Triangle 77"/>
                <p:cNvSpPr/>
                <p:nvPr/>
              </p:nvSpPr>
              <p:spPr bwMode="auto">
                <a:xfrm rot="9180217">
                  <a:off x="5900777" y="2938035"/>
                  <a:ext cx="582163" cy="729241"/>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ctr" defTabSz="559975" rtl="0"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cxnSp>
            <p:nvCxnSpPr>
              <p:cNvPr id="70" name="Straight Connector 69"/>
              <p:cNvCxnSpPr/>
              <p:nvPr/>
            </p:nvCxnSpPr>
            <p:spPr>
              <a:xfrm flipH="1">
                <a:off x="2204323" y="4868888"/>
                <a:ext cx="941118"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65437" y="4593996"/>
                <a:ext cx="2534410" cy="566285"/>
              </a:xfrm>
              <a:prstGeom prst="rect">
                <a:avLst/>
              </a:prstGeom>
            </p:spPr>
            <p:txBody>
              <a:bodyPr wrap="square" lIns="119497" tIns="59750" rIns="119497" bIns="59750">
                <a:spAutoFit/>
              </a:bodyPr>
              <a:lstStyle/>
              <a:p>
                <a:pPr marL="0" marR="0" lvl="0" indent="0" algn="ctr" defTabSz="466650" rtl="0" eaLnBrk="1" fontAlgn="base" latinLnBrk="0" hangingPunct="1">
                  <a:lnSpc>
                    <a:spcPct val="8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Secure site-to-site </a:t>
                </a:r>
              </a:p>
              <a:p>
                <a:pPr marL="0" marR="0" lvl="0" indent="0" algn="ctr" defTabSz="466650" rtl="0" eaLnBrk="1" fontAlgn="base" latinLnBrk="0" hangingPunct="1">
                  <a:lnSpc>
                    <a:spcPct val="8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VPN connectivity</a:t>
                </a:r>
              </a:p>
            </p:txBody>
          </p:sp>
          <p:cxnSp>
            <p:nvCxnSpPr>
              <p:cNvPr id="72" name="Straight Connector 71"/>
              <p:cNvCxnSpPr/>
              <p:nvPr/>
            </p:nvCxnSpPr>
            <p:spPr>
              <a:xfrm>
                <a:off x="5151437" y="4868888"/>
                <a:ext cx="93000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115" name="Rectangle 77"/>
              <p:cNvSpPr/>
              <p:nvPr/>
            </p:nvSpPr>
            <p:spPr>
              <a:xfrm>
                <a:off x="7937222" y="4317275"/>
                <a:ext cx="3208600" cy="689420"/>
              </a:xfrm>
              <a:prstGeom prst="rect">
                <a:avLst/>
              </a:prstGeom>
            </p:spPr>
            <p:txBody>
              <a:bodyPr wrap="square" lIns="179285" tIns="143428" rIns="179285" bIns="143428">
                <a:spAutoFit/>
              </a:bodyPr>
              <a:lstStyle/>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SMB, Enterprises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Connect to Azure compute</a:t>
                </a:r>
              </a:p>
            </p:txBody>
          </p:sp>
          <p:sp>
            <p:nvSpPr>
              <p:cNvPr id="59" name="Freeform 539"/>
              <p:cNvSpPr>
                <a:spLocks noChangeAspect="1"/>
              </p:cNvSpPr>
              <p:nvPr/>
            </p:nvSpPr>
            <p:spPr bwMode="auto">
              <a:xfrm>
                <a:off x="1181338" y="4895499"/>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pic>
          <p:nvPicPr>
            <p:cNvPr id="67" name="Picture 2"/>
            <p:cNvPicPr>
              <a:picLocks noChangeAspect="1" noChangeArrowheads="1"/>
            </p:cNvPicPr>
            <p:nvPr/>
          </p:nvPicPr>
          <p:blipFill>
            <a:blip r:embed="rId4" cstate="print">
              <a:lum bright="100000" contrast="100000"/>
            </a:blip>
            <a:srcRect/>
            <a:stretch>
              <a:fillRect/>
            </a:stretch>
          </p:blipFill>
          <p:spPr bwMode="auto">
            <a:xfrm>
              <a:off x="6440934" y="4254537"/>
              <a:ext cx="1005739" cy="1228702"/>
            </a:xfrm>
            <a:prstGeom prst="rect">
              <a:avLst/>
            </a:prstGeom>
            <a:noFill/>
            <a:ln w="9525">
              <a:noFill/>
              <a:miter lim="800000"/>
              <a:headEnd/>
              <a:tailEnd/>
            </a:ln>
            <a:effectLst/>
          </p:spPr>
        </p:pic>
      </p:grpSp>
      <p:grpSp>
        <p:nvGrpSpPr>
          <p:cNvPr id="5" name="Group 4"/>
          <p:cNvGrpSpPr/>
          <p:nvPr/>
        </p:nvGrpSpPr>
        <p:grpSpPr>
          <a:xfrm>
            <a:off x="306591" y="3138946"/>
            <a:ext cx="10937110" cy="1105721"/>
            <a:chOff x="312738" y="3159809"/>
            <a:chExt cx="11156422" cy="1127893"/>
          </a:xfrm>
        </p:grpSpPr>
        <p:sp>
          <p:nvSpPr>
            <p:cNvPr id="51" name="Rectangle 50"/>
            <p:cNvSpPr/>
            <p:nvPr/>
          </p:nvSpPr>
          <p:spPr>
            <a:xfrm>
              <a:off x="312738" y="3159817"/>
              <a:ext cx="11156422" cy="10962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nvGrpSpPr>
            <p:cNvPr id="95" name="Group 94"/>
            <p:cNvGrpSpPr/>
            <p:nvPr/>
          </p:nvGrpSpPr>
          <p:grpSpPr>
            <a:xfrm>
              <a:off x="312739" y="3159809"/>
              <a:ext cx="7604838" cy="1127893"/>
              <a:chOff x="2916922" y="5310943"/>
              <a:chExt cx="8816693" cy="980720"/>
            </a:xfrm>
          </p:grpSpPr>
          <p:sp>
            <p:nvSpPr>
              <p:cNvPr id="98" name="Freeform 97"/>
              <p:cNvSpPr/>
              <p:nvPr/>
            </p:nvSpPr>
            <p:spPr>
              <a:xfrm rot="5400000">
                <a:off x="10066868" y="4598309"/>
                <a:ext cx="954106"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5"/>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101" name="Freeform 100"/>
              <p:cNvSpPr/>
              <p:nvPr/>
            </p:nvSpPr>
            <p:spPr>
              <a:xfrm rot="5400000">
                <a:off x="3629998" y="4597869"/>
                <a:ext cx="953235"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6"/>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pic>
            <p:nvPicPr>
              <p:cNvPr id="103" name="Picture 6" descr="\\magnum\Projects\Microsoft\Cloud Power FY12\Design\Icons\PNGs\Server_2.png"/>
              <p:cNvPicPr>
                <a:picLocks noChangeAspect="1" noChangeArrowheads="1"/>
              </p:cNvPicPr>
              <p:nvPr/>
            </p:nvPicPr>
            <p:blipFill>
              <a:blip r:embed="rId5" cstate="print">
                <a:lum bright="100000"/>
              </a:blip>
              <a:srcRect/>
              <a:stretch>
                <a:fillRect/>
              </a:stretch>
            </p:blipFill>
            <p:spPr bwMode="auto">
              <a:xfrm>
                <a:off x="10053562" y="5310943"/>
                <a:ext cx="980722" cy="980720"/>
              </a:xfrm>
              <a:prstGeom prst="rect">
                <a:avLst/>
              </a:prstGeom>
              <a:noFill/>
            </p:spPr>
          </p:pic>
          <p:sp>
            <p:nvSpPr>
              <p:cNvPr id="104" name="Rectangle 103"/>
              <p:cNvSpPr/>
              <p:nvPr/>
            </p:nvSpPr>
            <p:spPr>
              <a:xfrm>
                <a:off x="5853434" y="5535541"/>
                <a:ext cx="2938276" cy="492393"/>
              </a:xfrm>
              <a:prstGeom prst="rect">
                <a:avLst/>
              </a:prstGeom>
            </p:spPr>
            <p:txBody>
              <a:bodyPr wrap="square" lIns="119497" tIns="59750" rIns="119497" bIns="59750">
                <a:spAutoFit/>
              </a:bodyPr>
              <a:lstStyle/>
              <a:p>
                <a:pPr marL="0" marR="0" lvl="0" indent="0" algn="ctr" defTabSz="466650" rtl="0" eaLnBrk="1" fontAlgn="base" latinLnBrk="0" hangingPunct="1">
                  <a:lnSpc>
                    <a:spcPct val="8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Secure point-to-site connectivity</a:t>
                </a:r>
                <a:endParaRPr kumimoji="0" lang="en-US" sz="1176"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endParaRPr>
              </a:p>
            </p:txBody>
          </p:sp>
          <p:cxnSp>
            <p:nvCxnSpPr>
              <p:cNvPr id="105" name="Straight Connector 104"/>
              <p:cNvCxnSpPr/>
              <p:nvPr/>
            </p:nvCxnSpPr>
            <p:spPr>
              <a:xfrm>
                <a:off x="8526682" y="5801304"/>
                <a:ext cx="1061437"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093172" y="5801304"/>
                <a:ext cx="110785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96" name="Picture 2"/>
            <p:cNvPicPr>
              <a:picLocks noChangeAspect="1" noChangeArrowheads="1"/>
            </p:cNvPicPr>
            <p:nvPr/>
          </p:nvPicPr>
          <p:blipFill>
            <a:blip r:embed="rId4" cstate="print">
              <a:lum bright="100000" contrast="100000"/>
            </a:blip>
            <a:srcRect/>
            <a:stretch>
              <a:fillRect/>
            </a:stretch>
          </p:blipFill>
          <p:spPr bwMode="auto">
            <a:xfrm>
              <a:off x="881372" y="3165974"/>
              <a:ext cx="544413" cy="544270"/>
            </a:xfrm>
            <a:prstGeom prst="rect">
              <a:avLst/>
            </a:prstGeom>
            <a:noFill/>
            <a:ln w="9525">
              <a:noFill/>
              <a:miter lim="800000"/>
              <a:headEnd/>
              <a:tailEnd/>
            </a:ln>
            <a:effectLst/>
          </p:spPr>
        </p:pic>
        <p:sp>
          <p:nvSpPr>
            <p:cNvPr id="97" name="Isosceles Triangle 96"/>
            <p:cNvSpPr/>
            <p:nvPr/>
          </p:nvSpPr>
          <p:spPr bwMode="auto">
            <a:xfrm rot="9180217">
              <a:off x="1161880" y="3548661"/>
              <a:ext cx="268958" cy="367600"/>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ctr" defTabSz="559975" rtl="0"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114" name="Rectangle 77"/>
            <p:cNvSpPr/>
            <p:nvPr/>
          </p:nvSpPr>
          <p:spPr>
            <a:xfrm>
              <a:off x="7937222" y="3160484"/>
              <a:ext cx="2908832" cy="1083374"/>
            </a:xfrm>
            <a:prstGeom prst="rect">
              <a:avLst/>
            </a:prstGeom>
            <a:solidFill>
              <a:srgbClr val="0070C0"/>
            </a:solidFill>
          </p:spPr>
          <p:txBody>
            <a:bodyPr wrap="square" lIns="179285" tIns="143428" rIns="179285" bIns="143428">
              <a:spAutoFit/>
            </a:bodyPr>
            <a:lstStyle/>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Developers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POC Efforts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Small scale deployments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Connect from anywhere</a:t>
              </a:r>
            </a:p>
          </p:txBody>
        </p:sp>
        <p:sp>
          <p:nvSpPr>
            <p:cNvPr id="57" name="Freeform 539"/>
            <p:cNvSpPr>
              <a:spLocks noChangeAspect="1"/>
            </p:cNvSpPr>
            <p:nvPr/>
          </p:nvSpPr>
          <p:spPr bwMode="auto">
            <a:xfrm>
              <a:off x="1181338" y="3706479"/>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3" name="Group 2"/>
          <p:cNvGrpSpPr/>
          <p:nvPr/>
        </p:nvGrpSpPr>
        <p:grpSpPr>
          <a:xfrm>
            <a:off x="306591" y="5371030"/>
            <a:ext cx="10937110" cy="1195458"/>
            <a:chOff x="312738" y="4914899"/>
            <a:chExt cx="11156422" cy="1219429"/>
          </a:xfrm>
        </p:grpSpPr>
        <p:sp>
          <p:nvSpPr>
            <p:cNvPr id="45" name="Rectangle 44"/>
            <p:cNvSpPr/>
            <p:nvPr/>
          </p:nvSpPr>
          <p:spPr>
            <a:xfrm>
              <a:off x="312738" y="4977547"/>
              <a:ext cx="11156422" cy="1089275"/>
            </a:xfrm>
            <a:prstGeom prst="rect">
              <a:avLst/>
            </a:prstGeom>
            <a:solidFill>
              <a:srgbClr val="0070C0"/>
            </a:solid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w="76200">
                  <a:solidFill>
                    <a:srgbClr val="505050"/>
                  </a:solidFill>
                </a:ln>
                <a:solidFill>
                  <a:srgbClr val="FFFFFF"/>
                </a:solidFill>
                <a:effectLst/>
                <a:uLnTx/>
                <a:uFillTx/>
                <a:latin typeface="Segoe UI"/>
                <a:ea typeface="+mn-ea"/>
                <a:cs typeface="Segoe UI" panose="020B0502040204020203" pitchFamily="34" charset="0"/>
              </a:endParaRPr>
            </a:p>
          </p:txBody>
        </p:sp>
        <p:sp>
          <p:nvSpPr>
            <p:cNvPr id="46" name="Freeform 45"/>
            <p:cNvSpPr/>
            <p:nvPr/>
          </p:nvSpPr>
          <p:spPr>
            <a:xfrm rot="5400000">
              <a:off x="6349478" y="4492820"/>
              <a:ext cx="1083857"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5"/>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47" name="Freeform 46"/>
            <p:cNvSpPr/>
            <p:nvPr/>
          </p:nvSpPr>
          <p:spPr>
            <a:xfrm rot="5400000">
              <a:off x="796981" y="4492820"/>
              <a:ext cx="1083858" cy="2052344"/>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6"/>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nvGrpSpPr>
            <p:cNvPr id="48" name="Group 47"/>
            <p:cNvGrpSpPr/>
            <p:nvPr/>
          </p:nvGrpSpPr>
          <p:grpSpPr>
            <a:xfrm>
              <a:off x="881372" y="5053813"/>
              <a:ext cx="549467" cy="750287"/>
              <a:chOff x="5293615" y="2293499"/>
              <a:chExt cx="1189325" cy="1488408"/>
            </a:xfrm>
          </p:grpSpPr>
          <p:pic>
            <p:nvPicPr>
              <p:cNvPr id="52" name="Picture 2"/>
              <p:cNvPicPr>
                <a:picLocks noChangeAspect="1" noChangeArrowheads="1"/>
              </p:cNvPicPr>
              <p:nvPr/>
            </p:nvPicPr>
            <p:blipFill>
              <a:blip r:embed="rId4" cstate="print">
                <a:lum bright="100000" contrast="100000"/>
              </a:blip>
              <a:srcRect/>
              <a:stretch>
                <a:fillRect/>
              </a:stretch>
            </p:blipFill>
            <p:spPr bwMode="auto">
              <a:xfrm>
                <a:off x="5293615" y="2293499"/>
                <a:ext cx="1178386" cy="1079717"/>
              </a:xfrm>
              <a:prstGeom prst="rect">
                <a:avLst/>
              </a:prstGeom>
              <a:noFill/>
              <a:ln w="9525">
                <a:noFill/>
                <a:miter lim="800000"/>
                <a:headEnd/>
                <a:tailEnd/>
              </a:ln>
              <a:effectLst/>
            </p:spPr>
          </p:pic>
          <p:sp>
            <p:nvSpPr>
              <p:cNvPr id="58" name="Isosceles Triangle 57"/>
              <p:cNvSpPr/>
              <p:nvPr/>
            </p:nvSpPr>
            <p:spPr bwMode="auto">
              <a:xfrm rot="9180217">
                <a:off x="5900776" y="3052666"/>
                <a:ext cx="582164" cy="729241"/>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ctr" defTabSz="559975" rtl="0"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pic>
          <p:nvPicPr>
            <p:cNvPr id="61" name="Picture 2"/>
            <p:cNvPicPr>
              <a:picLocks noChangeAspect="1" noChangeArrowheads="1"/>
            </p:cNvPicPr>
            <p:nvPr/>
          </p:nvPicPr>
          <p:blipFill>
            <a:blip r:embed="rId4" cstate="print">
              <a:lum bright="100000" contrast="100000"/>
            </a:blip>
            <a:srcRect/>
            <a:stretch>
              <a:fillRect/>
            </a:stretch>
          </p:blipFill>
          <p:spPr bwMode="auto">
            <a:xfrm>
              <a:off x="6440934" y="4914899"/>
              <a:ext cx="1005739" cy="1219429"/>
            </a:xfrm>
            <a:prstGeom prst="rect">
              <a:avLst/>
            </a:prstGeom>
            <a:noFill/>
            <a:ln w="9525">
              <a:noFill/>
              <a:miter lim="800000"/>
              <a:headEnd/>
              <a:tailEnd/>
            </a:ln>
            <a:effectLst/>
          </p:spPr>
        </p:pic>
        <p:cxnSp>
          <p:nvCxnSpPr>
            <p:cNvPr id="62" name="Straight Connector 61"/>
            <p:cNvCxnSpPr/>
            <p:nvPr/>
          </p:nvCxnSpPr>
          <p:spPr>
            <a:xfrm flipH="1">
              <a:off x="2204323" y="5519978"/>
              <a:ext cx="941118"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2865437" y="5249862"/>
              <a:ext cx="2543503" cy="566285"/>
            </a:xfrm>
            <a:prstGeom prst="rect">
              <a:avLst/>
            </a:prstGeom>
          </p:spPr>
          <p:txBody>
            <a:bodyPr wrap="square" lIns="119497" tIns="59750" rIns="119497" bIns="59750">
              <a:spAutoFit/>
            </a:bodyPr>
            <a:lstStyle/>
            <a:p>
              <a:pPr marL="0" marR="0" lvl="0" indent="0" algn="ctr" defTabSz="466650" rtl="0" eaLnBrk="1" fontAlgn="base" latinLnBrk="0" hangingPunct="1">
                <a:lnSpc>
                  <a:spcPct val="80000"/>
                </a:lnSpc>
                <a:spcBef>
                  <a:spcPts val="0"/>
                </a:spcBef>
                <a:spcAft>
                  <a:spcPts val="0"/>
                </a:spcAft>
                <a:buClrTx/>
                <a:buSzTx/>
                <a:buFontTx/>
                <a:buNone/>
                <a:tabLst/>
                <a:defRPr/>
              </a:pPr>
              <a:r>
                <a:rPr kumimoji="0" lang="en-US" sz="1765"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ExpressRoute</a:t>
              </a:r>
              <a:r>
                <a:rPr kumimoji="0" lang="en-US" sz="1765"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 private connectivity</a:t>
              </a:r>
            </a:p>
          </p:txBody>
        </p:sp>
        <p:cxnSp>
          <p:nvCxnSpPr>
            <p:cNvPr id="64" name="Straight Connector 63"/>
            <p:cNvCxnSpPr/>
            <p:nvPr/>
          </p:nvCxnSpPr>
          <p:spPr>
            <a:xfrm>
              <a:off x="5151437" y="5519978"/>
              <a:ext cx="93000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65" name="Rectangle 77"/>
            <p:cNvSpPr/>
            <p:nvPr/>
          </p:nvSpPr>
          <p:spPr>
            <a:xfrm>
              <a:off x="7937222" y="4977545"/>
              <a:ext cx="3260024" cy="886397"/>
            </a:xfrm>
            <a:prstGeom prst="rect">
              <a:avLst/>
            </a:prstGeom>
          </p:spPr>
          <p:txBody>
            <a:bodyPr wrap="square" lIns="179285" tIns="143428" rIns="179285" bIns="143428">
              <a:spAutoFit/>
            </a:bodyPr>
            <a:lstStyle/>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SMB &amp; Enterprises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Connect to Microsoft services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Mission critical workloads</a:t>
              </a:r>
            </a:p>
          </p:txBody>
        </p:sp>
        <p:sp>
          <p:nvSpPr>
            <p:cNvPr id="66" name="Rectangle 65"/>
            <p:cNvSpPr/>
            <p:nvPr/>
          </p:nvSpPr>
          <p:spPr bwMode="auto">
            <a:xfrm>
              <a:off x="312738" y="4977545"/>
              <a:ext cx="11156422" cy="1089276"/>
            </a:xfrm>
            <a:prstGeom prst="rect">
              <a:avLst/>
            </a:prstGeom>
            <a:no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en-US" sz="2745" b="0" i="0" u="none" strike="noStrike" kern="1200" cap="none" spc="-49"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68" name="Freeform 539"/>
            <p:cNvSpPr>
              <a:spLocks noChangeAspect="1"/>
            </p:cNvSpPr>
            <p:nvPr/>
          </p:nvSpPr>
          <p:spPr bwMode="auto">
            <a:xfrm>
              <a:off x="1181338" y="5608663"/>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grpSp>
        <p:nvGrpSpPr>
          <p:cNvPr id="4" name="Group 3"/>
          <p:cNvGrpSpPr/>
          <p:nvPr/>
        </p:nvGrpSpPr>
        <p:grpSpPr>
          <a:xfrm>
            <a:off x="313333" y="2009661"/>
            <a:ext cx="10937110" cy="1105721"/>
            <a:chOff x="319615" y="1973262"/>
            <a:chExt cx="11156422" cy="1127893"/>
          </a:xfrm>
        </p:grpSpPr>
        <p:sp>
          <p:nvSpPr>
            <p:cNvPr id="49" name="Rectangle 48"/>
            <p:cNvSpPr/>
            <p:nvPr/>
          </p:nvSpPr>
          <p:spPr>
            <a:xfrm>
              <a:off x="319615" y="1973270"/>
              <a:ext cx="11156422" cy="10962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nvGrpSpPr>
            <p:cNvPr id="56" name="Group 55"/>
            <p:cNvGrpSpPr/>
            <p:nvPr/>
          </p:nvGrpSpPr>
          <p:grpSpPr>
            <a:xfrm>
              <a:off x="319616" y="1973262"/>
              <a:ext cx="7604838" cy="1127893"/>
              <a:chOff x="2916922" y="5310943"/>
              <a:chExt cx="8816693" cy="980720"/>
            </a:xfrm>
          </p:grpSpPr>
          <p:sp>
            <p:nvSpPr>
              <p:cNvPr id="60" name="Freeform 59"/>
              <p:cNvSpPr/>
              <p:nvPr/>
            </p:nvSpPr>
            <p:spPr>
              <a:xfrm rot="5400000">
                <a:off x="10066868" y="4598309"/>
                <a:ext cx="954106"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5"/>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69" name="Freeform 68"/>
              <p:cNvSpPr/>
              <p:nvPr/>
            </p:nvSpPr>
            <p:spPr>
              <a:xfrm rot="5400000">
                <a:off x="3629998" y="4597869"/>
                <a:ext cx="953235"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6"/>
              </a:solidFill>
              <a:ln w="12700" cap="flat" cmpd="thickThin" algn="ctr">
                <a:noFill/>
                <a:prstDash val="solid"/>
              </a:ln>
              <a:effectLst/>
            </p:spPr>
            <p:txBody>
              <a:bodyPr lIns="2986723" tIns="37333" rIns="74665" bIns="37333" rtlCol="0" anchor="ctr"/>
              <a:lstStyle/>
              <a:p>
                <a:pPr marL="234914" marR="0" lvl="0" indent="-234914" algn="l" defTabSz="466572" rtl="0" eaLnBrk="1" fontAlgn="auto" latinLnBrk="0" hangingPunct="1">
                  <a:lnSpc>
                    <a:spcPct val="90000"/>
                  </a:lnSpc>
                  <a:spcBef>
                    <a:spcPct val="20000"/>
                  </a:spcBef>
                  <a:spcAft>
                    <a:spcPts val="0"/>
                  </a:spcAft>
                  <a:buClrTx/>
                  <a:buSzPct val="90000"/>
                  <a:buFontTx/>
                  <a:buBlip>
                    <a:blip r:embed="rId3"/>
                  </a:buBlip>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pic>
            <p:nvPicPr>
              <p:cNvPr id="73" name="Picture 6" descr="\\magnum\Projects\Microsoft\Cloud Power FY12\Design\Icons\PNGs\Server_2.png"/>
              <p:cNvPicPr>
                <a:picLocks noChangeAspect="1" noChangeArrowheads="1"/>
              </p:cNvPicPr>
              <p:nvPr/>
            </p:nvPicPr>
            <p:blipFill>
              <a:blip r:embed="rId5" cstate="print">
                <a:lum bright="100000"/>
              </a:blip>
              <a:srcRect/>
              <a:stretch>
                <a:fillRect/>
              </a:stretch>
            </p:blipFill>
            <p:spPr bwMode="auto">
              <a:xfrm>
                <a:off x="10053562" y="5310943"/>
                <a:ext cx="980722" cy="980720"/>
              </a:xfrm>
              <a:prstGeom prst="rect">
                <a:avLst/>
              </a:prstGeom>
              <a:noFill/>
            </p:spPr>
          </p:pic>
          <p:sp>
            <p:nvSpPr>
              <p:cNvPr id="74" name="Rectangle 73"/>
              <p:cNvSpPr/>
              <p:nvPr/>
            </p:nvSpPr>
            <p:spPr>
              <a:xfrm>
                <a:off x="5853434" y="5708485"/>
                <a:ext cx="2938276" cy="299710"/>
              </a:xfrm>
              <a:prstGeom prst="rect">
                <a:avLst/>
              </a:prstGeom>
            </p:spPr>
            <p:txBody>
              <a:bodyPr wrap="square" lIns="119497" tIns="59750" rIns="119497" bIns="59750">
                <a:spAutoFit/>
              </a:bodyPr>
              <a:lstStyle/>
              <a:p>
                <a:pPr marL="0" marR="0" lvl="0" indent="0" algn="ctr" defTabSz="466650" rtl="0" eaLnBrk="1" fontAlgn="base" latinLnBrk="0" hangingPunct="1">
                  <a:lnSpc>
                    <a:spcPct val="8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Internet Connectivity</a:t>
                </a:r>
                <a:endParaRPr kumimoji="0" lang="en-US" sz="1176"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endParaRPr>
              </a:p>
            </p:txBody>
          </p:sp>
          <p:cxnSp>
            <p:nvCxnSpPr>
              <p:cNvPr id="75" name="Straight Connector 74"/>
              <p:cNvCxnSpPr/>
              <p:nvPr/>
            </p:nvCxnSpPr>
            <p:spPr>
              <a:xfrm>
                <a:off x="8526682" y="5801304"/>
                <a:ext cx="1061437"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093172" y="5801304"/>
                <a:ext cx="110785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79" name="Picture 2"/>
            <p:cNvPicPr>
              <a:picLocks noChangeAspect="1" noChangeArrowheads="1"/>
            </p:cNvPicPr>
            <p:nvPr/>
          </p:nvPicPr>
          <p:blipFill>
            <a:blip r:embed="rId4" cstate="print">
              <a:lum bright="100000" contrast="100000"/>
            </a:blip>
            <a:srcRect/>
            <a:stretch>
              <a:fillRect/>
            </a:stretch>
          </p:blipFill>
          <p:spPr bwMode="auto">
            <a:xfrm>
              <a:off x="888249" y="1979427"/>
              <a:ext cx="544413" cy="544270"/>
            </a:xfrm>
            <a:prstGeom prst="rect">
              <a:avLst/>
            </a:prstGeom>
            <a:noFill/>
            <a:ln w="9525">
              <a:noFill/>
              <a:miter lim="800000"/>
              <a:headEnd/>
              <a:tailEnd/>
            </a:ln>
            <a:effectLst/>
          </p:spPr>
        </p:pic>
        <p:sp>
          <p:nvSpPr>
            <p:cNvPr id="80" name="Isosceles Triangle 79"/>
            <p:cNvSpPr/>
            <p:nvPr/>
          </p:nvSpPr>
          <p:spPr bwMode="auto">
            <a:xfrm rot="9180217">
              <a:off x="1168757" y="2362114"/>
              <a:ext cx="268958" cy="367600"/>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ctr" defTabSz="559975" rtl="0"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81" name="Rectangle 77"/>
            <p:cNvSpPr/>
            <p:nvPr/>
          </p:nvSpPr>
          <p:spPr>
            <a:xfrm>
              <a:off x="7944098" y="1973937"/>
              <a:ext cx="3473635" cy="1083374"/>
            </a:xfrm>
            <a:prstGeom prst="rect">
              <a:avLst/>
            </a:prstGeom>
            <a:solidFill>
              <a:srgbClr val="0070C0"/>
            </a:solidFill>
          </p:spPr>
          <p:txBody>
            <a:bodyPr wrap="square" lIns="179285" tIns="143428" rIns="179285" bIns="143428">
              <a:spAutoFit/>
            </a:bodyPr>
            <a:lstStyle/>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Consumers</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Access over public IP</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DNS resolution</a:t>
              </a:r>
            </a:p>
            <a:p>
              <a:pPr marL="168072" marR="0" lvl="0" indent="-168072" algn="l" defTabSz="466650" rtl="0" eaLnBrk="1" fontAlgn="base" latinLnBrk="0" hangingPunct="1">
                <a:lnSpc>
                  <a:spcPct val="80000"/>
                </a:lnSpc>
                <a:spcBef>
                  <a:spcPts val="0"/>
                </a:spcBef>
                <a:spcAft>
                  <a:spcPts val="0"/>
                </a:spcAft>
                <a:buClrTx/>
                <a:buSzTx/>
                <a:buFont typeface="Arial" pitchFamily="34" charset="0"/>
                <a:buChar char="•"/>
                <a:tabLst/>
                <a:defRPr/>
              </a:pPr>
              <a:r>
                <a:rPr kumimoji="0" lang="en-US" sz="156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Segoe UI" panose="020B0502040204020203" pitchFamily="34" charset="0"/>
                </a:rPr>
                <a:t>Connect from anywhere</a:t>
              </a:r>
            </a:p>
          </p:txBody>
        </p:sp>
        <p:sp>
          <p:nvSpPr>
            <p:cNvPr id="82" name="Freeform 539"/>
            <p:cNvSpPr>
              <a:spLocks noChangeAspect="1"/>
            </p:cNvSpPr>
            <p:nvPr/>
          </p:nvSpPr>
          <p:spPr bwMode="auto">
            <a:xfrm>
              <a:off x="1188215" y="2519932"/>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spTree>
    <p:extLst>
      <p:ext uri="{BB962C8B-B14F-4D97-AF65-F5344CB8AC3E}">
        <p14:creationId xmlns:p14="http://schemas.microsoft.com/office/powerpoint/2010/main" val="3261523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spc="-98">
                <a:gradFill>
                  <a:gsLst>
                    <a:gs pos="100000">
                      <a:schemeClr val="tx1"/>
                    </a:gs>
                    <a:gs pos="0">
                      <a:schemeClr val="tx1"/>
                    </a:gs>
                  </a:gsLst>
                  <a:lin ang="5400000" scaled="0"/>
                </a:gradFill>
                <a:latin typeface="+mn-lt"/>
              </a:rPr>
              <a:t>Azure Load Balancer</a:t>
            </a:r>
          </a:p>
        </p:txBody>
      </p:sp>
      <p:pic>
        <p:nvPicPr>
          <p:cNvPr id="3" name="Picture 2"/>
          <p:cNvPicPr>
            <a:picLocks noChangeAspect="1"/>
          </p:cNvPicPr>
          <p:nvPr/>
        </p:nvPicPr>
        <p:blipFill>
          <a:blip r:embed="rId2"/>
          <a:stretch>
            <a:fillRect/>
          </a:stretch>
        </p:blipFill>
        <p:spPr>
          <a:xfrm>
            <a:off x="6381750" y="1337888"/>
            <a:ext cx="4233862" cy="4591424"/>
          </a:xfrm>
          <a:prstGeom prst="rect">
            <a:avLst/>
          </a:prstGeom>
        </p:spPr>
      </p:pic>
      <p:pic>
        <p:nvPicPr>
          <p:cNvPr id="4" name="Picture 3"/>
          <p:cNvPicPr>
            <a:picLocks noChangeAspect="1"/>
          </p:cNvPicPr>
          <p:nvPr/>
        </p:nvPicPr>
        <p:blipFill>
          <a:blip r:embed="rId3"/>
          <a:stretch>
            <a:fillRect/>
          </a:stretch>
        </p:blipFill>
        <p:spPr>
          <a:xfrm>
            <a:off x="366713" y="1337888"/>
            <a:ext cx="6047604" cy="4591424"/>
          </a:xfrm>
          <a:prstGeom prst="rect">
            <a:avLst/>
          </a:prstGeom>
        </p:spPr>
      </p:pic>
    </p:spTree>
    <p:extLst>
      <p:ext uri="{BB962C8B-B14F-4D97-AF65-F5344CB8AC3E}">
        <p14:creationId xmlns:p14="http://schemas.microsoft.com/office/powerpoint/2010/main" val="195899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p:txBody>
          <a:bodyPr>
            <a:normAutofit/>
          </a:bodyPr>
          <a:lstStyle/>
          <a:p>
            <a:r>
              <a:rPr lang="en-US" b="1" dirty="0"/>
              <a:t>Azure </a:t>
            </a:r>
            <a:br>
              <a:rPr lang="en-US" b="1" dirty="0"/>
            </a:br>
            <a:r>
              <a:rPr lang="en-US" b="1" dirty="0"/>
              <a:t>Storage</a:t>
            </a:r>
          </a:p>
        </p:txBody>
      </p:sp>
      <p:sp>
        <p:nvSpPr>
          <p:cNvPr id="2" name="Text Placeholder 1">
            <a:extLst>
              <a:ext uri="{FF2B5EF4-FFF2-40B4-BE49-F238E27FC236}">
                <a16:creationId xmlns:a16="http://schemas.microsoft.com/office/drawing/2014/main" id="{CC6E70B7-5232-4A67-94FC-F86875C65F3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61081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0336-742A-49B8-B38A-4234CC9878E7}"/>
              </a:ext>
            </a:extLst>
          </p:cNvPr>
          <p:cNvSpPr>
            <a:spLocks noGrp="1"/>
          </p:cNvSpPr>
          <p:nvPr>
            <p:ph type="title"/>
          </p:nvPr>
        </p:nvSpPr>
        <p:spPr/>
        <p:txBody>
          <a:bodyPr/>
          <a:lstStyle/>
          <a:p>
            <a:r>
              <a:rPr lang="en-US" dirty="0"/>
              <a:t>Key Concepts</a:t>
            </a:r>
          </a:p>
        </p:txBody>
      </p:sp>
      <p:sp>
        <p:nvSpPr>
          <p:cNvPr id="3" name="Text Placeholder 2">
            <a:extLst>
              <a:ext uri="{FF2B5EF4-FFF2-40B4-BE49-F238E27FC236}">
                <a16:creationId xmlns:a16="http://schemas.microsoft.com/office/drawing/2014/main" id="{2C1D022E-DB4B-4B87-B654-CE64F9F1F4E7}"/>
              </a:ext>
            </a:extLst>
          </p:cNvPr>
          <p:cNvSpPr>
            <a:spLocks noGrp="1"/>
          </p:cNvSpPr>
          <p:nvPr>
            <p:ph type="body" sz="quarter" idx="10"/>
          </p:nvPr>
        </p:nvSpPr>
        <p:spPr/>
        <p:txBody>
          <a:bodyPr/>
          <a:lstStyle/>
          <a:p>
            <a:r>
              <a:rPr lang="en-US" dirty="0"/>
              <a:t>Key Characteristics</a:t>
            </a:r>
          </a:p>
          <a:p>
            <a:pPr lvl="1"/>
            <a:r>
              <a:rPr lang="en-US" dirty="0"/>
              <a:t>Scalable and Elastic</a:t>
            </a:r>
          </a:p>
          <a:p>
            <a:pPr lvl="2"/>
            <a:r>
              <a:rPr lang="en-US" dirty="0"/>
              <a:t>Massively scalable – will grow or shrink to meet your demand</a:t>
            </a:r>
          </a:p>
          <a:p>
            <a:pPr lvl="2"/>
            <a:r>
              <a:rPr lang="en-US" dirty="0"/>
              <a:t>Pay for what you use</a:t>
            </a:r>
          </a:p>
          <a:p>
            <a:pPr lvl="2"/>
            <a:r>
              <a:rPr lang="en-US" dirty="0"/>
              <a:t>Auto-partitioning system that automatically load-balances your data based on traffic</a:t>
            </a:r>
          </a:p>
          <a:p>
            <a:r>
              <a:rPr lang="en-US" dirty="0"/>
              <a:t>Two Tiers</a:t>
            </a:r>
          </a:p>
          <a:p>
            <a:pPr lvl="1"/>
            <a:r>
              <a:rPr lang="en-US" dirty="0"/>
              <a:t>Premium</a:t>
            </a:r>
          </a:p>
          <a:p>
            <a:pPr lvl="2"/>
            <a:r>
              <a:rPr lang="en-US" dirty="0"/>
              <a:t>High-performance, low latency for I/O-intensive workloads</a:t>
            </a:r>
          </a:p>
          <a:p>
            <a:pPr lvl="2"/>
            <a:r>
              <a:rPr lang="en-US" dirty="0"/>
              <a:t>SSD</a:t>
            </a:r>
          </a:p>
          <a:p>
            <a:pPr lvl="1"/>
            <a:r>
              <a:rPr lang="en-US" dirty="0"/>
              <a:t>Standard Storage</a:t>
            </a:r>
          </a:p>
          <a:p>
            <a:pPr lvl="2"/>
            <a:r>
              <a:rPr lang="en-US" dirty="0"/>
              <a:t>HDD</a:t>
            </a:r>
          </a:p>
        </p:txBody>
      </p:sp>
    </p:spTree>
    <p:extLst>
      <p:ext uri="{BB962C8B-B14F-4D97-AF65-F5344CB8AC3E}">
        <p14:creationId xmlns:p14="http://schemas.microsoft.com/office/powerpoint/2010/main" val="299393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1AC-6F84-4095-9095-5E4487931A9B}"/>
              </a:ext>
            </a:extLst>
          </p:cNvPr>
          <p:cNvSpPr>
            <a:spLocks noGrp="1"/>
          </p:cNvSpPr>
          <p:nvPr>
            <p:ph type="title"/>
          </p:nvPr>
        </p:nvSpPr>
        <p:spPr/>
        <p:txBody>
          <a:bodyPr/>
          <a:lstStyle/>
          <a:p>
            <a:r>
              <a:rPr lang="en-US" dirty="0"/>
              <a:t>Four Services</a:t>
            </a:r>
          </a:p>
        </p:txBody>
      </p:sp>
      <p:sp>
        <p:nvSpPr>
          <p:cNvPr id="3" name="Text Placeholder 2">
            <a:extLst>
              <a:ext uri="{FF2B5EF4-FFF2-40B4-BE49-F238E27FC236}">
                <a16:creationId xmlns:a16="http://schemas.microsoft.com/office/drawing/2014/main" id="{F8380C04-9B4F-4B7A-95FC-2A57CB2BD87C}"/>
              </a:ext>
            </a:extLst>
          </p:cNvPr>
          <p:cNvSpPr>
            <a:spLocks noGrp="1"/>
          </p:cNvSpPr>
          <p:nvPr>
            <p:ph type="body" sz="quarter" idx="10"/>
          </p:nvPr>
        </p:nvSpPr>
        <p:spPr>
          <a:xfrm>
            <a:off x="269303" y="1187644"/>
            <a:ext cx="11655078" cy="5176802"/>
          </a:xfrm>
        </p:spPr>
        <p:txBody>
          <a:bodyPr/>
          <a:lstStyle/>
          <a:p>
            <a:r>
              <a:rPr lang="en-US" sz="3200" dirty="0"/>
              <a:t>Blob Storage </a:t>
            </a:r>
            <a:r>
              <a:rPr lang="en-US" sz="2400" b="1" dirty="0"/>
              <a:t>(large amounts of unstructured object data)</a:t>
            </a:r>
          </a:p>
          <a:p>
            <a:pPr lvl="2"/>
            <a:r>
              <a:rPr lang="en-US" sz="2400" b="1" dirty="0"/>
              <a:t>Block blobs </a:t>
            </a:r>
            <a:r>
              <a:rPr lang="en-US" sz="2400" dirty="0"/>
              <a:t>are optimized for streaming and storing cloud objects, and are a good choice for storing documents, media files, backups etc.</a:t>
            </a:r>
          </a:p>
          <a:p>
            <a:pPr lvl="2"/>
            <a:r>
              <a:rPr lang="en-US" sz="2400" b="1" dirty="0"/>
              <a:t>Append blobs </a:t>
            </a:r>
            <a:r>
              <a:rPr lang="en-US" sz="2400" dirty="0"/>
              <a:t>are similar to block blobs, but are optimized for append operations. An append blob can be updated only by adding a new block to the end. Append blobs are a good choice for scenarios such as logging, where new data needs to be written only to the end of the blob.</a:t>
            </a:r>
          </a:p>
          <a:p>
            <a:pPr lvl="2"/>
            <a:r>
              <a:rPr lang="en-US" sz="2400" b="1" dirty="0"/>
              <a:t>Page blobs </a:t>
            </a:r>
            <a:r>
              <a:rPr lang="en-US" sz="2400" dirty="0"/>
              <a:t>are optimized for representing IaaS disks and supporting random writes, and may be up to 1 TB in size. An Azure virtual machine network attached IaaS disk is a VHD stored as a page blob</a:t>
            </a:r>
            <a:r>
              <a:rPr lang="en-US" dirty="0"/>
              <a:t>.</a:t>
            </a:r>
            <a:endParaRPr lang="en-US" sz="1800" b="1" dirty="0"/>
          </a:p>
          <a:p>
            <a:r>
              <a:rPr lang="en-US" sz="3200" dirty="0"/>
              <a:t>Table Storage</a:t>
            </a:r>
          </a:p>
          <a:p>
            <a:pPr lvl="1"/>
            <a:r>
              <a:rPr lang="en-US" sz="2400" dirty="0">
                <a:gradFill>
                  <a:gsLst>
                    <a:gs pos="1250">
                      <a:schemeClr val="tx1"/>
                    </a:gs>
                    <a:gs pos="100000">
                      <a:schemeClr val="tx1"/>
                    </a:gs>
                  </a:gsLst>
                  <a:lin ang="5400000" scaled="0"/>
                </a:gradFill>
                <a:latin typeface="+mn-lt"/>
              </a:rPr>
              <a:t>Table storage offers highly available, massively scalable storage, so that your application can automatically scale to meet user demand.</a:t>
            </a:r>
          </a:p>
        </p:txBody>
      </p:sp>
    </p:spTree>
    <p:extLst>
      <p:ext uri="{BB962C8B-B14F-4D97-AF65-F5344CB8AC3E}">
        <p14:creationId xmlns:p14="http://schemas.microsoft.com/office/powerpoint/2010/main" val="102608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1AC-6F84-4095-9095-5E4487931A9B}"/>
              </a:ext>
            </a:extLst>
          </p:cNvPr>
          <p:cNvSpPr>
            <a:spLocks noGrp="1"/>
          </p:cNvSpPr>
          <p:nvPr>
            <p:ph type="title"/>
          </p:nvPr>
        </p:nvSpPr>
        <p:spPr/>
        <p:txBody>
          <a:bodyPr/>
          <a:lstStyle/>
          <a:p>
            <a:r>
              <a:rPr lang="en-US" dirty="0"/>
              <a:t>Four Services</a:t>
            </a:r>
          </a:p>
        </p:txBody>
      </p:sp>
      <p:sp>
        <p:nvSpPr>
          <p:cNvPr id="3" name="Text Placeholder 2">
            <a:extLst>
              <a:ext uri="{FF2B5EF4-FFF2-40B4-BE49-F238E27FC236}">
                <a16:creationId xmlns:a16="http://schemas.microsoft.com/office/drawing/2014/main" id="{F8380C04-9B4F-4B7A-95FC-2A57CB2BD87C}"/>
              </a:ext>
            </a:extLst>
          </p:cNvPr>
          <p:cNvSpPr>
            <a:spLocks noGrp="1"/>
          </p:cNvSpPr>
          <p:nvPr>
            <p:ph type="body" sz="quarter" idx="10"/>
          </p:nvPr>
        </p:nvSpPr>
        <p:spPr>
          <a:xfrm>
            <a:off x="269303" y="1187644"/>
            <a:ext cx="11655078" cy="4816640"/>
          </a:xfrm>
        </p:spPr>
        <p:txBody>
          <a:bodyPr/>
          <a:lstStyle/>
          <a:p>
            <a:r>
              <a:rPr lang="en-US" sz="3600" b="1" dirty="0"/>
              <a:t>Queue Storage</a:t>
            </a:r>
          </a:p>
          <a:p>
            <a:pPr lvl="1"/>
            <a:r>
              <a:rPr lang="en-US" sz="2800" dirty="0">
                <a:gradFill>
                  <a:gsLst>
                    <a:gs pos="1250">
                      <a:schemeClr val="tx1"/>
                    </a:gs>
                    <a:gs pos="100000">
                      <a:schemeClr val="tx1"/>
                    </a:gs>
                  </a:gsLst>
                  <a:lin ang="5400000" scaled="0"/>
                </a:gradFill>
                <a:latin typeface="+mn-lt"/>
              </a:rPr>
              <a:t>Provides a reliable messaging solution for asynchronous communication between application components, in the cloud, on the desktop, on an on-premises server, or on a mobile device. </a:t>
            </a:r>
            <a:endParaRPr lang="en-US" sz="3600" b="1" dirty="0"/>
          </a:p>
          <a:p>
            <a:r>
              <a:rPr lang="en-US" sz="3600" b="1" dirty="0"/>
              <a:t>File Storage</a:t>
            </a:r>
          </a:p>
          <a:p>
            <a:pPr lvl="1"/>
            <a:r>
              <a:rPr lang="en-US" sz="2800" dirty="0">
                <a:gradFill>
                  <a:gsLst>
                    <a:gs pos="1250">
                      <a:schemeClr val="tx1"/>
                    </a:gs>
                    <a:gs pos="100000">
                      <a:schemeClr val="tx1"/>
                    </a:gs>
                  </a:gsLst>
                  <a:lin ang="5400000" scaled="0"/>
                </a:gradFill>
                <a:latin typeface="+mn-lt"/>
              </a:rPr>
              <a:t>Cloud-based SMB file shares</a:t>
            </a:r>
          </a:p>
          <a:p>
            <a:pPr lvl="1"/>
            <a:r>
              <a:rPr lang="en-US" sz="2800" dirty="0">
                <a:gradFill>
                  <a:gsLst>
                    <a:gs pos="1250">
                      <a:schemeClr val="tx1"/>
                    </a:gs>
                    <a:gs pos="100000">
                      <a:schemeClr val="tx1"/>
                    </a:gs>
                  </a:gsLst>
                  <a:lin ang="5400000" scaled="0"/>
                </a:gradFill>
                <a:latin typeface="+mn-lt"/>
              </a:rPr>
              <a:t>You can map a drive only for applications running in Azure virtual machines or cloud services </a:t>
            </a:r>
          </a:p>
          <a:p>
            <a:pPr lvl="1"/>
            <a:r>
              <a:rPr lang="en-US" sz="2800" dirty="0">
                <a:gradFill>
                  <a:gsLst>
                    <a:gs pos="1250">
                      <a:schemeClr val="tx1"/>
                    </a:gs>
                    <a:gs pos="100000">
                      <a:schemeClr val="tx1"/>
                    </a:gs>
                  </a:gsLst>
                  <a:lin ang="5400000" scaled="0"/>
                </a:gradFill>
                <a:latin typeface="+mn-lt"/>
              </a:rPr>
              <a:t>On-</a:t>
            </a:r>
            <a:r>
              <a:rPr lang="en-US" sz="2800" dirty="0" err="1">
                <a:gradFill>
                  <a:gsLst>
                    <a:gs pos="1250">
                      <a:schemeClr val="tx1"/>
                    </a:gs>
                    <a:gs pos="100000">
                      <a:schemeClr val="tx1"/>
                    </a:gs>
                  </a:gsLst>
                  <a:lin ang="5400000" scaled="0"/>
                </a:gradFill>
                <a:latin typeface="+mn-lt"/>
              </a:rPr>
              <a:t>prem</a:t>
            </a:r>
            <a:r>
              <a:rPr lang="en-US" sz="2800" dirty="0">
                <a:gradFill>
                  <a:gsLst>
                    <a:gs pos="1250">
                      <a:schemeClr val="tx1"/>
                    </a:gs>
                    <a:gs pos="100000">
                      <a:schemeClr val="tx1"/>
                    </a:gs>
                  </a:gsLst>
                  <a:lin ang="5400000" scaled="0"/>
                </a:gradFill>
                <a:latin typeface="+mn-lt"/>
              </a:rPr>
              <a:t> solutions can connect to Azure Files via REST API</a:t>
            </a:r>
          </a:p>
          <a:p>
            <a:pPr marL="224096" lvl="1" indent="0">
              <a:buNone/>
            </a:pPr>
            <a:endParaRPr lang="en-US" dirty="0"/>
          </a:p>
        </p:txBody>
      </p:sp>
    </p:spTree>
    <p:extLst>
      <p:ext uri="{BB962C8B-B14F-4D97-AF65-F5344CB8AC3E}">
        <p14:creationId xmlns:p14="http://schemas.microsoft.com/office/powerpoint/2010/main" val="110512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8BB1F-28DE-4D26-A0E6-0A44625E7441}"/>
              </a:ext>
            </a:extLst>
          </p:cNvPr>
          <p:cNvSpPr>
            <a:spLocks noGrp="1"/>
          </p:cNvSpPr>
          <p:nvPr>
            <p:ph type="title"/>
          </p:nvPr>
        </p:nvSpPr>
        <p:spPr/>
        <p:txBody>
          <a:bodyPr/>
          <a:lstStyle/>
          <a:p>
            <a:r>
              <a:rPr lang="en-US" dirty="0"/>
              <a:t>Key IaaS</a:t>
            </a:r>
            <a:br>
              <a:rPr lang="en-US" dirty="0"/>
            </a:br>
            <a:r>
              <a:rPr lang="en-US" dirty="0"/>
              <a:t>Workloads</a:t>
            </a:r>
          </a:p>
        </p:txBody>
      </p:sp>
      <p:sp>
        <p:nvSpPr>
          <p:cNvPr id="4" name="Text Placeholder 3">
            <a:extLst>
              <a:ext uri="{FF2B5EF4-FFF2-40B4-BE49-F238E27FC236}">
                <a16:creationId xmlns:a16="http://schemas.microsoft.com/office/drawing/2014/main" id="{B670E030-079E-4FAB-9A23-43FAAD38890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349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p:txBody>
          <a:bodyPr>
            <a:normAutofit fontScale="90000"/>
          </a:bodyPr>
          <a:lstStyle/>
          <a:p>
            <a:r>
              <a:rPr lang="en-US" b="1" dirty="0"/>
              <a:t>Business Continuity and High Availability </a:t>
            </a:r>
            <a:br>
              <a:rPr lang="en-US" b="1" dirty="0"/>
            </a:br>
            <a:r>
              <a:rPr lang="en-US" b="1" dirty="0"/>
              <a:t>with Microsoft Azure</a:t>
            </a:r>
            <a:br>
              <a:rPr lang="en-US" b="1" dirty="0"/>
            </a:br>
            <a:endParaRPr lang="en-US" b="1" dirty="0"/>
          </a:p>
        </p:txBody>
      </p:sp>
    </p:spTree>
    <p:extLst>
      <p:ext uri="{BB962C8B-B14F-4D97-AF65-F5344CB8AC3E}">
        <p14:creationId xmlns:p14="http://schemas.microsoft.com/office/powerpoint/2010/main" val="1485149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718"/>
          <a:stretch/>
        </p:blipFill>
        <p:spPr>
          <a:xfrm>
            <a:off x="0" y="3226983"/>
            <a:ext cx="4032521" cy="3630531"/>
          </a:xfrm>
          <a:prstGeom prst="rect">
            <a:avLst/>
          </a:prstGeom>
        </p:spPr>
      </p:pic>
      <p:pic>
        <p:nvPicPr>
          <p:cNvPr id="12" name="Picture 11"/>
          <p:cNvPicPr>
            <a:picLocks noChangeAspect="1"/>
          </p:cNvPicPr>
          <p:nvPr/>
        </p:nvPicPr>
        <p:blipFill rotWithShape="1">
          <a:blip r:embed="rId4"/>
          <a:srcRect l="9318" r="6131"/>
          <a:stretch/>
        </p:blipFill>
        <p:spPr>
          <a:xfrm>
            <a:off x="4033912" y="3228789"/>
            <a:ext cx="4090834" cy="3628725"/>
          </a:xfrm>
          <a:prstGeom prst="rect">
            <a:avLst/>
          </a:prstGeom>
        </p:spPr>
      </p:pic>
      <p:sp>
        <p:nvSpPr>
          <p:cNvPr id="4" name="Rectangle 3"/>
          <p:cNvSpPr/>
          <p:nvPr/>
        </p:nvSpPr>
        <p:spPr bwMode="auto">
          <a:xfrm>
            <a:off x="0" y="2790609"/>
            <a:ext cx="12192000" cy="4381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5"/>
          <a:srcRect r="14586"/>
          <a:stretch/>
        </p:blipFill>
        <p:spPr>
          <a:xfrm>
            <a:off x="8121360" y="3228791"/>
            <a:ext cx="4070640" cy="3628723"/>
          </a:xfrm>
          <a:prstGeom prst="rect">
            <a:avLst/>
          </a:prstGeom>
        </p:spPr>
      </p:pic>
      <p:sp>
        <p:nvSpPr>
          <p:cNvPr id="49" name="Title 3"/>
          <p:cNvSpPr txBox="1">
            <a:spLocks/>
          </p:cNvSpPr>
          <p:nvPr/>
        </p:nvSpPr>
        <p:spPr>
          <a:xfrm>
            <a:off x="278091" y="315386"/>
            <a:ext cx="11655840" cy="899537"/>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313" dirty="0"/>
              <a:t>The impact of an outage on your digital business</a:t>
            </a:r>
          </a:p>
        </p:txBody>
      </p:sp>
      <p:sp>
        <p:nvSpPr>
          <p:cNvPr id="19" name="Title 3"/>
          <p:cNvSpPr txBox="1">
            <a:spLocks/>
          </p:cNvSpPr>
          <p:nvPr/>
        </p:nvSpPr>
        <p:spPr>
          <a:xfrm>
            <a:off x="416597" y="1113236"/>
            <a:ext cx="11657888" cy="526027"/>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961" spc="0" dirty="0">
                <a:solidFill>
                  <a:schemeClr val="tx2"/>
                </a:solidFill>
                <a:latin typeface="+mn-lt"/>
                <a:cs typeface="Segoe UI Semilight" panose="020B0402040204020203" pitchFamily="34" charset="0"/>
              </a:rPr>
              <a:t>Business continuity and data protection are critical</a:t>
            </a:r>
          </a:p>
        </p:txBody>
      </p:sp>
      <p:sp>
        <p:nvSpPr>
          <p:cNvPr id="17" name="Rectangle 16"/>
          <p:cNvSpPr/>
          <p:nvPr/>
        </p:nvSpPr>
        <p:spPr>
          <a:xfrm>
            <a:off x="8421379" y="2856296"/>
            <a:ext cx="3770622" cy="319830"/>
          </a:xfrm>
          <a:prstGeom prst="rect">
            <a:avLst/>
          </a:prstGeom>
        </p:spPr>
        <p:txBody>
          <a:bodyPr wrap="square">
            <a:spAutoFit/>
          </a:bodyPr>
          <a:lstStyle/>
          <a:p>
            <a:pPr marL="28012" defTabSz="914102" fontAlgn="base">
              <a:lnSpc>
                <a:spcPct val="95000"/>
              </a:lnSpc>
              <a:spcBef>
                <a:spcPct val="0"/>
              </a:spcBef>
              <a:spcAft>
                <a:spcPts val="588"/>
              </a:spcAft>
            </a:pPr>
            <a:r>
              <a:rPr lang="en-US" sz="1568"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to your IT career</a:t>
            </a:r>
          </a:p>
        </p:txBody>
      </p:sp>
      <p:sp>
        <p:nvSpPr>
          <p:cNvPr id="23" name="Rectangle 22"/>
          <p:cNvSpPr/>
          <p:nvPr/>
        </p:nvSpPr>
        <p:spPr>
          <a:xfrm>
            <a:off x="4383907" y="2856296"/>
            <a:ext cx="3444209" cy="319830"/>
          </a:xfrm>
          <a:prstGeom prst="rect">
            <a:avLst/>
          </a:prstGeom>
        </p:spPr>
        <p:txBody>
          <a:bodyPr wrap="square">
            <a:spAutoFit/>
          </a:bodyPr>
          <a:lstStyle/>
          <a:p>
            <a:pPr marL="28012" defTabSz="914102" fontAlgn="base">
              <a:lnSpc>
                <a:spcPct val="95000"/>
              </a:lnSpc>
              <a:spcBef>
                <a:spcPct val="0"/>
              </a:spcBef>
              <a:spcAft>
                <a:spcPts val="588"/>
              </a:spcAft>
            </a:pPr>
            <a:r>
              <a:rPr lang="en-US" sz="1568"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to your brand</a:t>
            </a:r>
          </a:p>
        </p:txBody>
      </p:sp>
      <p:sp>
        <p:nvSpPr>
          <p:cNvPr id="28" name="Rectangle 27"/>
          <p:cNvSpPr/>
          <p:nvPr/>
        </p:nvSpPr>
        <p:spPr>
          <a:xfrm>
            <a:off x="404521" y="2856296"/>
            <a:ext cx="3444210" cy="319830"/>
          </a:xfrm>
          <a:prstGeom prst="rect">
            <a:avLst/>
          </a:prstGeom>
        </p:spPr>
        <p:txBody>
          <a:bodyPr wrap="square">
            <a:spAutoFit/>
          </a:bodyPr>
          <a:lstStyle/>
          <a:p>
            <a:pPr marL="28012" defTabSz="914102" fontAlgn="base">
              <a:lnSpc>
                <a:spcPct val="95000"/>
              </a:lnSpc>
              <a:spcBef>
                <a:spcPct val="0"/>
              </a:spcBef>
              <a:spcAft>
                <a:spcPts val="588"/>
              </a:spcAft>
            </a:pPr>
            <a:r>
              <a:rPr lang="en-US" sz="1568"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of the outage itself</a:t>
            </a:r>
          </a:p>
        </p:txBody>
      </p:sp>
      <p:grpSp>
        <p:nvGrpSpPr>
          <p:cNvPr id="8" name="Group 7"/>
          <p:cNvGrpSpPr/>
          <p:nvPr/>
        </p:nvGrpSpPr>
        <p:grpSpPr>
          <a:xfrm>
            <a:off x="4035305" y="2532575"/>
            <a:ext cx="4089443" cy="5056465"/>
            <a:chOff x="4116220" y="2948628"/>
            <a:chExt cx="4171445" cy="4792092"/>
          </a:xfrm>
        </p:grpSpPr>
        <p:cxnSp>
          <p:nvCxnSpPr>
            <p:cNvPr id="31" name="Straight Connector 30"/>
            <p:cNvCxnSpPr/>
            <p:nvPr/>
          </p:nvCxnSpPr>
          <p:spPr>
            <a:xfrm rot="5400000">
              <a:off x="1720174" y="5344674"/>
              <a:ext cx="4792091" cy="0"/>
            </a:xfrm>
            <a:prstGeom prst="line">
              <a:avLst/>
            </a:prstGeom>
            <a:ln w="127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91619" y="5344675"/>
              <a:ext cx="4792091" cy="0"/>
            </a:xfrm>
            <a:prstGeom prst="line">
              <a:avLst/>
            </a:prstGeom>
            <a:ln w="127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bwMode="auto">
          <a:xfrm>
            <a:off x="8314651" y="4519651"/>
            <a:ext cx="1120531" cy="2460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744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a:bodyPr>
          <a:lstStyle/>
          <a:p>
            <a:r>
              <a:rPr lang="en-US" b="1" dirty="0"/>
              <a:t>During the Sochi Olympics how many simultaneous online users watched the USA/Canada Hockey Game via Azure?</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741405" y="3602038"/>
            <a:ext cx="11022227" cy="1655762"/>
          </a:xfrm>
        </p:spPr>
        <p:txBody>
          <a:bodyPr>
            <a:noAutofit/>
          </a:bodyPr>
          <a:lstStyle/>
          <a:p>
            <a:pPr algn="ctr"/>
            <a:r>
              <a:rPr lang="en-US" sz="13800" b="1" dirty="0">
                <a:effectLst>
                  <a:outerShdw blurRad="38100" dist="38100" dir="2700000" algn="tl">
                    <a:srgbClr val="000000">
                      <a:alpha val="43137"/>
                    </a:srgbClr>
                  </a:outerShdw>
                </a:effectLst>
              </a:rPr>
              <a:t>2.1 Million</a:t>
            </a:r>
          </a:p>
        </p:txBody>
      </p:sp>
    </p:spTree>
    <p:extLst>
      <p:ext uri="{BB962C8B-B14F-4D97-AF65-F5344CB8AC3E}">
        <p14:creationId xmlns:p14="http://schemas.microsoft.com/office/powerpoint/2010/main" val="79638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391860" y="132127"/>
            <a:ext cx="11150600" cy="747712"/>
          </a:xfrm>
        </p:spPr>
        <p:txBody>
          <a:bodyPr/>
          <a:lstStyle/>
          <a:p>
            <a:r>
              <a:rPr lang="en-US" dirty="0"/>
              <a:t>Gartner Magic Quadrant Leader</a:t>
            </a:r>
          </a:p>
        </p:txBody>
      </p:sp>
      <p:pic>
        <p:nvPicPr>
          <p:cNvPr id="1026" name="Picture 2" descr="https://msdnshared.blob.core.windows.net/media/2016/07/Gartn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70" y="940413"/>
            <a:ext cx="5602655" cy="56026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8841F4-49BC-4A07-8591-126F515186B3}"/>
              </a:ext>
            </a:extLst>
          </p:cNvPr>
          <p:cNvSpPr/>
          <p:nvPr/>
        </p:nvSpPr>
        <p:spPr bwMode="auto">
          <a:xfrm>
            <a:off x="5967160" y="2203268"/>
            <a:ext cx="745360" cy="409303"/>
          </a:xfrm>
          <a:prstGeom prst="rect">
            <a:avLst/>
          </a:prstGeom>
          <a:no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61317446"/>
      </p:ext>
    </p:extLst>
  </p:cSld>
  <p:clrMapOvr>
    <a:masterClrMapping/>
  </p:clrMapOvr>
  <p:transition spd="slow" advClick="0">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213249" y="378698"/>
            <a:ext cx="10558097" cy="6187345"/>
          </a:xfrm>
          <a:prstGeom prst="rect">
            <a:avLst/>
          </a:prstGeom>
        </p:spPr>
      </p:pic>
      <p:sp>
        <p:nvSpPr>
          <p:cNvPr id="40" name="TextBox 39"/>
          <p:cNvSpPr txBox="1"/>
          <p:nvPr/>
        </p:nvSpPr>
        <p:spPr>
          <a:xfrm>
            <a:off x="94834" y="2840768"/>
            <a:ext cx="2129848" cy="2568624"/>
          </a:xfrm>
          <a:prstGeom prst="rect">
            <a:avLst/>
          </a:prstGeom>
          <a:noFill/>
        </p:spPr>
        <p:txBody>
          <a:bodyPr wrap="none" lIns="277812" tIns="277812" rIns="277812" bIns="277812"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14192">
              <a:spcAft>
                <a:spcPts val="588"/>
              </a:spcAft>
              <a:defRPr/>
            </a:pPr>
            <a:r>
              <a:rPr lang="en-US" sz="14211" spc="-412">
                <a:gradFill>
                  <a:gsLst>
                    <a:gs pos="0">
                      <a:srgbClr val="107C10"/>
                    </a:gs>
                    <a:gs pos="100000">
                      <a:srgbClr val="107C10"/>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10</a:t>
            </a:r>
          </a:p>
        </p:txBody>
      </p:sp>
      <p:sp>
        <p:nvSpPr>
          <p:cNvPr id="2" name="Rectangle 1"/>
          <p:cNvSpPr/>
          <p:nvPr/>
        </p:nvSpPr>
        <p:spPr>
          <a:xfrm>
            <a:off x="347633" y="4775281"/>
            <a:ext cx="2774725" cy="867807"/>
          </a:xfrm>
          <a:prstGeom prst="rect">
            <a:avLst/>
          </a:prstGeom>
        </p:spPr>
        <p:txBody>
          <a:bodyPr wrap="none">
            <a:spAutoFit/>
          </a:bodyPr>
          <a:lstStyle/>
          <a:p>
            <a:pPr defTabSz="914192">
              <a:lnSpc>
                <a:spcPct val="90000"/>
              </a:lnSpc>
              <a:spcAft>
                <a:spcPts val="588"/>
              </a:spcAft>
              <a:defRPr/>
            </a:pPr>
            <a:r>
              <a:rPr lang="en-US" sz="2745" kern="0">
                <a:gradFill>
                  <a:gsLst>
                    <a:gs pos="0">
                      <a:srgbClr val="505050"/>
                    </a:gs>
                    <a:gs pos="100000">
                      <a:srgbClr val="505050"/>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In-country</a:t>
            </a:r>
            <a:br>
              <a:rPr lang="en-US" sz="2745" kern="0">
                <a:gradFill>
                  <a:gsLst>
                    <a:gs pos="0">
                      <a:srgbClr val="505050"/>
                    </a:gs>
                    <a:gs pos="100000">
                      <a:srgbClr val="505050"/>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br>
            <a:r>
              <a:rPr lang="en-US" sz="2745" kern="0">
                <a:gradFill>
                  <a:gsLst>
                    <a:gs pos="0">
                      <a:srgbClr val="505050"/>
                    </a:gs>
                    <a:gs pos="100000">
                      <a:srgbClr val="505050"/>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disaster recovery</a:t>
            </a:r>
          </a:p>
        </p:txBody>
      </p:sp>
      <p:grpSp>
        <p:nvGrpSpPr>
          <p:cNvPr id="15" name="Group 14"/>
          <p:cNvGrpSpPr/>
          <p:nvPr/>
        </p:nvGrpSpPr>
        <p:grpSpPr>
          <a:xfrm>
            <a:off x="3023858" y="800942"/>
            <a:ext cx="1173278" cy="1545181"/>
            <a:chOff x="-1919577" y="1959448"/>
            <a:chExt cx="1196975" cy="1576388"/>
          </a:xfrm>
        </p:grpSpPr>
        <p:sp>
          <p:nvSpPr>
            <p:cNvPr id="10" name="Freeform 5"/>
            <p:cNvSpPr>
              <a:spLocks/>
            </p:cNvSpPr>
            <p:nvPr/>
          </p:nvSpPr>
          <p:spPr bwMode="auto">
            <a:xfrm>
              <a:off x="-1919577" y="1959448"/>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13" name="Picture 12"/>
            <p:cNvPicPr>
              <a:picLocks noChangeAspect="1"/>
            </p:cNvPicPr>
            <p:nvPr/>
          </p:nvPicPr>
          <p:blipFill>
            <a:blip r:embed="rId4"/>
            <a:stretch>
              <a:fillRect/>
            </a:stretch>
          </p:blipFill>
          <p:spPr>
            <a:xfrm>
              <a:off x="-1761718" y="2116253"/>
              <a:ext cx="879670" cy="879670"/>
            </a:xfrm>
            <a:prstGeom prst="rect">
              <a:avLst/>
            </a:prstGeom>
            <a:ln w="25400">
              <a:noFill/>
            </a:ln>
          </p:spPr>
        </p:pic>
      </p:grpSp>
      <p:grpSp>
        <p:nvGrpSpPr>
          <p:cNvPr id="16" name="Group 15"/>
          <p:cNvGrpSpPr/>
          <p:nvPr/>
        </p:nvGrpSpPr>
        <p:grpSpPr>
          <a:xfrm>
            <a:off x="2437996" y="1382974"/>
            <a:ext cx="1173278" cy="1545181"/>
            <a:chOff x="-1805666" y="3963119"/>
            <a:chExt cx="1196975" cy="1576388"/>
          </a:xfrm>
        </p:grpSpPr>
        <p:sp>
          <p:nvSpPr>
            <p:cNvPr id="30" name="Freeform 5"/>
            <p:cNvSpPr>
              <a:spLocks/>
            </p:cNvSpPr>
            <p:nvPr/>
          </p:nvSpPr>
          <p:spPr bwMode="auto">
            <a:xfrm>
              <a:off x="-1805666" y="3963119"/>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33" name="Picture 32"/>
            <p:cNvPicPr>
              <a:picLocks noChangeAspect="1"/>
            </p:cNvPicPr>
            <p:nvPr/>
          </p:nvPicPr>
          <p:blipFill>
            <a:blip r:embed="rId5"/>
            <a:stretch>
              <a:fillRect/>
            </a:stretch>
          </p:blipFill>
          <p:spPr>
            <a:xfrm>
              <a:off x="-1647807" y="4119924"/>
              <a:ext cx="879670" cy="879670"/>
            </a:xfrm>
            <a:prstGeom prst="rect">
              <a:avLst/>
            </a:prstGeom>
            <a:ln w="25400">
              <a:noFill/>
            </a:ln>
          </p:spPr>
        </p:pic>
      </p:grpSp>
      <p:grpSp>
        <p:nvGrpSpPr>
          <p:cNvPr id="24" name="Group 23"/>
          <p:cNvGrpSpPr/>
          <p:nvPr/>
        </p:nvGrpSpPr>
        <p:grpSpPr>
          <a:xfrm>
            <a:off x="5286199" y="613405"/>
            <a:ext cx="1173278" cy="1545181"/>
            <a:chOff x="-1726793" y="5661468"/>
            <a:chExt cx="1196975" cy="1576388"/>
          </a:xfrm>
        </p:grpSpPr>
        <p:sp>
          <p:nvSpPr>
            <p:cNvPr id="36" name="Freeform 5"/>
            <p:cNvSpPr>
              <a:spLocks/>
            </p:cNvSpPr>
            <p:nvPr/>
          </p:nvSpPr>
          <p:spPr bwMode="auto">
            <a:xfrm>
              <a:off x="-1726793" y="5661468"/>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41" name="Picture 40"/>
            <p:cNvPicPr>
              <a:picLocks noChangeAspect="1"/>
            </p:cNvPicPr>
            <p:nvPr/>
          </p:nvPicPr>
          <p:blipFill>
            <a:blip r:embed="rId6"/>
            <a:stretch>
              <a:fillRect/>
            </a:stretch>
          </p:blipFill>
          <p:spPr>
            <a:xfrm>
              <a:off x="-1568934" y="5818273"/>
              <a:ext cx="879670" cy="879670"/>
            </a:xfrm>
            <a:prstGeom prst="rect">
              <a:avLst/>
            </a:prstGeom>
            <a:ln w="25400">
              <a:noFill/>
            </a:ln>
          </p:spPr>
        </p:pic>
      </p:grpSp>
      <p:grpSp>
        <p:nvGrpSpPr>
          <p:cNvPr id="23" name="Group 22"/>
          <p:cNvGrpSpPr/>
          <p:nvPr/>
        </p:nvGrpSpPr>
        <p:grpSpPr>
          <a:xfrm>
            <a:off x="8735734" y="769473"/>
            <a:ext cx="1173278" cy="1545181"/>
            <a:chOff x="-3280477" y="4940299"/>
            <a:chExt cx="1196975" cy="1576388"/>
          </a:xfrm>
        </p:grpSpPr>
        <p:sp>
          <p:nvSpPr>
            <p:cNvPr id="51" name="Freeform 5"/>
            <p:cNvSpPr>
              <a:spLocks/>
            </p:cNvSpPr>
            <p:nvPr/>
          </p:nvSpPr>
          <p:spPr bwMode="auto">
            <a:xfrm>
              <a:off x="-3280477" y="4940299"/>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54" name="Picture 53"/>
            <p:cNvPicPr>
              <a:picLocks noChangeAspect="1"/>
            </p:cNvPicPr>
            <p:nvPr/>
          </p:nvPicPr>
          <p:blipFill>
            <a:blip r:embed="rId7"/>
            <a:stretch>
              <a:fillRect/>
            </a:stretch>
          </p:blipFill>
          <p:spPr>
            <a:xfrm>
              <a:off x="-3122618" y="5097104"/>
              <a:ext cx="879670" cy="879670"/>
            </a:xfrm>
            <a:prstGeom prst="rect">
              <a:avLst/>
            </a:prstGeom>
            <a:ln w="25400">
              <a:noFill/>
            </a:ln>
          </p:spPr>
        </p:pic>
      </p:grpSp>
      <p:grpSp>
        <p:nvGrpSpPr>
          <p:cNvPr id="20" name="Group 19"/>
          <p:cNvGrpSpPr/>
          <p:nvPr/>
        </p:nvGrpSpPr>
        <p:grpSpPr>
          <a:xfrm>
            <a:off x="9542702" y="3713106"/>
            <a:ext cx="1173278" cy="1545181"/>
            <a:chOff x="-3529251" y="933697"/>
            <a:chExt cx="1196975" cy="1576388"/>
          </a:xfrm>
        </p:grpSpPr>
        <p:sp>
          <p:nvSpPr>
            <p:cNvPr id="63" name="Freeform 5"/>
            <p:cNvSpPr>
              <a:spLocks/>
            </p:cNvSpPr>
            <p:nvPr/>
          </p:nvSpPr>
          <p:spPr bwMode="auto">
            <a:xfrm>
              <a:off x="-3529251" y="933697"/>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66" name="Picture 65"/>
            <p:cNvPicPr>
              <a:picLocks noChangeAspect="1"/>
            </p:cNvPicPr>
            <p:nvPr/>
          </p:nvPicPr>
          <p:blipFill>
            <a:blip r:embed="rId8"/>
            <a:stretch>
              <a:fillRect/>
            </a:stretch>
          </p:blipFill>
          <p:spPr>
            <a:xfrm>
              <a:off x="-3371392" y="1090502"/>
              <a:ext cx="879670" cy="879670"/>
            </a:xfrm>
            <a:prstGeom prst="rect">
              <a:avLst/>
            </a:prstGeom>
            <a:ln w="25400">
              <a:noFill/>
            </a:ln>
          </p:spPr>
        </p:pic>
      </p:grpSp>
      <p:grpSp>
        <p:nvGrpSpPr>
          <p:cNvPr id="25" name="Group 24"/>
          <p:cNvGrpSpPr/>
          <p:nvPr/>
        </p:nvGrpSpPr>
        <p:grpSpPr>
          <a:xfrm>
            <a:off x="9806485" y="1277451"/>
            <a:ext cx="1173279" cy="1545181"/>
            <a:chOff x="-3594481" y="-947788"/>
            <a:chExt cx="1196976" cy="1576388"/>
          </a:xfrm>
        </p:grpSpPr>
        <p:sp>
          <p:nvSpPr>
            <p:cNvPr id="69" name="Freeform 5"/>
            <p:cNvSpPr>
              <a:spLocks/>
            </p:cNvSpPr>
            <p:nvPr/>
          </p:nvSpPr>
          <p:spPr bwMode="auto">
            <a:xfrm>
              <a:off x="-3594481" y="-947788"/>
              <a:ext cx="1196976"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73" name="Picture 72"/>
            <p:cNvPicPr>
              <a:picLocks noChangeAspect="1"/>
            </p:cNvPicPr>
            <p:nvPr/>
          </p:nvPicPr>
          <p:blipFill>
            <a:blip r:embed="rId9"/>
            <a:stretch>
              <a:fillRect/>
            </a:stretch>
          </p:blipFill>
          <p:spPr>
            <a:xfrm>
              <a:off x="-3436622" y="-790983"/>
              <a:ext cx="879670" cy="879670"/>
            </a:xfrm>
            <a:prstGeom prst="rect">
              <a:avLst/>
            </a:prstGeom>
            <a:ln w="25400">
              <a:noFill/>
            </a:ln>
          </p:spPr>
        </p:pic>
      </p:grpSp>
      <p:grpSp>
        <p:nvGrpSpPr>
          <p:cNvPr id="14" name="Group 13"/>
          <p:cNvGrpSpPr/>
          <p:nvPr/>
        </p:nvGrpSpPr>
        <p:grpSpPr>
          <a:xfrm>
            <a:off x="7909594" y="2066444"/>
            <a:ext cx="1173278" cy="1545181"/>
            <a:chOff x="-847123" y="729730"/>
            <a:chExt cx="1196975" cy="1576388"/>
          </a:xfrm>
        </p:grpSpPr>
        <p:sp>
          <p:nvSpPr>
            <p:cNvPr id="76" name="Freeform 5"/>
            <p:cNvSpPr>
              <a:spLocks/>
            </p:cNvSpPr>
            <p:nvPr/>
          </p:nvSpPr>
          <p:spPr bwMode="auto">
            <a:xfrm>
              <a:off x="-847123" y="729730"/>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79" name="Picture 78"/>
            <p:cNvPicPr>
              <a:picLocks noChangeAspect="1"/>
            </p:cNvPicPr>
            <p:nvPr/>
          </p:nvPicPr>
          <p:blipFill>
            <a:blip r:embed="rId10"/>
            <a:stretch>
              <a:fillRect/>
            </a:stretch>
          </p:blipFill>
          <p:spPr>
            <a:xfrm>
              <a:off x="-689264" y="886535"/>
              <a:ext cx="879670" cy="879670"/>
            </a:xfrm>
            <a:prstGeom prst="rect">
              <a:avLst/>
            </a:prstGeom>
            <a:ln w="25400">
              <a:noFill/>
            </a:ln>
          </p:spPr>
        </p:pic>
      </p:grpSp>
      <p:grpSp>
        <p:nvGrpSpPr>
          <p:cNvPr id="3" name="Group 2">
            <a:extLst>
              <a:ext uri="{FF2B5EF4-FFF2-40B4-BE49-F238E27FC236}">
                <a16:creationId xmlns:a16="http://schemas.microsoft.com/office/drawing/2014/main" id="{25158D2C-9BA8-41DF-8B51-56D27B014CE2}"/>
              </a:ext>
            </a:extLst>
          </p:cNvPr>
          <p:cNvGrpSpPr/>
          <p:nvPr/>
        </p:nvGrpSpPr>
        <p:grpSpPr>
          <a:xfrm>
            <a:off x="5975028" y="613405"/>
            <a:ext cx="1173278" cy="1545181"/>
            <a:chOff x="5975010" y="613005"/>
            <a:chExt cx="1173445" cy="1545400"/>
          </a:xfrm>
        </p:grpSpPr>
        <p:sp>
          <p:nvSpPr>
            <p:cNvPr id="32" name="Freeform 5"/>
            <p:cNvSpPr>
              <a:spLocks/>
            </p:cNvSpPr>
            <p:nvPr/>
          </p:nvSpPr>
          <p:spPr bwMode="auto">
            <a:xfrm>
              <a:off x="5975010" y="613005"/>
              <a:ext cx="1173445" cy="1545400"/>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17410" name="Picture 2" descr="Image result for france fla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139923" y="753969"/>
              <a:ext cx="862378" cy="86407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551440" y="923173"/>
            <a:ext cx="1173278" cy="1545181"/>
            <a:chOff x="-3531430" y="2974937"/>
            <a:chExt cx="1196975" cy="1576388"/>
          </a:xfrm>
        </p:grpSpPr>
        <p:sp>
          <p:nvSpPr>
            <p:cNvPr id="57" name="Freeform 5"/>
            <p:cNvSpPr>
              <a:spLocks/>
            </p:cNvSpPr>
            <p:nvPr/>
          </p:nvSpPr>
          <p:spPr bwMode="auto">
            <a:xfrm>
              <a:off x="-3531430" y="2974937"/>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60" name="Picture 59"/>
            <p:cNvPicPr>
              <a:picLocks noChangeAspect="1"/>
            </p:cNvPicPr>
            <p:nvPr/>
          </p:nvPicPr>
          <p:blipFill>
            <a:blip r:embed="rId12"/>
            <a:stretch>
              <a:fillRect/>
            </a:stretch>
          </p:blipFill>
          <p:spPr>
            <a:xfrm>
              <a:off x="-3373571" y="3131742"/>
              <a:ext cx="879670" cy="879670"/>
            </a:xfrm>
            <a:prstGeom prst="rect">
              <a:avLst/>
            </a:prstGeom>
            <a:ln w="25400">
              <a:noFill/>
            </a:ln>
          </p:spPr>
        </p:pic>
      </p:grpSp>
      <p:grpSp>
        <p:nvGrpSpPr>
          <p:cNvPr id="31" name="Group 30">
            <a:extLst>
              <a:ext uri="{FF2B5EF4-FFF2-40B4-BE49-F238E27FC236}">
                <a16:creationId xmlns:a16="http://schemas.microsoft.com/office/drawing/2014/main" id="{3EF47A3B-86B8-4314-A452-73D014396D7D}"/>
              </a:ext>
            </a:extLst>
          </p:cNvPr>
          <p:cNvGrpSpPr/>
          <p:nvPr/>
        </p:nvGrpSpPr>
        <p:grpSpPr>
          <a:xfrm>
            <a:off x="6303188" y="3825125"/>
            <a:ext cx="1173278" cy="1545181"/>
            <a:chOff x="-3529251" y="933697"/>
            <a:chExt cx="1196975" cy="1576388"/>
          </a:xfrm>
        </p:grpSpPr>
        <p:sp>
          <p:nvSpPr>
            <p:cNvPr id="34" name="Freeform 5">
              <a:extLst>
                <a:ext uri="{FF2B5EF4-FFF2-40B4-BE49-F238E27FC236}">
                  <a16:creationId xmlns:a16="http://schemas.microsoft.com/office/drawing/2014/main" id="{9E433C2C-AB8F-4B1B-9AC5-A9EC63AA5581}"/>
                </a:ext>
              </a:extLst>
            </p:cNvPr>
            <p:cNvSpPr>
              <a:spLocks/>
            </p:cNvSpPr>
            <p:nvPr/>
          </p:nvSpPr>
          <p:spPr bwMode="auto">
            <a:xfrm>
              <a:off x="-3529251" y="933697"/>
              <a:ext cx="1196975" cy="1576388"/>
            </a:xfrm>
            <a:custGeom>
              <a:avLst/>
              <a:gdLst>
                <a:gd name="T0" fmla="*/ 525 w 525"/>
                <a:gd name="T1" fmla="*/ 262 h 690"/>
                <a:gd name="T2" fmla="*/ 465 w 525"/>
                <a:gd name="T3" fmla="*/ 429 h 690"/>
                <a:gd name="T4" fmla="*/ 263 w 525"/>
                <a:gd name="T5" fmla="*/ 690 h 690"/>
                <a:gd name="T6" fmla="*/ 60 w 525"/>
                <a:gd name="T7" fmla="*/ 429 h 690"/>
                <a:gd name="T8" fmla="*/ 0 w 525"/>
                <a:gd name="T9" fmla="*/ 262 h 690"/>
                <a:gd name="T10" fmla="*/ 263 w 525"/>
                <a:gd name="T11" fmla="*/ 0 h 690"/>
                <a:gd name="T12" fmla="*/ 525 w 525"/>
                <a:gd name="T13" fmla="*/ 262 h 690"/>
              </a:gdLst>
              <a:ahLst/>
              <a:cxnLst>
                <a:cxn ang="0">
                  <a:pos x="T0" y="T1"/>
                </a:cxn>
                <a:cxn ang="0">
                  <a:pos x="T2" y="T3"/>
                </a:cxn>
                <a:cxn ang="0">
                  <a:pos x="T4" y="T5"/>
                </a:cxn>
                <a:cxn ang="0">
                  <a:pos x="T6" y="T7"/>
                </a:cxn>
                <a:cxn ang="0">
                  <a:pos x="T8" y="T9"/>
                </a:cxn>
                <a:cxn ang="0">
                  <a:pos x="T10" y="T11"/>
                </a:cxn>
                <a:cxn ang="0">
                  <a:pos x="T12" y="T13"/>
                </a:cxn>
              </a:cxnLst>
              <a:rect l="0" t="0" r="r" b="b"/>
              <a:pathLst>
                <a:path w="525" h="690">
                  <a:moveTo>
                    <a:pt x="525" y="262"/>
                  </a:moveTo>
                  <a:cubicBezTo>
                    <a:pt x="525" y="325"/>
                    <a:pt x="502" y="383"/>
                    <a:pt x="465" y="429"/>
                  </a:cubicBezTo>
                  <a:cubicBezTo>
                    <a:pt x="416" y="487"/>
                    <a:pt x="263" y="690"/>
                    <a:pt x="263" y="690"/>
                  </a:cubicBezTo>
                  <a:cubicBezTo>
                    <a:pt x="263" y="690"/>
                    <a:pt x="109" y="487"/>
                    <a:pt x="60" y="429"/>
                  </a:cubicBezTo>
                  <a:cubicBezTo>
                    <a:pt x="23" y="383"/>
                    <a:pt x="0" y="325"/>
                    <a:pt x="0" y="262"/>
                  </a:cubicBezTo>
                  <a:cubicBezTo>
                    <a:pt x="0" y="118"/>
                    <a:pt x="119" y="0"/>
                    <a:pt x="263" y="0"/>
                  </a:cubicBezTo>
                  <a:cubicBezTo>
                    <a:pt x="407" y="0"/>
                    <a:pt x="525" y="118"/>
                    <a:pt x="525" y="26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a:solidFill>
                  <a:srgbClr val="505050"/>
                </a:solidFill>
                <a:latin typeface="Segoe UI"/>
                <a:ea typeface="MS PGothic" panose="020B0600070205080204" pitchFamily="34" charset="-128"/>
              </a:endParaRPr>
            </a:p>
          </p:txBody>
        </p:sp>
        <p:pic>
          <p:nvPicPr>
            <p:cNvPr id="35" name="Picture 34">
              <a:extLst>
                <a:ext uri="{FF2B5EF4-FFF2-40B4-BE49-F238E27FC236}">
                  <a16:creationId xmlns:a16="http://schemas.microsoft.com/office/drawing/2014/main" id="{4392E611-162D-487D-90A8-2872D73CC811}"/>
                </a:ext>
              </a:extLst>
            </p:cNvPr>
            <p:cNvPicPr>
              <a:picLocks noChangeAspect="1"/>
            </p:cNvPicPr>
            <p:nvPr/>
          </p:nvPicPr>
          <p:blipFill>
            <a:blip r:embed="rId13"/>
            <a:stretch>
              <a:fillRect/>
            </a:stretch>
          </p:blipFill>
          <p:spPr>
            <a:xfrm>
              <a:off x="-3377513" y="1110706"/>
              <a:ext cx="879670" cy="798704"/>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grpSp>
    </p:spTree>
    <p:extLst>
      <p:ext uri="{BB962C8B-B14F-4D97-AF65-F5344CB8AC3E}">
        <p14:creationId xmlns:p14="http://schemas.microsoft.com/office/powerpoint/2010/main" val="80590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path" presetSubtype="0" decel="100000" fill="hold" nodeType="withEffect">
                                  <p:stCondLst>
                                    <p:cond delay="200"/>
                                  </p:stCondLst>
                                  <p:childTnLst>
                                    <p:animMotion origin="layout" path="M 1.38778E-17 -3.7037E-6 L 1.38778E-17 -0.02546 " pathEditMode="relative" rAng="0" ptsTypes="AA">
                                      <p:cBhvr>
                                        <p:cTn id="9" dur="500" spd="-100000" fill="hold"/>
                                        <p:tgtEl>
                                          <p:spTgt spid="15"/>
                                        </p:tgtEl>
                                        <p:attrNameLst>
                                          <p:attrName>ppt_x</p:attrName>
                                          <p:attrName>ppt_y</p:attrName>
                                        </p:attrNameLst>
                                      </p:cBhvr>
                                      <p:rCtr x="0" y="-1273"/>
                                    </p:animMotion>
                                  </p:childTnLst>
                                </p:cTn>
                              </p:par>
                              <p:par>
                                <p:cTn id="10" presetID="10" presetClass="entr" presetSubtype="0"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35" presetClass="path" presetSubtype="0" decel="100000" fill="hold" nodeType="withEffect">
                                  <p:stCondLst>
                                    <p:cond delay="300"/>
                                  </p:stCondLst>
                                  <p:childTnLst>
                                    <p:animMotion origin="layout" path="M 1.38778E-17 -3.7037E-6 L 1.38778E-17 -0.02546 " pathEditMode="relative" rAng="0" ptsTypes="AA">
                                      <p:cBhvr>
                                        <p:cTn id="14" dur="500" spd="-100000" fill="hold"/>
                                        <p:tgtEl>
                                          <p:spTgt spid="25"/>
                                        </p:tgtEl>
                                        <p:attrNameLst>
                                          <p:attrName>ppt_x</p:attrName>
                                          <p:attrName>ppt_y</p:attrName>
                                        </p:attrNameLst>
                                      </p:cBhvr>
                                      <p:rCtr x="0" y="-1273"/>
                                    </p:animMotion>
                                  </p:childTnLst>
                                </p:cTn>
                              </p:par>
                              <p:par>
                                <p:cTn id="15" presetID="10" presetClass="entr" presetSubtype="0" fill="hold" nodeType="withEffect">
                                  <p:stCondLst>
                                    <p:cond delay="4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35" presetClass="path" presetSubtype="0" decel="100000" fill="hold" nodeType="withEffect">
                                  <p:stCondLst>
                                    <p:cond delay="400"/>
                                  </p:stCondLst>
                                  <p:childTnLst>
                                    <p:animMotion origin="layout" path="M 1.38778E-17 -3.7037E-6 L 1.38778E-17 -0.02546 " pathEditMode="relative" rAng="0" ptsTypes="AA">
                                      <p:cBhvr>
                                        <p:cTn id="19" dur="500" spd="-100000" fill="hold"/>
                                        <p:tgtEl>
                                          <p:spTgt spid="20"/>
                                        </p:tgtEl>
                                        <p:attrNameLst>
                                          <p:attrName>ppt_x</p:attrName>
                                          <p:attrName>ppt_y</p:attrName>
                                        </p:attrNameLst>
                                      </p:cBhvr>
                                      <p:rCtr x="0" y="-1273"/>
                                    </p:animMotion>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35" presetClass="path" presetSubtype="0" decel="100000" fill="hold" nodeType="withEffect">
                                  <p:stCondLst>
                                    <p:cond delay="500"/>
                                  </p:stCondLst>
                                  <p:childTnLst>
                                    <p:animMotion origin="layout" path="M 1.38778E-17 -3.7037E-6 L 1.38778E-17 -0.02546 " pathEditMode="relative" rAng="0" ptsTypes="AA">
                                      <p:cBhvr>
                                        <p:cTn id="24" dur="500" spd="-100000" fill="hold"/>
                                        <p:tgtEl>
                                          <p:spTgt spid="16"/>
                                        </p:tgtEl>
                                        <p:attrNameLst>
                                          <p:attrName>ppt_x</p:attrName>
                                          <p:attrName>ppt_y</p:attrName>
                                        </p:attrNameLst>
                                      </p:cBhvr>
                                      <p:rCtr x="0" y="-1273"/>
                                    </p:animMotion>
                                  </p:childTnLst>
                                </p:cTn>
                              </p:par>
                              <p:par>
                                <p:cTn id="25" presetID="10" presetClass="entr" presetSubtype="0" fill="hold" nodeType="withEffect">
                                  <p:stCondLst>
                                    <p:cond delay="6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35" presetClass="path" presetSubtype="0" decel="100000" fill="hold" nodeType="withEffect">
                                  <p:stCondLst>
                                    <p:cond delay="600"/>
                                  </p:stCondLst>
                                  <p:childTnLst>
                                    <p:animMotion origin="layout" path="M 1.38778E-17 -3.7037E-6 L 1.38778E-17 -0.02546 " pathEditMode="relative" rAng="0" ptsTypes="AA">
                                      <p:cBhvr>
                                        <p:cTn id="29" dur="500" spd="-100000" fill="hold"/>
                                        <p:tgtEl>
                                          <p:spTgt spid="24"/>
                                        </p:tgtEl>
                                        <p:attrNameLst>
                                          <p:attrName>ppt_x</p:attrName>
                                          <p:attrName>ppt_y</p:attrName>
                                        </p:attrNameLst>
                                      </p:cBhvr>
                                      <p:rCtr x="0" y="-1273"/>
                                    </p:animMotion>
                                  </p:childTnLst>
                                </p:cTn>
                              </p:par>
                              <p:par>
                                <p:cTn id="30" presetID="10" presetClass="entr" presetSubtype="0" fill="hold" nodeType="withEffect">
                                  <p:stCondLst>
                                    <p:cond delay="7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35" presetClass="path" presetSubtype="0" decel="100000" fill="hold" nodeType="withEffect">
                                  <p:stCondLst>
                                    <p:cond delay="700"/>
                                  </p:stCondLst>
                                  <p:childTnLst>
                                    <p:animMotion origin="layout" path="M 1.38778E-17 -3.7037E-6 L 1.38778E-17 -0.02546 " pathEditMode="relative" rAng="0" ptsTypes="AA">
                                      <p:cBhvr>
                                        <p:cTn id="34" dur="500" spd="-100000" fill="hold"/>
                                        <p:tgtEl>
                                          <p:spTgt spid="23"/>
                                        </p:tgtEl>
                                        <p:attrNameLst>
                                          <p:attrName>ppt_x</p:attrName>
                                          <p:attrName>ppt_y</p:attrName>
                                        </p:attrNameLst>
                                      </p:cBhvr>
                                      <p:rCtr x="0" y="-1273"/>
                                    </p:animMotion>
                                  </p:childTnLst>
                                </p:cTn>
                              </p:par>
                              <p:par>
                                <p:cTn id="35" presetID="10" presetClass="entr" presetSubtype="0" fill="hold" nodeType="withEffect">
                                  <p:stCondLst>
                                    <p:cond delay="8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35" presetClass="path" presetSubtype="0" decel="100000" fill="hold" nodeType="withEffect">
                                  <p:stCondLst>
                                    <p:cond delay="800"/>
                                  </p:stCondLst>
                                  <p:childTnLst>
                                    <p:animMotion origin="layout" path="M 1.38778E-17 -3.7037E-6 L 1.38778E-17 -0.02546 " pathEditMode="relative" rAng="0" ptsTypes="AA">
                                      <p:cBhvr>
                                        <p:cTn id="39" dur="500" spd="-100000" fill="hold"/>
                                        <p:tgtEl>
                                          <p:spTgt spid="22"/>
                                        </p:tgtEl>
                                        <p:attrNameLst>
                                          <p:attrName>ppt_x</p:attrName>
                                          <p:attrName>ppt_y</p:attrName>
                                        </p:attrNameLst>
                                      </p:cBhvr>
                                      <p:rCtr x="0" y="-1273"/>
                                    </p:animMotion>
                                  </p:childTnLst>
                                </p:cTn>
                              </p:par>
                              <p:par>
                                <p:cTn id="40" presetID="10" presetClass="entr" presetSubtype="0" fill="hold" nodeType="withEffect">
                                  <p:stCondLst>
                                    <p:cond delay="9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35" presetClass="path" presetSubtype="0" decel="100000" fill="hold" nodeType="withEffect">
                                  <p:stCondLst>
                                    <p:cond delay="900"/>
                                  </p:stCondLst>
                                  <p:childTnLst>
                                    <p:animMotion origin="layout" path="M 1.38778E-17 -3.7037E-6 L 1.38778E-17 -0.02546 " pathEditMode="relative" rAng="0" ptsTypes="AA">
                                      <p:cBhvr>
                                        <p:cTn id="44" dur="500" spd="-100000" fill="hold"/>
                                        <p:tgtEl>
                                          <p:spTgt spid="14"/>
                                        </p:tgtEl>
                                        <p:attrNameLst>
                                          <p:attrName>ppt_x</p:attrName>
                                          <p:attrName>ppt_y</p:attrName>
                                        </p:attrNameLst>
                                      </p:cBhvr>
                                      <p:rCtr x="0" y="-1273"/>
                                    </p:animMotion>
                                  </p:childTnLst>
                                </p:cTn>
                              </p:par>
                              <p:par>
                                <p:cTn id="45" presetID="10" presetClass="entr" presetSubtype="0" fill="hold" nodeType="withEffect">
                                  <p:stCondLst>
                                    <p:cond delay="9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42" presetClass="path" presetSubtype="0" accel="50000" decel="50000" fill="hold" nodeType="withEffect">
                                  <p:stCondLst>
                                    <p:cond delay="900"/>
                                  </p:stCondLst>
                                  <p:childTnLst>
                                    <p:animMotion origin="layout" path="M -0.00065 -0.03541 L 4.16667E-7 -4.81481E-6 " pathEditMode="relative" rAng="0" ptsTypes="AA">
                                      <p:cBhvr>
                                        <p:cTn id="49" dur="500" fill="hold"/>
                                        <p:tgtEl>
                                          <p:spTgt spid="3"/>
                                        </p:tgtEl>
                                        <p:attrNameLst>
                                          <p:attrName>ppt_x</p:attrName>
                                          <p:attrName>ppt_y</p:attrName>
                                        </p:attrNameLst>
                                      </p:cBhvr>
                                      <p:rCtr x="-13" y="2083"/>
                                    </p:animMotion>
                                  </p:childTnLst>
                                </p:cTn>
                              </p:par>
                              <p:par>
                                <p:cTn id="50" presetID="10" presetClass="entr" presetSubtype="0" fill="hold" nodeType="withEffect">
                                  <p:stCondLst>
                                    <p:cond delay="90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35" presetClass="path" presetSubtype="0" decel="100000" fill="hold" nodeType="withEffect">
                                  <p:stCondLst>
                                    <p:cond delay="900"/>
                                  </p:stCondLst>
                                  <p:childTnLst>
                                    <p:animMotion origin="layout" path="M 1.38778E-17 -3.7037E-6 L 1.38778E-17 -0.02546 " pathEditMode="relative" rAng="0" ptsTypes="AA">
                                      <p:cBhvr>
                                        <p:cTn id="54" dur="500" spd="-100000" fill="hold"/>
                                        <p:tgtEl>
                                          <p:spTgt spid="31"/>
                                        </p:tgtEl>
                                        <p:attrNameLst>
                                          <p:attrName>ppt_x</p:attrName>
                                          <p:attrName>ppt_y</p:attrName>
                                        </p:attrNameLst>
                                      </p:cBhvr>
                                      <p:rCtr x="0" y="-1273"/>
                                    </p:animMotion>
                                  </p:childTnLst>
                                </p:cTn>
                              </p:par>
                            </p:childTnLst>
                          </p:cTn>
                        </p:par>
                        <p:par>
                          <p:cTn id="55" fill="hold">
                            <p:stCondLst>
                              <p:cond delay="1400"/>
                            </p:stCondLst>
                            <p:childTnLst>
                              <p:par>
                                <p:cTn id="56" presetID="10" presetClass="entr" presetSubtype="0" fill="hold" grpId="0" nodeType="afterEffect">
                                  <p:stCondLst>
                                    <p:cond delay="20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35" presetClass="path" presetSubtype="0" decel="100000" fill="hold" grpId="1" nodeType="withEffect">
                                  <p:stCondLst>
                                    <p:cond delay="200"/>
                                  </p:stCondLst>
                                  <p:childTnLst>
                                    <p:animMotion origin="layout" path="M -2.70105E-6 3.35452E-6 L -0.06765 3.35452E-6 " pathEditMode="relative" rAng="0" ptsTypes="AA">
                                      <p:cBhvr>
                                        <p:cTn id="60" dur="500" spd="-100000" fill="hold"/>
                                        <p:tgtEl>
                                          <p:spTgt spid="40"/>
                                        </p:tgtEl>
                                        <p:attrNameLst>
                                          <p:attrName>ppt_x</p:attrName>
                                          <p:attrName>ppt_y</p:attrName>
                                        </p:attrNameLst>
                                      </p:cBhvr>
                                      <p:rCtr x="-3383" y="0"/>
                                    </p:animMotion>
                                  </p:childTnLst>
                                </p:cTn>
                              </p:par>
                              <p:par>
                                <p:cTn id="61" presetID="10" presetClass="entr" presetSubtype="0" fill="hold" grpId="0" nodeType="withEffect">
                                  <p:stCondLst>
                                    <p:cond delay="40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35" presetClass="path" presetSubtype="0" decel="100000" fill="hold" grpId="1" nodeType="withEffect">
                                  <p:stCondLst>
                                    <p:cond delay="400"/>
                                  </p:stCondLst>
                                  <p:childTnLst>
                                    <p:animMotion origin="layout" path="M -2.09344E-7 2.51929E-6 L -0.06433 2.51929E-6 " pathEditMode="relative" rAng="0" ptsTypes="AA">
                                      <p:cBhvr>
                                        <p:cTn id="65" dur="500" spd="-100000" fill="hold"/>
                                        <p:tgtEl>
                                          <p:spTgt spid="2"/>
                                        </p:tgtEl>
                                        <p:attrNameLst>
                                          <p:attrName>ppt_x</p:attrName>
                                          <p:attrName>ppt_y</p:attrName>
                                        </p:attrNameLst>
                                      </p:cBhvr>
                                      <p:rCtr x="-32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545738" y="2140367"/>
            <a:ext cx="827743" cy="995481"/>
            <a:chOff x="9379076" y="807788"/>
            <a:chExt cx="888919" cy="1178761"/>
          </a:xfrm>
        </p:grpSpPr>
        <p:grpSp>
          <p:nvGrpSpPr>
            <p:cNvPr id="4" name="Group 4"/>
            <p:cNvGrpSpPr>
              <a:grpSpLocks noChangeAspect="1"/>
            </p:cNvGrpSpPr>
            <p:nvPr/>
          </p:nvGrpSpPr>
          <p:grpSpPr bwMode="auto">
            <a:xfrm>
              <a:off x="9379076" y="807788"/>
              <a:ext cx="888919" cy="1178761"/>
              <a:chOff x="5451" y="337"/>
              <a:chExt cx="825" cy="1094"/>
            </a:xfrm>
            <a:solidFill>
              <a:srgbClr val="9FCCF0"/>
            </a:solidFill>
          </p:grpSpPr>
          <p:sp>
            <p:nvSpPr>
              <p:cNvPr id="7" name="Freeform 5"/>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Oval 6"/>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7"/>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8"/>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9"/>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10"/>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Oval 11"/>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12"/>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3" name="TextBox 142"/>
            <p:cNvSpPr txBox="1"/>
            <p:nvPr/>
          </p:nvSpPr>
          <p:spPr>
            <a:xfrm>
              <a:off x="9477057" y="1447863"/>
              <a:ext cx="702993" cy="25716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969696"/>
                      </a:gs>
                      <a:gs pos="30000">
                        <a:srgbClr val="969696"/>
                      </a:gs>
                    </a:gsLst>
                    <a:lin ang="5400000" scaled="0"/>
                  </a:gradFill>
                  <a:effectLst/>
                  <a:uLnTx/>
                  <a:uFillTx/>
                  <a:latin typeface="Segoe UI Semibold" panose="020B0702040204020203" pitchFamily="34" charset="0"/>
                  <a:ea typeface="+mn-ea"/>
                  <a:cs typeface="Segoe UI Semibold" panose="020B0702040204020203" pitchFamily="34" charset="0"/>
                </a:rPr>
                <a:t>DATA</a:t>
              </a:r>
            </a:p>
          </p:txBody>
        </p:sp>
      </p:grpSp>
      <p:sp>
        <p:nvSpPr>
          <p:cNvPr id="10" name="Title 3"/>
          <p:cNvSpPr txBox="1">
            <a:spLocks/>
          </p:cNvSpPr>
          <p:nvPr/>
        </p:nvSpPr>
        <p:spPr>
          <a:xfrm>
            <a:off x="418645" y="439361"/>
            <a:ext cx="6346101" cy="899537"/>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313" b="0" i="0" u="none" strike="noStrike" kern="1200" cap="none" spc="-102" normalizeH="0" baseline="0" noProof="0" dirty="0">
                <a:ln w="3175">
                  <a:noFill/>
                </a:ln>
                <a:gradFill>
                  <a:gsLst>
                    <a:gs pos="1250">
                      <a:srgbClr val="000000"/>
                    </a:gs>
                    <a:gs pos="100000">
                      <a:srgbClr val="000000"/>
                    </a:gs>
                  </a:gsLst>
                  <a:lin ang="5400000" scaled="0"/>
                </a:gradFill>
                <a:effectLst/>
                <a:uLnTx/>
                <a:uFillTx/>
                <a:latin typeface="Segoe UI Light"/>
                <a:ea typeface="+mn-ea"/>
                <a:cs typeface="Segoe UI" pitchFamily="34" charset="0"/>
              </a:rPr>
              <a:t>Business continuity strategy</a:t>
            </a:r>
          </a:p>
        </p:txBody>
      </p:sp>
      <p:sp>
        <p:nvSpPr>
          <p:cNvPr id="234" name="Rectangle 233" hidden="1"/>
          <p:cNvSpPr/>
          <p:nvPr/>
        </p:nvSpPr>
        <p:spPr bwMode="auto">
          <a:xfrm>
            <a:off x="7082307" y="792329"/>
            <a:ext cx="1115788" cy="1078698"/>
          </a:xfrm>
          <a:prstGeom prst="rect">
            <a:avLst/>
          </a:prstGeom>
          <a:solidFill>
            <a:srgbClr val="F2F2F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1" name="Straight Connector 130"/>
          <p:cNvCxnSpPr/>
          <p:nvPr/>
        </p:nvCxnSpPr>
        <p:spPr>
          <a:xfrm>
            <a:off x="4085956" y="1923673"/>
            <a:ext cx="0" cy="3867011"/>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2" name="Straight Connector 131"/>
          <p:cNvCxnSpPr/>
          <p:nvPr/>
        </p:nvCxnSpPr>
        <p:spPr>
          <a:xfrm>
            <a:off x="8119867" y="1923673"/>
            <a:ext cx="0" cy="3867011"/>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30" name="Group 229"/>
          <p:cNvGrpSpPr/>
          <p:nvPr/>
        </p:nvGrpSpPr>
        <p:grpSpPr>
          <a:xfrm>
            <a:off x="6215612" y="1896158"/>
            <a:ext cx="1253621" cy="1746055"/>
            <a:chOff x="7267137" y="656433"/>
            <a:chExt cx="3219498" cy="1681254"/>
          </a:xfrm>
        </p:grpSpPr>
        <p:sp>
          <p:nvSpPr>
            <p:cNvPr id="232" name="Rectangle: Rounded Corners 231"/>
            <p:cNvSpPr/>
            <p:nvPr/>
          </p:nvSpPr>
          <p:spPr bwMode="auto">
            <a:xfrm>
              <a:off x="7267137" y="713579"/>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3" name="Rectangle 232"/>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dirty="0">
                  <a:ln>
                    <a:noFill/>
                  </a:ln>
                  <a:gradFill>
                    <a:gsLst>
                      <a:gs pos="0">
                        <a:srgbClr val="0072C6"/>
                      </a:gs>
                      <a:gs pos="100000">
                        <a:srgbClr val="0072C6"/>
                      </a:gs>
                    </a:gsLst>
                    <a:lin ang="5400000" scaled="0"/>
                  </a:gradFill>
                  <a:effectLst/>
                  <a:uLnTx/>
                  <a:uFillTx/>
                  <a:latin typeface="Segoe UI"/>
                  <a:ea typeface="Segoe UI" pitchFamily="34" charset="0"/>
                  <a:cs typeface="Segoe UI" pitchFamily="34" charset="0"/>
                </a:rPr>
                <a:t>Secondary site</a:t>
              </a:r>
            </a:p>
          </p:txBody>
        </p:sp>
      </p:grpSp>
      <p:sp>
        <p:nvSpPr>
          <p:cNvPr id="235" name="Title 3"/>
          <p:cNvSpPr txBox="1">
            <a:spLocks/>
          </p:cNvSpPr>
          <p:nvPr/>
        </p:nvSpPr>
        <p:spPr>
          <a:xfrm>
            <a:off x="416597" y="1113236"/>
            <a:ext cx="11657888" cy="526027"/>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961" b="0" i="0" u="none" strike="noStrike" kern="1200" cap="none" spc="0" normalizeH="0" baseline="0" noProof="0" dirty="0">
                <a:ln w="3175">
                  <a:noFill/>
                </a:ln>
                <a:solidFill>
                  <a:srgbClr val="0072C6"/>
                </a:solidFill>
                <a:effectLst/>
                <a:uLnTx/>
                <a:uFillTx/>
                <a:latin typeface="Segoe UI"/>
                <a:ea typeface="+mn-ea"/>
                <a:cs typeface="Segoe UI Semilight" panose="020B0402040204020203" pitchFamily="34" charset="0"/>
              </a:rPr>
              <a:t>You need all three</a:t>
            </a:r>
          </a:p>
        </p:txBody>
      </p:sp>
      <p:grpSp>
        <p:nvGrpSpPr>
          <p:cNvPr id="236" name="Group 235"/>
          <p:cNvGrpSpPr/>
          <p:nvPr/>
        </p:nvGrpSpPr>
        <p:grpSpPr>
          <a:xfrm>
            <a:off x="1346274" y="3234002"/>
            <a:ext cx="306246" cy="294588"/>
            <a:chOff x="8329583" y="1657289"/>
            <a:chExt cx="312387" cy="300495"/>
          </a:xfrm>
        </p:grpSpPr>
        <p:cxnSp>
          <p:nvCxnSpPr>
            <p:cNvPr id="237" name="Straight Connector 236"/>
            <p:cNvCxnSpPr>
              <a:cxnSpLocks/>
            </p:cNvCxnSpPr>
            <p:nvPr/>
          </p:nvCxnSpPr>
          <p:spPr>
            <a:xfrm rot="16200000">
              <a:off x="8329583" y="1657289"/>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344404" y="1660218"/>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578421" y="1818047"/>
            <a:ext cx="3145622" cy="1824167"/>
            <a:chOff x="4420900" y="581220"/>
            <a:chExt cx="6065735" cy="1756465"/>
          </a:xfrm>
        </p:grpSpPr>
        <p:sp>
          <p:nvSpPr>
            <p:cNvPr id="268" name="Rectangle: Rounded Corners 267"/>
            <p:cNvSpPr/>
            <p:nvPr/>
          </p:nvSpPr>
          <p:spPr bwMode="auto">
            <a:xfrm>
              <a:off x="4420900" y="713579"/>
              <a:ext cx="6065735" cy="1624106"/>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9" name="Rectangle 268"/>
            <p:cNvSpPr/>
            <p:nvPr/>
          </p:nvSpPr>
          <p:spPr bwMode="auto">
            <a:xfrm>
              <a:off x="6352526" y="581220"/>
              <a:ext cx="2115990" cy="2280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dirty="0">
                  <a:ln>
                    <a:noFill/>
                  </a:ln>
                  <a:gradFill>
                    <a:gsLst>
                      <a:gs pos="0">
                        <a:srgbClr val="0072C6"/>
                      </a:gs>
                      <a:gs pos="100000">
                        <a:srgbClr val="0072C6"/>
                      </a:gs>
                    </a:gsLst>
                    <a:lin ang="5400000" scaled="0"/>
                  </a:gradFill>
                  <a:effectLst/>
                  <a:uLnTx/>
                  <a:uFillTx/>
                  <a:latin typeface="Segoe UI"/>
                  <a:ea typeface="Segoe UI" pitchFamily="34" charset="0"/>
                  <a:cs typeface="Segoe UI" pitchFamily="34" charset="0"/>
                </a:rPr>
                <a:t>Primary site</a:t>
              </a:r>
            </a:p>
          </p:txBody>
        </p:sp>
      </p:grpSp>
      <p:grpSp>
        <p:nvGrpSpPr>
          <p:cNvPr id="270" name="Group 15"/>
          <p:cNvGrpSpPr>
            <a:grpSpLocks noChangeAspect="1"/>
          </p:cNvGrpSpPr>
          <p:nvPr/>
        </p:nvGrpSpPr>
        <p:grpSpPr bwMode="auto">
          <a:xfrm>
            <a:off x="6535055" y="2182208"/>
            <a:ext cx="614806" cy="976782"/>
            <a:chOff x="3695" y="1849"/>
            <a:chExt cx="445" cy="707"/>
          </a:xfrm>
          <a:solidFill>
            <a:schemeClr val="accent4"/>
          </a:solidFill>
        </p:grpSpPr>
        <p:sp>
          <p:nvSpPr>
            <p:cNvPr id="271"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2"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3"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4"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5"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6"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7"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8"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9"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0"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92" name="Group 15"/>
          <p:cNvGrpSpPr>
            <a:grpSpLocks noChangeAspect="1"/>
          </p:cNvGrpSpPr>
          <p:nvPr/>
        </p:nvGrpSpPr>
        <p:grpSpPr bwMode="auto">
          <a:xfrm>
            <a:off x="2557196" y="2172967"/>
            <a:ext cx="614806" cy="976782"/>
            <a:chOff x="3695" y="1849"/>
            <a:chExt cx="445" cy="707"/>
          </a:xfrm>
          <a:solidFill>
            <a:schemeClr val="accent4"/>
          </a:solidFill>
        </p:grpSpPr>
        <p:sp>
          <p:nvSpPr>
            <p:cNvPr id="293"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4"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5"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6"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7"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8"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9"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0"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1"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2"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03" name="Group 15"/>
          <p:cNvGrpSpPr>
            <a:grpSpLocks noChangeAspect="1"/>
          </p:cNvGrpSpPr>
          <p:nvPr/>
        </p:nvGrpSpPr>
        <p:grpSpPr bwMode="auto">
          <a:xfrm>
            <a:off x="1201663" y="2172967"/>
            <a:ext cx="614806" cy="976782"/>
            <a:chOff x="3695" y="1849"/>
            <a:chExt cx="445" cy="707"/>
          </a:xfrm>
          <a:solidFill>
            <a:schemeClr val="accent4"/>
          </a:solidFill>
        </p:grpSpPr>
        <p:sp>
          <p:nvSpPr>
            <p:cNvPr id="304"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5"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6"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7"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9"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0"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1"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2"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3"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58" name="Group 4"/>
          <p:cNvGrpSpPr>
            <a:grpSpLocks noChangeAspect="1"/>
          </p:cNvGrpSpPr>
          <p:nvPr/>
        </p:nvGrpSpPr>
        <p:grpSpPr bwMode="auto">
          <a:xfrm>
            <a:off x="978512" y="2787114"/>
            <a:ext cx="443815" cy="441837"/>
            <a:chOff x="3693" y="1979"/>
            <a:chExt cx="449" cy="447"/>
          </a:xfrm>
        </p:grpSpPr>
        <p:sp>
          <p:nvSpPr>
            <p:cNvPr id="25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sp>
          <p:nvSpPr>
            <p:cNvPr id="26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07" name="Rectangle 106"/>
          <p:cNvSpPr/>
          <p:nvPr/>
        </p:nvSpPr>
        <p:spPr bwMode="auto">
          <a:xfrm>
            <a:off x="488617" y="3779433"/>
            <a:ext cx="2182649" cy="5976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49" normalizeH="0" baseline="0" noProof="0" dirty="0">
                <a:ln>
                  <a:noFill/>
                </a:ln>
                <a:solidFill>
                  <a:srgbClr val="0072C6"/>
                </a:solidFill>
                <a:effectLst/>
                <a:uLnTx/>
                <a:uFillTx/>
                <a:latin typeface="Segoe UI" panose="020B0502040204020203" pitchFamily="34" charset="0"/>
                <a:ea typeface="+mn-ea"/>
                <a:cs typeface="Segoe UI" panose="020B0502040204020203" pitchFamily="34" charset="0"/>
              </a:rPr>
              <a:t>High availability</a:t>
            </a:r>
          </a:p>
        </p:txBody>
      </p:sp>
      <p:sp>
        <p:nvSpPr>
          <p:cNvPr id="108" name="Text Placeholder 22"/>
          <p:cNvSpPr txBox="1">
            <a:spLocks/>
          </p:cNvSpPr>
          <p:nvPr/>
        </p:nvSpPr>
        <p:spPr>
          <a:xfrm>
            <a:off x="571672" y="4532385"/>
            <a:ext cx="2354407" cy="751272"/>
          </a:xfrm>
          <a:prstGeom prst="rect">
            <a:avLst/>
          </a:prstGeom>
        </p:spPr>
        <p:txBody>
          <a:bodyPr wrap="square" lIns="89630" tIns="89630" rIns="89630" bIns="89630">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90000"/>
              </a:lnSpc>
              <a:spcBef>
                <a:spcPct val="20000"/>
              </a:spcBef>
              <a:spcAft>
                <a:spcPct val="0"/>
              </a:spcAft>
              <a:buClrTx/>
              <a:buSzPct val="90000"/>
              <a:buFontTx/>
              <a:buNone/>
              <a:tabLst/>
              <a:defRPr/>
            </a:pPr>
            <a:r>
              <a:rPr kumimoji="0" lang="en-US" sz="1372"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a second instance</a:t>
            </a:r>
          </a:p>
        </p:txBody>
      </p:sp>
      <p:cxnSp>
        <p:nvCxnSpPr>
          <p:cNvPr id="109" name="Straight Connector 108"/>
          <p:cNvCxnSpPr/>
          <p:nvPr/>
        </p:nvCxnSpPr>
        <p:spPr>
          <a:xfrm>
            <a:off x="682426" y="4366542"/>
            <a:ext cx="499393"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4599744" y="1878043"/>
            <a:ext cx="1253621" cy="1746056"/>
            <a:chOff x="7267137" y="656433"/>
            <a:chExt cx="3219498" cy="1486888"/>
          </a:xfrm>
        </p:grpSpPr>
        <p:sp>
          <p:nvSpPr>
            <p:cNvPr id="111" name="Rectangle: Rounded Corners 110"/>
            <p:cNvSpPr/>
            <p:nvPr/>
          </p:nvSpPr>
          <p:spPr bwMode="auto">
            <a:xfrm>
              <a:off x="7267137" y="713579"/>
              <a:ext cx="3219498" cy="1429742"/>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dirty="0">
                  <a:ln>
                    <a:noFill/>
                  </a:ln>
                  <a:gradFill>
                    <a:gsLst>
                      <a:gs pos="0">
                        <a:srgbClr val="0072C6"/>
                      </a:gs>
                      <a:gs pos="100000">
                        <a:srgbClr val="0072C6"/>
                      </a:gs>
                    </a:gsLst>
                    <a:lin ang="5400000" scaled="0"/>
                  </a:gradFill>
                  <a:effectLst/>
                  <a:uLnTx/>
                  <a:uFillTx/>
                  <a:latin typeface="Segoe UI"/>
                  <a:ea typeface="Segoe UI" pitchFamily="34" charset="0"/>
                  <a:cs typeface="Segoe UI" pitchFamily="34" charset="0"/>
                </a:rPr>
                <a:t>Primary site</a:t>
              </a:r>
            </a:p>
          </p:txBody>
        </p:sp>
      </p:grpSp>
      <p:grpSp>
        <p:nvGrpSpPr>
          <p:cNvPr id="113" name="Group 112"/>
          <p:cNvGrpSpPr/>
          <p:nvPr/>
        </p:nvGrpSpPr>
        <p:grpSpPr>
          <a:xfrm>
            <a:off x="5237864" y="3234002"/>
            <a:ext cx="306246" cy="294588"/>
            <a:chOff x="8329583" y="1657289"/>
            <a:chExt cx="312387" cy="300495"/>
          </a:xfrm>
        </p:grpSpPr>
        <p:cxnSp>
          <p:nvCxnSpPr>
            <p:cNvPr id="114" name="Straight Connector 113"/>
            <p:cNvCxnSpPr>
              <a:cxnSpLocks/>
            </p:cNvCxnSpPr>
            <p:nvPr/>
          </p:nvCxnSpPr>
          <p:spPr>
            <a:xfrm rot="16200000">
              <a:off x="8329583" y="1657289"/>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44404" y="1660218"/>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6" name="Group 15"/>
          <p:cNvGrpSpPr>
            <a:grpSpLocks noChangeAspect="1"/>
          </p:cNvGrpSpPr>
          <p:nvPr/>
        </p:nvGrpSpPr>
        <p:grpSpPr bwMode="auto">
          <a:xfrm>
            <a:off x="5093252" y="2172967"/>
            <a:ext cx="614806" cy="976782"/>
            <a:chOff x="3695" y="1849"/>
            <a:chExt cx="445" cy="707"/>
          </a:xfrm>
          <a:solidFill>
            <a:schemeClr val="accent4"/>
          </a:solidFill>
        </p:grpSpPr>
        <p:sp>
          <p:nvSpPr>
            <p:cNvPr id="117"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3"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4"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5"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3"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4"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5"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6"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7"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8" name="Group 4"/>
          <p:cNvGrpSpPr>
            <a:grpSpLocks noChangeAspect="1"/>
          </p:cNvGrpSpPr>
          <p:nvPr/>
        </p:nvGrpSpPr>
        <p:grpSpPr bwMode="auto">
          <a:xfrm>
            <a:off x="4870102" y="2787114"/>
            <a:ext cx="443815" cy="441837"/>
            <a:chOff x="3693" y="1979"/>
            <a:chExt cx="449" cy="447"/>
          </a:xfrm>
        </p:grpSpPr>
        <p:sp>
          <p:nvSpPr>
            <p:cNvPr id="13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sp>
          <p:nvSpPr>
            <p:cNvPr id="14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4" name="Rectangle 143"/>
          <p:cNvSpPr/>
          <p:nvPr/>
        </p:nvSpPr>
        <p:spPr bwMode="auto">
          <a:xfrm>
            <a:off x="4599743" y="3779433"/>
            <a:ext cx="2182649" cy="5976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49" normalizeH="0" baseline="0" noProof="0" dirty="0">
                <a:ln>
                  <a:noFill/>
                </a:ln>
                <a:solidFill>
                  <a:srgbClr val="0072C6"/>
                </a:solidFill>
                <a:effectLst/>
                <a:uLnTx/>
                <a:uFillTx/>
                <a:latin typeface="Segoe UI" panose="020B0502040204020203" pitchFamily="34" charset="0"/>
                <a:ea typeface="+mn-ea"/>
                <a:cs typeface="Segoe UI" panose="020B0502040204020203" pitchFamily="34" charset="0"/>
              </a:rPr>
              <a:t>Disaster recovery</a:t>
            </a:r>
          </a:p>
        </p:txBody>
      </p:sp>
      <p:sp>
        <p:nvSpPr>
          <p:cNvPr id="145" name="Text Placeholder 22"/>
          <p:cNvSpPr txBox="1">
            <a:spLocks/>
          </p:cNvSpPr>
          <p:nvPr/>
        </p:nvSpPr>
        <p:spPr>
          <a:xfrm>
            <a:off x="4682798" y="4532385"/>
            <a:ext cx="3011200" cy="751272"/>
          </a:xfrm>
          <a:prstGeom prst="rect">
            <a:avLst/>
          </a:prstGeom>
        </p:spPr>
        <p:txBody>
          <a:bodyPr wrap="square" lIns="89630" tIns="89630" rIns="89630" bIns="89630">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90000"/>
              </a:lnSpc>
              <a:spcBef>
                <a:spcPct val="20000"/>
              </a:spcBef>
              <a:spcAft>
                <a:spcPct val="0"/>
              </a:spcAft>
              <a:buClrTx/>
              <a:buSzPct val="90000"/>
              <a:buFontTx/>
              <a:buNone/>
              <a:tabLst/>
              <a:defRPr/>
            </a:pPr>
            <a:r>
              <a:rPr kumimoji="0" lang="en-US" sz="1372"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them in Azure or a secondary datacenter</a:t>
            </a:r>
          </a:p>
        </p:txBody>
      </p:sp>
      <p:cxnSp>
        <p:nvCxnSpPr>
          <p:cNvPr id="146" name="Straight Connector 145"/>
          <p:cNvCxnSpPr/>
          <p:nvPr/>
        </p:nvCxnSpPr>
        <p:spPr>
          <a:xfrm>
            <a:off x="4793552" y="4366542"/>
            <a:ext cx="499393"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bwMode="auto">
          <a:xfrm>
            <a:off x="8282156" y="3779433"/>
            <a:ext cx="2182649" cy="5976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49" normalizeH="0" baseline="0" noProof="0" dirty="0">
                <a:ln>
                  <a:noFill/>
                </a:ln>
                <a:solidFill>
                  <a:srgbClr val="0072C6"/>
                </a:solidFill>
                <a:effectLst/>
                <a:uLnTx/>
                <a:uFillTx/>
                <a:latin typeface="Segoe UI" panose="020B0502040204020203" pitchFamily="34" charset="0"/>
                <a:ea typeface="+mn-ea"/>
                <a:cs typeface="Segoe UI" panose="020B0502040204020203" pitchFamily="34" charset="0"/>
              </a:rPr>
              <a:t>Backup</a:t>
            </a:r>
          </a:p>
        </p:txBody>
      </p:sp>
      <p:sp>
        <p:nvSpPr>
          <p:cNvPr id="149" name="Text Placeholder 22"/>
          <p:cNvSpPr txBox="1">
            <a:spLocks/>
          </p:cNvSpPr>
          <p:nvPr/>
        </p:nvSpPr>
        <p:spPr>
          <a:xfrm>
            <a:off x="8365211" y="4532384"/>
            <a:ext cx="3011200" cy="561185"/>
          </a:xfrm>
          <a:prstGeom prst="rect">
            <a:avLst/>
          </a:prstGeom>
        </p:spPr>
        <p:txBody>
          <a:bodyPr wrap="square" lIns="89630" tIns="89630" rIns="89630" bIns="89630">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90000"/>
              </a:lnSpc>
              <a:spcBef>
                <a:spcPct val="20000"/>
              </a:spcBef>
              <a:spcAft>
                <a:spcPct val="0"/>
              </a:spcAft>
              <a:buClrTx/>
              <a:buSzPct val="90000"/>
              <a:buFontTx/>
              <a:buNone/>
              <a:tabLst/>
              <a:defRPr/>
            </a:pPr>
            <a:r>
              <a:rPr kumimoji="0" lang="en-US" sz="1372"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data is corrupted, deleted or lost you can restore it</a:t>
            </a:r>
          </a:p>
        </p:txBody>
      </p:sp>
      <p:cxnSp>
        <p:nvCxnSpPr>
          <p:cNvPr id="151" name="Straight Connector 150"/>
          <p:cNvCxnSpPr/>
          <p:nvPr/>
        </p:nvCxnSpPr>
        <p:spPr>
          <a:xfrm>
            <a:off x="8475965" y="4366542"/>
            <a:ext cx="499393"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9" name="Group 4">
            <a:extLst>
              <a:ext uri="{FF2B5EF4-FFF2-40B4-BE49-F238E27FC236}">
                <a16:creationId xmlns:a16="http://schemas.microsoft.com/office/drawing/2014/main" id="{1D50BE9C-25D2-4A28-8AC5-A6908FF30E57}"/>
              </a:ext>
            </a:extLst>
          </p:cNvPr>
          <p:cNvGrpSpPr>
            <a:grpSpLocks noChangeAspect="1"/>
          </p:cNvGrpSpPr>
          <p:nvPr/>
        </p:nvGrpSpPr>
        <p:grpSpPr bwMode="auto">
          <a:xfrm>
            <a:off x="9306335" y="2743697"/>
            <a:ext cx="443815" cy="441837"/>
            <a:chOff x="3693" y="1979"/>
            <a:chExt cx="449" cy="447"/>
          </a:xfrm>
        </p:grpSpPr>
        <p:sp>
          <p:nvSpPr>
            <p:cNvPr id="120" name="Oval 5">
              <a:extLst>
                <a:ext uri="{FF2B5EF4-FFF2-40B4-BE49-F238E27FC236}">
                  <a16:creationId xmlns:a16="http://schemas.microsoft.com/office/drawing/2014/main" id="{088A0AFA-FD7A-4665-BF57-F22621175167}"/>
                </a:ext>
              </a:extLst>
            </p:cNvPr>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1" name="Freeform 6">
              <a:extLst>
                <a:ext uri="{FF2B5EF4-FFF2-40B4-BE49-F238E27FC236}">
                  <a16:creationId xmlns:a16="http://schemas.microsoft.com/office/drawing/2014/main" id="{EBA59E7C-7157-4607-B775-96509CC55E8B}"/>
                </a:ext>
              </a:extLst>
            </p:cNvPr>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368B9502-39BB-4626-A772-CE885A535E79}"/>
              </a:ext>
            </a:extLst>
          </p:cNvPr>
          <p:cNvGrpSpPr/>
          <p:nvPr/>
        </p:nvGrpSpPr>
        <p:grpSpPr>
          <a:xfrm>
            <a:off x="6595441" y="3236873"/>
            <a:ext cx="422427" cy="315895"/>
            <a:chOff x="6801732" y="3273980"/>
            <a:chExt cx="430898" cy="322229"/>
          </a:xfrm>
        </p:grpSpPr>
        <p:cxnSp>
          <p:nvCxnSpPr>
            <p:cNvPr id="122" name="Straight Connector 121">
              <a:extLst>
                <a:ext uri="{FF2B5EF4-FFF2-40B4-BE49-F238E27FC236}">
                  <a16:creationId xmlns:a16="http://schemas.microsoft.com/office/drawing/2014/main" id="{3BD3595B-A0BD-4A7D-87EE-2B4F0DAA0978}"/>
                </a:ext>
              </a:extLst>
            </p:cNvPr>
            <p:cNvCxnSpPr>
              <a:cxnSpLocks/>
            </p:cNvCxnSpPr>
            <p:nvPr/>
          </p:nvCxnSpPr>
          <p:spPr>
            <a:xfrm flipV="1">
              <a:off x="6925153" y="3273980"/>
              <a:ext cx="307477" cy="322229"/>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3CE33F6-8649-4070-BB38-6A5785E720E1}"/>
                </a:ext>
              </a:extLst>
            </p:cNvPr>
            <p:cNvCxnSpPr/>
            <p:nvPr/>
          </p:nvCxnSpPr>
          <p:spPr>
            <a:xfrm>
              <a:off x="6801732" y="3461180"/>
              <a:ext cx="123419" cy="127932"/>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ABFC18C-56DB-43F1-926F-C94C95898F5A}"/>
              </a:ext>
            </a:extLst>
          </p:cNvPr>
          <p:cNvGrpSpPr/>
          <p:nvPr/>
        </p:nvGrpSpPr>
        <p:grpSpPr>
          <a:xfrm>
            <a:off x="10727528" y="3236370"/>
            <a:ext cx="422427" cy="315895"/>
            <a:chOff x="6801732" y="3273980"/>
            <a:chExt cx="430898" cy="322229"/>
          </a:xfrm>
        </p:grpSpPr>
        <p:cxnSp>
          <p:nvCxnSpPr>
            <p:cNvPr id="129" name="Straight Connector 128">
              <a:extLst>
                <a:ext uri="{FF2B5EF4-FFF2-40B4-BE49-F238E27FC236}">
                  <a16:creationId xmlns:a16="http://schemas.microsoft.com/office/drawing/2014/main" id="{5C974BFB-3441-498B-AE5F-826858282B3E}"/>
                </a:ext>
              </a:extLst>
            </p:cNvPr>
            <p:cNvCxnSpPr>
              <a:cxnSpLocks/>
            </p:cNvCxnSpPr>
            <p:nvPr/>
          </p:nvCxnSpPr>
          <p:spPr>
            <a:xfrm flipV="1">
              <a:off x="6925153" y="3273980"/>
              <a:ext cx="307477" cy="322229"/>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776DC07-0E7C-43E0-BA33-0F37A9F344B9}"/>
                </a:ext>
              </a:extLst>
            </p:cNvPr>
            <p:cNvCxnSpPr/>
            <p:nvPr/>
          </p:nvCxnSpPr>
          <p:spPr>
            <a:xfrm>
              <a:off x="6801732" y="3461180"/>
              <a:ext cx="123419" cy="127932"/>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611BB24C-E9F3-4081-AEE7-8D4719ED76D4}"/>
              </a:ext>
            </a:extLst>
          </p:cNvPr>
          <p:cNvGrpSpPr/>
          <p:nvPr/>
        </p:nvGrpSpPr>
        <p:grpSpPr>
          <a:xfrm>
            <a:off x="2642363" y="3243327"/>
            <a:ext cx="422427" cy="315895"/>
            <a:chOff x="6801732" y="3273980"/>
            <a:chExt cx="430898" cy="322229"/>
          </a:xfrm>
        </p:grpSpPr>
        <p:cxnSp>
          <p:nvCxnSpPr>
            <p:cNvPr id="153" name="Straight Connector 152">
              <a:extLst>
                <a:ext uri="{FF2B5EF4-FFF2-40B4-BE49-F238E27FC236}">
                  <a16:creationId xmlns:a16="http://schemas.microsoft.com/office/drawing/2014/main" id="{FF2123DB-B4FB-4F8B-873D-213659EFCF3D}"/>
                </a:ext>
              </a:extLst>
            </p:cNvPr>
            <p:cNvCxnSpPr>
              <a:cxnSpLocks/>
            </p:cNvCxnSpPr>
            <p:nvPr/>
          </p:nvCxnSpPr>
          <p:spPr>
            <a:xfrm flipV="1">
              <a:off x="6925153" y="3273980"/>
              <a:ext cx="307477" cy="322229"/>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DCA67D5-4314-4E88-A570-A23DA52ABCE8}"/>
                </a:ext>
              </a:extLst>
            </p:cNvPr>
            <p:cNvCxnSpPr/>
            <p:nvPr/>
          </p:nvCxnSpPr>
          <p:spPr>
            <a:xfrm>
              <a:off x="6801732" y="3461180"/>
              <a:ext cx="123419" cy="127932"/>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52942AF2-8E4B-4D93-A4D1-1DF01D854D8D}"/>
              </a:ext>
            </a:extLst>
          </p:cNvPr>
          <p:cNvGrpSpPr/>
          <p:nvPr/>
        </p:nvGrpSpPr>
        <p:grpSpPr>
          <a:xfrm>
            <a:off x="8821197" y="3245407"/>
            <a:ext cx="306246" cy="294588"/>
            <a:chOff x="8329583" y="1657289"/>
            <a:chExt cx="312387" cy="300495"/>
          </a:xfrm>
        </p:grpSpPr>
        <p:cxnSp>
          <p:nvCxnSpPr>
            <p:cNvPr id="167" name="Straight Connector 166">
              <a:extLst>
                <a:ext uri="{FF2B5EF4-FFF2-40B4-BE49-F238E27FC236}">
                  <a16:creationId xmlns:a16="http://schemas.microsoft.com/office/drawing/2014/main" id="{F175A191-1D8F-4D64-AFB8-B6F2A691B100}"/>
                </a:ext>
              </a:extLst>
            </p:cNvPr>
            <p:cNvCxnSpPr>
              <a:cxnSpLocks/>
            </p:cNvCxnSpPr>
            <p:nvPr/>
          </p:nvCxnSpPr>
          <p:spPr>
            <a:xfrm rot="16200000">
              <a:off x="8329583" y="1657289"/>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85340D2-1648-41CB-9E5E-7C0A6A6008A5}"/>
                </a:ext>
              </a:extLst>
            </p:cNvPr>
            <p:cNvCxnSpPr/>
            <p:nvPr/>
          </p:nvCxnSpPr>
          <p:spPr>
            <a:xfrm>
              <a:off x="8344404" y="1660218"/>
              <a:ext cx="297566" cy="297566"/>
            </a:xfrm>
            <a:prstGeom prst="line">
              <a:avLst/>
            </a:prstGeom>
            <a:ln>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5A677971-5AA8-4472-B808-63D7A358EE86}"/>
              </a:ext>
            </a:extLst>
          </p:cNvPr>
          <p:cNvGrpSpPr/>
          <p:nvPr/>
        </p:nvGrpSpPr>
        <p:grpSpPr>
          <a:xfrm>
            <a:off x="10474665" y="2138186"/>
            <a:ext cx="827743" cy="995481"/>
            <a:chOff x="9379076" y="807788"/>
            <a:chExt cx="888919" cy="1178761"/>
          </a:xfrm>
        </p:grpSpPr>
        <p:grpSp>
          <p:nvGrpSpPr>
            <p:cNvPr id="177" name="Group 4">
              <a:extLst>
                <a:ext uri="{FF2B5EF4-FFF2-40B4-BE49-F238E27FC236}">
                  <a16:creationId xmlns:a16="http://schemas.microsoft.com/office/drawing/2014/main" id="{9648E2CB-1BE1-485E-966A-11D36AE40C49}"/>
                </a:ext>
              </a:extLst>
            </p:cNvPr>
            <p:cNvGrpSpPr>
              <a:grpSpLocks noChangeAspect="1"/>
            </p:cNvGrpSpPr>
            <p:nvPr/>
          </p:nvGrpSpPr>
          <p:grpSpPr bwMode="auto">
            <a:xfrm>
              <a:off x="9379076" y="807788"/>
              <a:ext cx="888919" cy="1178761"/>
              <a:chOff x="5451" y="337"/>
              <a:chExt cx="825" cy="1094"/>
            </a:xfrm>
            <a:solidFill>
              <a:srgbClr val="9FCCF0"/>
            </a:solidFill>
          </p:grpSpPr>
          <p:sp>
            <p:nvSpPr>
              <p:cNvPr id="179" name="Freeform 5">
                <a:extLst>
                  <a:ext uri="{FF2B5EF4-FFF2-40B4-BE49-F238E27FC236}">
                    <a16:creationId xmlns:a16="http://schemas.microsoft.com/office/drawing/2014/main" id="{2D17533F-5D32-42F1-BD67-A2488E63837F}"/>
                  </a:ext>
                </a:extLst>
              </p:cNvPr>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0" name="Oval 6">
                <a:extLst>
                  <a:ext uri="{FF2B5EF4-FFF2-40B4-BE49-F238E27FC236}">
                    <a16:creationId xmlns:a16="http://schemas.microsoft.com/office/drawing/2014/main" id="{6B3F1DB9-2082-4C4E-AFA3-5B1ED5EA5676}"/>
                  </a:ext>
                </a:extLst>
              </p:cNvPr>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1" name="Freeform 7">
                <a:extLst>
                  <a:ext uri="{FF2B5EF4-FFF2-40B4-BE49-F238E27FC236}">
                    <a16:creationId xmlns:a16="http://schemas.microsoft.com/office/drawing/2014/main" id="{0148563B-34EA-4C75-B701-7C14B344BA18}"/>
                  </a:ext>
                </a:extLst>
              </p:cNvPr>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2" name="Freeform 8">
                <a:extLst>
                  <a:ext uri="{FF2B5EF4-FFF2-40B4-BE49-F238E27FC236}">
                    <a16:creationId xmlns:a16="http://schemas.microsoft.com/office/drawing/2014/main" id="{8F1BCEFB-0EE9-4DCA-8764-FF73CBD78259}"/>
                  </a:ext>
                </a:extLst>
              </p:cNvPr>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3" name="Freeform 9">
                <a:extLst>
                  <a:ext uri="{FF2B5EF4-FFF2-40B4-BE49-F238E27FC236}">
                    <a16:creationId xmlns:a16="http://schemas.microsoft.com/office/drawing/2014/main" id="{6CBA5CEB-E26C-4B29-B9C7-8907B4C6448A}"/>
                  </a:ext>
                </a:extLst>
              </p:cNvPr>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4" name="Freeform 10">
                <a:extLst>
                  <a:ext uri="{FF2B5EF4-FFF2-40B4-BE49-F238E27FC236}">
                    <a16:creationId xmlns:a16="http://schemas.microsoft.com/office/drawing/2014/main" id="{6430AC93-013D-47FF-8933-25A7ECC77D30}"/>
                  </a:ext>
                </a:extLst>
              </p:cNvPr>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5" name="Oval 11">
                <a:extLst>
                  <a:ext uri="{FF2B5EF4-FFF2-40B4-BE49-F238E27FC236}">
                    <a16:creationId xmlns:a16="http://schemas.microsoft.com/office/drawing/2014/main" id="{A30F4E9C-17A6-4DF1-894B-8983031FFFC5}"/>
                  </a:ext>
                </a:extLst>
              </p:cNvPr>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6" name="Freeform 12">
                <a:extLst>
                  <a:ext uri="{FF2B5EF4-FFF2-40B4-BE49-F238E27FC236}">
                    <a16:creationId xmlns:a16="http://schemas.microsoft.com/office/drawing/2014/main" id="{0FE0ADD0-1589-4792-A355-9F8AF0414441}"/>
                  </a:ext>
                </a:extLst>
              </p:cNvPr>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8" name="TextBox 177">
              <a:extLst>
                <a:ext uri="{FF2B5EF4-FFF2-40B4-BE49-F238E27FC236}">
                  <a16:creationId xmlns:a16="http://schemas.microsoft.com/office/drawing/2014/main" id="{0FFB5BDE-F30E-49B8-B530-31E9AE65FCBE}"/>
                </a:ext>
              </a:extLst>
            </p:cNvPr>
            <p:cNvSpPr txBox="1"/>
            <p:nvPr/>
          </p:nvSpPr>
          <p:spPr>
            <a:xfrm>
              <a:off x="9477057" y="1447863"/>
              <a:ext cx="702993" cy="25716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969696"/>
                      </a:gs>
                      <a:gs pos="30000">
                        <a:srgbClr val="969696"/>
                      </a:gs>
                    </a:gsLst>
                    <a:lin ang="5400000" scaled="0"/>
                  </a:gradFill>
                  <a:effectLst/>
                  <a:uLnTx/>
                  <a:uFillTx/>
                  <a:latin typeface="Segoe UI Semibold" panose="020B0702040204020203" pitchFamily="34" charset="0"/>
                  <a:ea typeface="+mn-ea"/>
                  <a:cs typeface="Segoe UI Semibold" panose="020B0702040204020203" pitchFamily="34" charset="0"/>
                </a:rPr>
                <a:t>DATA</a:t>
              </a:r>
            </a:p>
          </p:txBody>
        </p:sp>
      </p:grpSp>
      <p:grpSp>
        <p:nvGrpSpPr>
          <p:cNvPr id="187" name="Group 186">
            <a:extLst>
              <a:ext uri="{FF2B5EF4-FFF2-40B4-BE49-F238E27FC236}">
                <a16:creationId xmlns:a16="http://schemas.microsoft.com/office/drawing/2014/main" id="{4E0CC2B1-A9B0-4721-99BC-BCAA9C7F8CBA}"/>
              </a:ext>
            </a:extLst>
          </p:cNvPr>
          <p:cNvGrpSpPr/>
          <p:nvPr/>
        </p:nvGrpSpPr>
        <p:grpSpPr>
          <a:xfrm>
            <a:off x="8391894" y="1923672"/>
            <a:ext cx="1427213" cy="1731892"/>
            <a:chOff x="7217866" y="656433"/>
            <a:chExt cx="3219498" cy="1667617"/>
          </a:xfrm>
        </p:grpSpPr>
        <p:sp>
          <p:nvSpPr>
            <p:cNvPr id="188" name="Rectangle: Rounded Corners 187">
              <a:extLst>
                <a:ext uri="{FF2B5EF4-FFF2-40B4-BE49-F238E27FC236}">
                  <a16:creationId xmlns:a16="http://schemas.microsoft.com/office/drawing/2014/main" id="{D46BBB57-7B26-45B1-A887-71D9F8AB048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Rectangle 188">
              <a:extLst>
                <a:ext uri="{FF2B5EF4-FFF2-40B4-BE49-F238E27FC236}">
                  <a16:creationId xmlns:a16="http://schemas.microsoft.com/office/drawing/2014/main" id="{85DD7A5D-B24E-4FC8-A2A9-C8339AFBC305}"/>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dirty="0">
                  <a:ln>
                    <a:noFill/>
                  </a:ln>
                  <a:gradFill>
                    <a:gsLst>
                      <a:gs pos="0">
                        <a:srgbClr val="0072C6"/>
                      </a:gs>
                      <a:gs pos="100000">
                        <a:srgbClr val="0072C6"/>
                      </a:gs>
                    </a:gsLst>
                    <a:lin ang="5400000" scaled="0"/>
                  </a:gradFill>
                  <a:effectLst/>
                  <a:uLnTx/>
                  <a:uFillTx/>
                  <a:latin typeface="Segoe UI"/>
                  <a:ea typeface="Segoe UI" pitchFamily="34" charset="0"/>
                  <a:cs typeface="Segoe UI" pitchFamily="34" charset="0"/>
                </a:rPr>
                <a:t>Original</a:t>
              </a:r>
            </a:p>
          </p:txBody>
        </p:sp>
      </p:grpSp>
      <p:grpSp>
        <p:nvGrpSpPr>
          <p:cNvPr id="190" name="Group 189">
            <a:extLst>
              <a:ext uri="{FF2B5EF4-FFF2-40B4-BE49-F238E27FC236}">
                <a16:creationId xmlns:a16="http://schemas.microsoft.com/office/drawing/2014/main" id="{0342E072-0C01-4EE2-AE68-CDAA0361B367}"/>
              </a:ext>
            </a:extLst>
          </p:cNvPr>
          <p:cNvGrpSpPr/>
          <p:nvPr/>
        </p:nvGrpSpPr>
        <p:grpSpPr>
          <a:xfrm>
            <a:off x="10156006" y="1926107"/>
            <a:ext cx="1427213" cy="1731892"/>
            <a:chOff x="7217866" y="656433"/>
            <a:chExt cx="3219498" cy="1667617"/>
          </a:xfrm>
        </p:grpSpPr>
        <p:sp>
          <p:nvSpPr>
            <p:cNvPr id="191" name="Rectangle: Rounded Corners 190">
              <a:extLst>
                <a:ext uri="{FF2B5EF4-FFF2-40B4-BE49-F238E27FC236}">
                  <a16:creationId xmlns:a16="http://schemas.microsoft.com/office/drawing/2014/main" id="{771956ED-22E2-4A8E-971F-CDE97CB1BD9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F4DDB076-BD57-4CDA-909D-D8E904F90E93}"/>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29" b="0" i="0" u="none" strike="noStrike" kern="1200" cap="none" spc="0" normalizeH="0" baseline="0" noProof="0" dirty="0">
                  <a:ln>
                    <a:noFill/>
                  </a:ln>
                  <a:gradFill>
                    <a:gsLst>
                      <a:gs pos="0">
                        <a:srgbClr val="0072C6"/>
                      </a:gs>
                      <a:gs pos="100000">
                        <a:srgbClr val="0072C6"/>
                      </a:gs>
                    </a:gsLst>
                    <a:lin ang="5400000" scaled="0"/>
                  </a:gradFill>
                  <a:effectLst/>
                  <a:uLnTx/>
                  <a:uFillTx/>
                  <a:latin typeface="Segoe UI"/>
                  <a:ea typeface="Segoe UI" pitchFamily="34" charset="0"/>
                  <a:cs typeface="Segoe UI" pitchFamily="34" charset="0"/>
                </a:rPr>
                <a:t>Backup</a:t>
              </a:r>
            </a:p>
          </p:txBody>
        </p:sp>
      </p:grpSp>
    </p:spTree>
    <p:extLst>
      <p:ext uri="{BB962C8B-B14F-4D97-AF65-F5344CB8AC3E}">
        <p14:creationId xmlns:p14="http://schemas.microsoft.com/office/powerpoint/2010/main" val="15757807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17" y="153108"/>
            <a:ext cx="11967895" cy="6607827"/>
          </a:xfrm>
          <a:prstGeom prst="rect">
            <a:avLst/>
          </a:prstGeom>
        </p:spPr>
      </p:pic>
      <p:sp>
        <p:nvSpPr>
          <p:cNvPr id="4" name="Rectangle 3"/>
          <p:cNvSpPr/>
          <p:nvPr/>
        </p:nvSpPr>
        <p:spPr>
          <a:xfrm>
            <a:off x="-10880" y="2137637"/>
            <a:ext cx="7657014" cy="1813189"/>
          </a:xfrm>
          <a:prstGeom prst="rect">
            <a:avLst/>
          </a:prstGeom>
          <a:solidFill>
            <a:srgbClr val="00B0F0">
              <a:alpha val="9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Segoe UI"/>
              <a:ea typeface="+mn-ea"/>
              <a:cs typeface="+mn-cs"/>
            </a:endParaRPr>
          </a:p>
        </p:txBody>
      </p:sp>
      <p:sp>
        <p:nvSpPr>
          <p:cNvPr id="7" name="TextBox 6"/>
          <p:cNvSpPr txBox="1"/>
          <p:nvPr/>
        </p:nvSpPr>
        <p:spPr>
          <a:xfrm>
            <a:off x="408161" y="2496552"/>
            <a:ext cx="6818933" cy="782860"/>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THANK YOU</a:t>
            </a:r>
          </a:p>
        </p:txBody>
      </p:sp>
      <p:sp>
        <p:nvSpPr>
          <p:cNvPr id="6" name="Rectangle 9"/>
          <p:cNvSpPr/>
          <p:nvPr/>
        </p:nvSpPr>
        <p:spPr bwMode="auto">
          <a:xfrm>
            <a:off x="-8299" y="974"/>
            <a:ext cx="12199435" cy="6856055"/>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p:cNvPicPr>
            <a:picLocks noChangeAspect="1"/>
          </p:cNvPicPr>
          <p:nvPr/>
        </p:nvPicPr>
        <p:blipFill>
          <a:blip r:embed="rId5"/>
          <a:stretch>
            <a:fillRect/>
          </a:stretch>
        </p:blipFill>
        <p:spPr bwMode="invGray">
          <a:xfrm>
            <a:off x="8392968" y="5771728"/>
            <a:ext cx="3224991" cy="691503"/>
          </a:xfrm>
          <a:prstGeom prst="rect">
            <a:avLst/>
          </a:prstGeom>
        </p:spPr>
      </p:pic>
    </p:spTree>
    <p:extLst>
      <p:ext uri="{BB962C8B-B14F-4D97-AF65-F5344CB8AC3E}">
        <p14:creationId xmlns:p14="http://schemas.microsoft.com/office/powerpoint/2010/main" val="178366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93B7C2C3-C17C-42F9-A14F-4A89B9B2966C}"/>
              </a:ext>
            </a:extLst>
          </p:cNvPr>
          <p:cNvSpPr/>
          <p:nvPr/>
        </p:nvSpPr>
        <p:spPr bwMode="auto">
          <a:xfrm>
            <a:off x="959370" y="1280891"/>
            <a:ext cx="5786203" cy="4834227"/>
          </a:xfrm>
          <a:prstGeom prst="irregularSeal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a:bodyPr>
          <a:lstStyle/>
          <a:p>
            <a:r>
              <a:rPr lang="en-US" b="1" dirty="0"/>
              <a:t>How many compliancy offerings does Azure offer? </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2540224" y="2540934"/>
            <a:ext cx="11022227" cy="1655762"/>
          </a:xfrm>
        </p:spPr>
        <p:txBody>
          <a:bodyPr>
            <a:noAutofit/>
          </a:bodyPr>
          <a:lstStyle/>
          <a:p>
            <a:r>
              <a:rPr lang="en-US" sz="13800" b="1" dirty="0">
                <a:effectLst>
                  <a:outerShdw blurRad="38100" dist="38100" dir="2700000" algn="tl">
                    <a:srgbClr val="000000">
                      <a:alpha val="43137"/>
                    </a:srgbClr>
                  </a:outerShdw>
                </a:effectLst>
              </a:rPr>
              <a:t>64</a:t>
            </a:r>
          </a:p>
        </p:txBody>
      </p:sp>
      <p:sp>
        <p:nvSpPr>
          <p:cNvPr id="5" name="Title 2">
            <a:extLst>
              <a:ext uri="{FF2B5EF4-FFF2-40B4-BE49-F238E27FC236}">
                <a16:creationId xmlns:a16="http://schemas.microsoft.com/office/drawing/2014/main" id="{985EE874-39E1-48D9-AAEE-5EB8D778CAB4}"/>
              </a:ext>
            </a:extLst>
          </p:cNvPr>
          <p:cNvSpPr txBox="1">
            <a:spLocks/>
          </p:cNvSpPr>
          <p:nvPr/>
        </p:nvSpPr>
        <p:spPr>
          <a:xfrm>
            <a:off x="300681" y="4429919"/>
            <a:ext cx="11590638" cy="2387600"/>
          </a:xfrm>
          <a:prstGeom prst="rect">
            <a:avLst/>
          </a:prstGeom>
          <a:noFill/>
        </p:spPr>
        <p:txBody>
          <a:bodyPr vert="horz" wrap="square" lIns="146304" tIns="91440" rIns="146304" bIns="91440" rtlCol="0" anchor="t" anchorCtr="0">
            <a:normAutofit/>
          </a:bodyPr>
          <a:lstStyle>
            <a:lvl1pPr algn="l" defTabSz="914367" rtl="0" eaLnBrk="1" latinLnBrk="0" hangingPunct="1">
              <a:lnSpc>
                <a:spcPct val="90000"/>
              </a:lnSpc>
              <a:spcBef>
                <a:spcPct val="0"/>
              </a:spcBef>
              <a:buNone/>
              <a:defRPr lang="en-US" sz="5294" b="0" kern="1200" cap="none" spc="-98" baseline="0">
                <a:ln w="3175">
                  <a:noFill/>
                </a:ln>
                <a:gradFill>
                  <a:gsLst>
                    <a:gs pos="62564">
                      <a:schemeClr val="tx1"/>
                    </a:gs>
                    <a:gs pos="55000">
                      <a:schemeClr val="tx1"/>
                    </a:gs>
                  </a:gsLst>
                  <a:lin ang="5400000" scaled="0"/>
                </a:gradFill>
                <a:effectLst/>
                <a:latin typeface="+mj-lt"/>
                <a:ea typeface="+mn-ea"/>
                <a:cs typeface="Segoe UI" pitchFamily="34" charset="0"/>
              </a:defRPr>
            </a:lvl1pPr>
          </a:lstStyle>
          <a:p>
            <a:pPr algn="r"/>
            <a:endParaRPr lang="en-US" b="1" dirty="0"/>
          </a:p>
          <a:p>
            <a:pPr algn="r"/>
            <a:r>
              <a:rPr lang="en-US" b="1" dirty="0"/>
              <a:t>How many compliancy offerings does AWS offer? </a:t>
            </a:r>
          </a:p>
        </p:txBody>
      </p:sp>
      <p:sp>
        <p:nvSpPr>
          <p:cNvPr id="6" name="Text Placeholder 3">
            <a:extLst>
              <a:ext uri="{FF2B5EF4-FFF2-40B4-BE49-F238E27FC236}">
                <a16:creationId xmlns:a16="http://schemas.microsoft.com/office/drawing/2014/main" id="{4DF1D65D-4F18-4402-AC80-68A2E9014B33}"/>
              </a:ext>
            </a:extLst>
          </p:cNvPr>
          <p:cNvSpPr txBox="1">
            <a:spLocks/>
          </p:cNvSpPr>
          <p:nvPr/>
        </p:nvSpPr>
        <p:spPr>
          <a:xfrm>
            <a:off x="-1889098" y="2514489"/>
            <a:ext cx="11022227" cy="1655762"/>
          </a:xfrm>
          <a:prstGeom prst="rect">
            <a:avLst/>
          </a:prstGeom>
          <a:noFill/>
        </p:spPr>
        <p:txBody>
          <a:bodyPr vert="horz" wrap="square" lIns="164592" tIns="109728" rIns="164592" bIns="109728" rtlCol="0">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3137" kern="1200" spc="0" baseline="0">
                <a:gradFill>
                  <a:gsLst>
                    <a:gs pos="91000">
                      <a:schemeClr val="tx1"/>
                    </a:gs>
                    <a:gs pos="0">
                      <a:schemeClr val="tx1"/>
                    </a:gs>
                  </a:gsLst>
                  <a:lin ang="5400000" scaled="0"/>
                </a:gradFill>
                <a:latin typeface="+mn-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r"/>
            <a:r>
              <a:rPr lang="en-US" sz="13800" b="1" dirty="0">
                <a:effectLst>
                  <a:outerShdw blurRad="38100" dist="38100" dir="2700000" algn="tl">
                    <a:srgbClr val="000000">
                      <a:alpha val="43137"/>
                    </a:srgbClr>
                  </a:outerShdw>
                </a:effectLst>
              </a:rPr>
              <a:t>48</a:t>
            </a:r>
          </a:p>
        </p:txBody>
      </p:sp>
    </p:spTree>
    <p:extLst>
      <p:ext uri="{BB962C8B-B14F-4D97-AF65-F5344CB8AC3E}">
        <p14:creationId xmlns:p14="http://schemas.microsoft.com/office/powerpoint/2010/main" val="276845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47827" y="1792699"/>
            <a:ext cx="5079020" cy="715091"/>
          </a:xfrm>
          <a:prstGeom prst="rect">
            <a:avLst/>
          </a:prstGeom>
          <a:noFill/>
        </p:spPr>
        <p:txBody>
          <a:bodyPr wrap="square" rtlCol="0">
            <a:spAutoFit/>
          </a:bodyPr>
          <a:lstStyle/>
          <a:p>
            <a:pPr defTabSz="896214">
              <a:lnSpc>
                <a:spcPct val="90000"/>
              </a:lnSpc>
              <a:spcAft>
                <a:spcPts val="588"/>
              </a:spcAft>
              <a:defRPr/>
            </a:pPr>
            <a:r>
              <a:rPr lang="en-US" sz="2255" kern="0">
                <a:gradFill>
                  <a:gsLst>
                    <a:gs pos="1250">
                      <a:srgbClr val="272727"/>
                    </a:gs>
                    <a:gs pos="100000">
                      <a:srgbClr val="272727"/>
                    </a:gs>
                  </a:gsLst>
                  <a:lin ang="5400000" scaled="0"/>
                </a:gradFill>
                <a:latin typeface="Segoe UI Semibold" panose="020B0702040204020203" pitchFamily="34" charset="0"/>
                <a:cs typeface="Segoe UI Semibold" panose="020B0702040204020203" pitchFamily="34" charset="0"/>
              </a:rPr>
              <a:t>Breadth: </a:t>
            </a:r>
            <a:br>
              <a:rPr lang="en-US" sz="2255" kern="0">
                <a:gradFill>
                  <a:gsLst>
                    <a:gs pos="1250">
                      <a:srgbClr val="272727"/>
                    </a:gs>
                    <a:gs pos="100000">
                      <a:srgbClr val="272727"/>
                    </a:gs>
                  </a:gsLst>
                  <a:lin ang="5400000" scaled="0"/>
                </a:gradFill>
                <a:latin typeface="Segoe UI Semibold" panose="020B0702040204020203" pitchFamily="34" charset="0"/>
                <a:cs typeface="Segoe UI Semibold" panose="020B0702040204020203" pitchFamily="34" charset="0"/>
              </a:rPr>
            </a:br>
            <a:r>
              <a:rPr lang="en-US" sz="2255" kern="0">
                <a:gradFill>
                  <a:gsLst>
                    <a:gs pos="1250">
                      <a:srgbClr val="272727"/>
                    </a:gs>
                    <a:gs pos="100000">
                      <a:srgbClr val="272727"/>
                    </a:gs>
                  </a:gsLst>
                  <a:lin ang="5400000" scaled="0"/>
                </a:gradFill>
                <a:latin typeface="Segoe UI Semilight" panose="020B0402040204020203" pitchFamily="34" charset="0"/>
                <a:cs typeface="Segoe UI Semilight" panose="020B0402040204020203" pitchFamily="34" charset="0"/>
              </a:rPr>
              <a:t>Total number of offerings</a:t>
            </a:r>
          </a:p>
        </p:txBody>
      </p:sp>
      <p:sp>
        <p:nvSpPr>
          <p:cNvPr id="21" name="TextBox 20"/>
          <p:cNvSpPr txBox="1"/>
          <p:nvPr/>
        </p:nvSpPr>
        <p:spPr>
          <a:xfrm>
            <a:off x="4869525" y="1792699"/>
            <a:ext cx="5744522" cy="715091"/>
          </a:xfrm>
          <a:prstGeom prst="rect">
            <a:avLst/>
          </a:prstGeom>
          <a:noFill/>
        </p:spPr>
        <p:txBody>
          <a:bodyPr wrap="square" rtlCol="0">
            <a:spAutoFit/>
          </a:bodyPr>
          <a:lstStyle/>
          <a:p>
            <a:pPr defTabSz="914192">
              <a:lnSpc>
                <a:spcPct val="90000"/>
              </a:lnSpc>
              <a:defRPr/>
            </a:pPr>
            <a:r>
              <a:rPr lang="en-US" sz="2255" kern="0">
                <a:gradFill>
                  <a:gsLst>
                    <a:gs pos="1250">
                      <a:srgbClr val="272727"/>
                    </a:gs>
                    <a:gs pos="100000">
                      <a:srgbClr val="272727"/>
                    </a:gs>
                  </a:gsLst>
                  <a:lin ang="5400000" scaled="0"/>
                </a:gradFill>
                <a:latin typeface="Segoe UI Semibold" panose="020B0702040204020203" pitchFamily="34" charset="0"/>
                <a:cs typeface="Segoe UI Semibold" panose="020B0702040204020203" pitchFamily="34" charset="0"/>
              </a:rPr>
              <a:t>Depth: </a:t>
            </a:r>
            <a:br>
              <a:rPr lang="en-US" sz="2255" kern="0">
                <a:gradFill>
                  <a:gsLst>
                    <a:gs pos="1250">
                      <a:srgbClr val="272727"/>
                    </a:gs>
                    <a:gs pos="100000">
                      <a:srgbClr val="272727"/>
                    </a:gs>
                  </a:gsLst>
                  <a:lin ang="5400000" scaled="0"/>
                </a:gradFill>
                <a:latin typeface="Segoe UI Semibold" panose="020B0702040204020203" pitchFamily="34" charset="0"/>
                <a:cs typeface="Segoe UI Semibold" panose="020B0702040204020203" pitchFamily="34" charset="0"/>
              </a:rPr>
            </a:br>
            <a:r>
              <a:rPr lang="en-US" sz="2255" kern="0">
                <a:gradFill>
                  <a:gsLst>
                    <a:gs pos="1250">
                      <a:srgbClr val="272727"/>
                    </a:gs>
                    <a:gs pos="100000">
                      <a:srgbClr val="272727"/>
                    </a:gs>
                  </a:gsLst>
                  <a:lin ang="5400000" scaled="0"/>
                </a:gradFill>
                <a:latin typeface="Segoe UI Semilight" panose="020B0402040204020203" pitchFamily="34" charset="0"/>
                <a:cs typeface="Segoe UI Semilight" panose="020B0402040204020203" pitchFamily="34" charset="0"/>
              </a:rPr>
              <a:t>Number of customer facing services</a:t>
            </a:r>
          </a:p>
        </p:txBody>
      </p:sp>
      <p:graphicFrame>
        <p:nvGraphicFramePr>
          <p:cNvPr id="30" name="Chart 29">
            <a:extLst/>
          </p:cNvPr>
          <p:cNvGraphicFramePr>
            <a:graphicFrameLocks/>
          </p:cNvGraphicFramePr>
          <p:nvPr>
            <p:extLst/>
          </p:nvPr>
        </p:nvGraphicFramePr>
        <p:xfrm>
          <a:off x="583673" y="3037210"/>
          <a:ext cx="3468659" cy="3015874"/>
        </p:xfrm>
        <a:graphic>
          <a:graphicData uri="http://schemas.openxmlformats.org/drawingml/2006/chart">
            <c:chart xmlns:c="http://schemas.openxmlformats.org/drawingml/2006/chart" xmlns:r="http://schemas.openxmlformats.org/officeDocument/2006/relationships" r:id="rId3"/>
          </a:graphicData>
        </a:graphic>
      </p:graphicFrame>
      <p:pic>
        <p:nvPicPr>
          <p:cNvPr id="31" name="Picture 14" descr="http://www.theauditpeople.com/sites/default/files/pictures/iso-logo.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3373" y="2867113"/>
            <a:ext cx="636277" cy="4807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stretch>
            <a:fillRect/>
          </a:stretch>
        </p:blipFill>
        <p:spPr>
          <a:xfrm>
            <a:off x="6303182" y="2867113"/>
            <a:ext cx="550206" cy="503708"/>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9698" y="2872492"/>
            <a:ext cx="676509" cy="46043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4837" y="2880032"/>
            <a:ext cx="702972" cy="48074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6131" y="2834627"/>
            <a:ext cx="520296" cy="519429"/>
          </a:xfrm>
          <a:prstGeom prst="rect">
            <a:avLst/>
          </a:prstGeom>
        </p:spPr>
      </p:pic>
      <p:graphicFrame>
        <p:nvGraphicFramePr>
          <p:cNvPr id="20" name="Chart 19">
            <a:extLst>
              <a:ext uri="{FF2B5EF4-FFF2-40B4-BE49-F238E27FC236}">
                <a16:creationId xmlns:a16="http://schemas.microsoft.com/office/drawing/2014/main" id="{ECDE2F03-7E0D-4338-AB47-EEF763129974}"/>
              </a:ext>
            </a:extLst>
          </p:cNvPr>
          <p:cNvGraphicFramePr>
            <a:graphicFrameLocks/>
          </p:cNvGraphicFramePr>
          <p:nvPr>
            <p:extLst/>
          </p:nvPr>
        </p:nvGraphicFramePr>
        <p:xfrm>
          <a:off x="4751365" y="3560263"/>
          <a:ext cx="6992423" cy="2503515"/>
        </p:xfrm>
        <a:graphic>
          <a:graphicData uri="http://schemas.openxmlformats.org/drawingml/2006/chart">
            <c:chart xmlns:c="http://schemas.openxmlformats.org/drawingml/2006/chart" xmlns:r="http://schemas.openxmlformats.org/officeDocument/2006/relationships" r:id="rId9"/>
          </a:graphicData>
        </a:graphic>
      </p:graphicFrame>
      <p:sp>
        <p:nvSpPr>
          <p:cNvPr id="23" name="Freeform 8"/>
          <p:cNvSpPr>
            <a:spLocks noChangeAspect="1" noEditPoints="1"/>
          </p:cNvSpPr>
          <p:nvPr/>
        </p:nvSpPr>
        <p:spPr bwMode="black">
          <a:xfrm>
            <a:off x="815955" y="5990098"/>
            <a:ext cx="1556972" cy="188095"/>
          </a:xfrm>
          <a:custGeom>
            <a:avLst/>
            <a:gdLst>
              <a:gd name="T0" fmla="*/ 184 w 1840"/>
              <a:gd name="T1" fmla="*/ 42 h 220"/>
              <a:gd name="T2" fmla="*/ 97 w 1840"/>
              <a:gd name="T3" fmla="*/ 216 h 220"/>
              <a:gd name="T4" fmla="*/ 23 w 1840"/>
              <a:gd name="T5" fmla="*/ 81 h 220"/>
              <a:gd name="T6" fmla="*/ 31 w 1840"/>
              <a:gd name="T7" fmla="*/ 15 h 220"/>
              <a:gd name="T8" fmla="*/ 113 w 1840"/>
              <a:gd name="T9" fmla="*/ 155 h 220"/>
              <a:gd name="T10" fmla="*/ 275 w 1840"/>
              <a:gd name="T11" fmla="*/ 21 h 220"/>
              <a:gd name="T12" fmla="*/ 244 w 1840"/>
              <a:gd name="T13" fmla="*/ 21 h 220"/>
              <a:gd name="T14" fmla="*/ 275 w 1840"/>
              <a:gd name="T15" fmla="*/ 21 h 220"/>
              <a:gd name="T16" fmla="*/ 271 w 1840"/>
              <a:gd name="T17" fmla="*/ 72 h 220"/>
              <a:gd name="T18" fmla="*/ 332 w 1840"/>
              <a:gd name="T19" fmla="*/ 211 h 220"/>
              <a:gd name="T20" fmla="*/ 373 w 1840"/>
              <a:gd name="T21" fmla="*/ 69 h 220"/>
              <a:gd name="T22" fmla="*/ 336 w 1840"/>
              <a:gd name="T23" fmla="*/ 104 h 220"/>
              <a:gd name="T24" fmla="*/ 407 w 1840"/>
              <a:gd name="T25" fmla="*/ 188 h 220"/>
              <a:gd name="T26" fmla="*/ 466 w 1840"/>
              <a:gd name="T27" fmla="*/ 105 h 220"/>
              <a:gd name="T28" fmla="*/ 434 w 1840"/>
              <a:gd name="T29" fmla="*/ 72 h 220"/>
              <a:gd name="T30" fmla="*/ 472 w 1840"/>
              <a:gd name="T31" fmla="*/ 78 h 220"/>
              <a:gd name="T32" fmla="*/ 653 w 1840"/>
              <a:gd name="T33" fmla="*/ 144 h 220"/>
              <a:gd name="T34" fmla="*/ 511 w 1840"/>
              <a:gd name="T35" fmla="*/ 146 h 220"/>
              <a:gd name="T36" fmla="*/ 653 w 1840"/>
              <a:gd name="T37" fmla="*/ 144 h 220"/>
              <a:gd name="T38" fmla="*/ 548 w 1840"/>
              <a:gd name="T39" fmla="*/ 103 h 220"/>
              <a:gd name="T40" fmla="*/ 618 w 1840"/>
              <a:gd name="T41" fmla="*/ 186 h 220"/>
              <a:gd name="T42" fmla="*/ 707 w 1840"/>
              <a:gd name="T43" fmla="*/ 220 h 220"/>
              <a:gd name="T44" fmla="*/ 736 w 1840"/>
              <a:gd name="T45" fmla="*/ 180 h 220"/>
              <a:gd name="T46" fmla="*/ 671 w 1840"/>
              <a:gd name="T47" fmla="*/ 111 h 220"/>
              <a:gd name="T48" fmla="*/ 753 w 1840"/>
              <a:gd name="T49" fmla="*/ 99 h 220"/>
              <a:gd name="T50" fmla="*/ 700 w 1840"/>
              <a:gd name="T51" fmla="*/ 123 h 220"/>
              <a:gd name="T52" fmla="*/ 916 w 1840"/>
              <a:gd name="T53" fmla="*/ 144 h 220"/>
              <a:gd name="T54" fmla="*/ 775 w 1840"/>
              <a:gd name="T55" fmla="*/ 146 h 220"/>
              <a:gd name="T56" fmla="*/ 916 w 1840"/>
              <a:gd name="T57" fmla="*/ 144 h 220"/>
              <a:gd name="T58" fmla="*/ 811 w 1840"/>
              <a:gd name="T59" fmla="*/ 103 h 220"/>
              <a:gd name="T60" fmla="*/ 881 w 1840"/>
              <a:gd name="T61" fmla="*/ 186 h 220"/>
              <a:gd name="T62" fmla="*/ 971 w 1840"/>
              <a:gd name="T63" fmla="*/ 50 h 220"/>
              <a:gd name="T64" fmla="*/ 971 w 1840"/>
              <a:gd name="T65" fmla="*/ 92 h 220"/>
              <a:gd name="T66" fmla="*/ 923 w 1840"/>
              <a:gd name="T67" fmla="*/ 92 h 220"/>
              <a:gd name="T68" fmla="*/ 961 w 1840"/>
              <a:gd name="T69" fmla="*/ 14 h 220"/>
              <a:gd name="T70" fmla="*/ 1088 w 1840"/>
              <a:gd name="T71" fmla="*/ 215 h 220"/>
              <a:gd name="T72" fmla="*/ 1004 w 1840"/>
              <a:gd name="T73" fmla="*/ 92 h 220"/>
              <a:gd name="T74" fmla="*/ 1052 w 1840"/>
              <a:gd name="T75" fmla="*/ 30 h 220"/>
              <a:gd name="T76" fmla="*/ 1052 w 1840"/>
              <a:gd name="T77" fmla="*/ 92 h 220"/>
              <a:gd name="T78" fmla="*/ 1088 w 1840"/>
              <a:gd name="T79" fmla="*/ 195 h 220"/>
              <a:gd name="T80" fmla="*/ 1282 w 1840"/>
              <a:gd name="T81" fmla="*/ 160 h 220"/>
              <a:gd name="T82" fmla="*/ 1228 w 1840"/>
              <a:gd name="T83" fmla="*/ 15 h 220"/>
              <a:gd name="T84" fmla="*/ 1243 w 1840"/>
              <a:gd name="T85" fmla="*/ 53 h 220"/>
              <a:gd name="T86" fmla="*/ 1205 w 1840"/>
              <a:gd name="T87" fmla="*/ 139 h 220"/>
              <a:gd name="T88" fmla="*/ 1458 w 1840"/>
              <a:gd name="T89" fmla="*/ 197 h 220"/>
              <a:gd name="T90" fmla="*/ 1425 w 1840"/>
              <a:gd name="T91" fmla="*/ 92 h 220"/>
              <a:gd name="T92" fmla="*/ 1459 w 1840"/>
              <a:gd name="T93" fmla="*/ 79 h 220"/>
              <a:gd name="T94" fmla="*/ 1574 w 1840"/>
              <a:gd name="T95" fmla="*/ 194 h 220"/>
              <a:gd name="T96" fmla="*/ 1501 w 1840"/>
              <a:gd name="T97" fmla="*/ 72 h 220"/>
              <a:gd name="T98" fmla="*/ 1574 w 1840"/>
              <a:gd name="T99" fmla="*/ 155 h 220"/>
              <a:gd name="T100" fmla="*/ 1711 w 1840"/>
              <a:gd name="T101" fmla="*/ 96 h 220"/>
              <a:gd name="T102" fmla="*/ 1659 w 1840"/>
              <a:gd name="T103" fmla="*/ 216 h 220"/>
              <a:gd name="T104" fmla="*/ 1659 w 1840"/>
              <a:gd name="T105" fmla="*/ 102 h 220"/>
              <a:gd name="T106" fmla="*/ 1711 w 1840"/>
              <a:gd name="T107" fmla="*/ 72 h 220"/>
              <a:gd name="T108" fmla="*/ 1751 w 1840"/>
              <a:gd name="T109" fmla="*/ 187 h 220"/>
              <a:gd name="T110" fmla="*/ 1779 w 1840"/>
              <a:gd name="T111" fmla="*/ 220 h 220"/>
              <a:gd name="T112" fmla="*/ 1747 w 1840"/>
              <a:gd name="T113" fmla="*/ 79 h 220"/>
              <a:gd name="T114" fmla="*/ 1840 w 1840"/>
              <a:gd name="T115" fmla="*/ 150 h 220"/>
              <a:gd name="T116" fmla="*/ 1753 w 1840"/>
              <a:gd name="T117"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330" y="216"/>
                </a:moveTo>
                <a:cubicBezTo>
                  <a:pt x="1304" y="216"/>
                  <a:pt x="1304" y="216"/>
                  <a:pt x="1304" y="216"/>
                </a:cubicBezTo>
                <a:cubicBezTo>
                  <a:pt x="1282" y="160"/>
                  <a:pt x="1282" y="160"/>
                  <a:pt x="1282" y="160"/>
                </a:cubicBezTo>
                <a:cubicBezTo>
                  <a:pt x="1197" y="160"/>
                  <a:pt x="1197" y="160"/>
                  <a:pt x="1197" y="160"/>
                </a:cubicBezTo>
                <a:cubicBezTo>
                  <a:pt x="1177" y="216"/>
                  <a:pt x="1177" y="216"/>
                  <a:pt x="1177" y="216"/>
                </a:cubicBezTo>
                <a:cubicBezTo>
                  <a:pt x="1151" y="216"/>
                  <a:pt x="1151" y="216"/>
                  <a:pt x="1151" y="216"/>
                </a:cubicBezTo>
                <a:cubicBezTo>
                  <a:pt x="1228" y="15"/>
                  <a:pt x="1228" y="15"/>
                  <a:pt x="1228" y="15"/>
                </a:cubicBezTo>
                <a:cubicBezTo>
                  <a:pt x="1252" y="15"/>
                  <a:pt x="1252" y="15"/>
                  <a:pt x="1252" y="15"/>
                </a:cubicBezTo>
                <a:lnTo>
                  <a:pt x="1330" y="216"/>
                </a:lnTo>
                <a:close/>
                <a:moveTo>
                  <a:pt x="1275" y="139"/>
                </a:moveTo>
                <a:cubicBezTo>
                  <a:pt x="1243" y="53"/>
                  <a:pt x="1243" y="53"/>
                  <a:pt x="1243" y="53"/>
                </a:cubicBezTo>
                <a:cubicBezTo>
                  <a:pt x="1242" y="51"/>
                  <a:pt x="1241" y="46"/>
                  <a:pt x="1240" y="39"/>
                </a:cubicBezTo>
                <a:cubicBezTo>
                  <a:pt x="1239" y="39"/>
                  <a:pt x="1239" y="39"/>
                  <a:pt x="1239" y="39"/>
                </a:cubicBezTo>
                <a:cubicBezTo>
                  <a:pt x="1238" y="45"/>
                  <a:pt x="1237" y="50"/>
                  <a:pt x="1236" y="53"/>
                </a:cubicBezTo>
                <a:cubicBezTo>
                  <a:pt x="1205" y="139"/>
                  <a:pt x="1205" y="139"/>
                  <a:pt x="1205" y="139"/>
                </a:cubicBezTo>
                <a:lnTo>
                  <a:pt x="1275" y="139"/>
                </a:lnTo>
                <a:close/>
                <a:moveTo>
                  <a:pt x="1459" y="79"/>
                </a:moveTo>
                <a:cubicBezTo>
                  <a:pt x="1374" y="197"/>
                  <a:pt x="1374" y="197"/>
                  <a:pt x="1374" y="197"/>
                </a:cubicBezTo>
                <a:cubicBezTo>
                  <a:pt x="1458" y="197"/>
                  <a:pt x="1458" y="197"/>
                  <a:pt x="1458" y="197"/>
                </a:cubicBezTo>
                <a:cubicBezTo>
                  <a:pt x="1458" y="216"/>
                  <a:pt x="1458" y="216"/>
                  <a:pt x="1458" y="216"/>
                </a:cubicBezTo>
                <a:cubicBezTo>
                  <a:pt x="1340" y="216"/>
                  <a:pt x="1340" y="216"/>
                  <a:pt x="1340" y="216"/>
                </a:cubicBezTo>
                <a:cubicBezTo>
                  <a:pt x="1340" y="209"/>
                  <a:pt x="1340" y="209"/>
                  <a:pt x="1340" y="209"/>
                </a:cubicBezTo>
                <a:cubicBezTo>
                  <a:pt x="1425" y="92"/>
                  <a:pt x="1425" y="92"/>
                  <a:pt x="1425" y="92"/>
                </a:cubicBezTo>
                <a:cubicBezTo>
                  <a:pt x="1348" y="92"/>
                  <a:pt x="1348" y="92"/>
                  <a:pt x="1348" y="92"/>
                </a:cubicBezTo>
                <a:cubicBezTo>
                  <a:pt x="1348" y="72"/>
                  <a:pt x="1348" y="72"/>
                  <a:pt x="1348" y="72"/>
                </a:cubicBezTo>
                <a:cubicBezTo>
                  <a:pt x="1459" y="72"/>
                  <a:pt x="1459" y="72"/>
                  <a:pt x="1459" y="72"/>
                </a:cubicBezTo>
                <a:lnTo>
                  <a:pt x="1459" y="79"/>
                </a:lnTo>
                <a:close/>
                <a:moveTo>
                  <a:pt x="1597" y="216"/>
                </a:moveTo>
                <a:cubicBezTo>
                  <a:pt x="1574" y="216"/>
                  <a:pt x="1574" y="216"/>
                  <a:pt x="1574" y="216"/>
                </a:cubicBezTo>
                <a:cubicBezTo>
                  <a:pt x="1574" y="194"/>
                  <a:pt x="1574" y="194"/>
                  <a:pt x="1574" y="194"/>
                </a:cubicBezTo>
                <a:cubicBezTo>
                  <a:pt x="1574" y="194"/>
                  <a:pt x="1574" y="194"/>
                  <a:pt x="1574" y="194"/>
                </a:cubicBezTo>
                <a:cubicBezTo>
                  <a:pt x="1564" y="211"/>
                  <a:pt x="1549" y="220"/>
                  <a:pt x="1530" y="220"/>
                </a:cubicBezTo>
                <a:cubicBezTo>
                  <a:pt x="1495" y="220"/>
                  <a:pt x="1478" y="199"/>
                  <a:pt x="1478" y="158"/>
                </a:cubicBezTo>
                <a:cubicBezTo>
                  <a:pt x="1478" y="72"/>
                  <a:pt x="1478" y="72"/>
                  <a:pt x="1478" y="72"/>
                </a:cubicBezTo>
                <a:cubicBezTo>
                  <a:pt x="1501" y="72"/>
                  <a:pt x="1501" y="72"/>
                  <a:pt x="1501" y="72"/>
                </a:cubicBezTo>
                <a:cubicBezTo>
                  <a:pt x="1501" y="155"/>
                  <a:pt x="1501" y="155"/>
                  <a:pt x="1501" y="155"/>
                </a:cubicBezTo>
                <a:cubicBezTo>
                  <a:pt x="1501" y="185"/>
                  <a:pt x="1513" y="200"/>
                  <a:pt x="1536" y="200"/>
                </a:cubicBezTo>
                <a:cubicBezTo>
                  <a:pt x="1547" y="200"/>
                  <a:pt x="1557" y="196"/>
                  <a:pt x="1564" y="188"/>
                </a:cubicBezTo>
                <a:cubicBezTo>
                  <a:pt x="1571" y="179"/>
                  <a:pt x="1574" y="169"/>
                  <a:pt x="1574" y="155"/>
                </a:cubicBezTo>
                <a:cubicBezTo>
                  <a:pt x="1574" y="72"/>
                  <a:pt x="1574" y="72"/>
                  <a:pt x="1574" y="72"/>
                </a:cubicBezTo>
                <a:cubicBezTo>
                  <a:pt x="1597" y="72"/>
                  <a:pt x="1597" y="72"/>
                  <a:pt x="1597" y="72"/>
                </a:cubicBezTo>
                <a:lnTo>
                  <a:pt x="1597" y="216"/>
                </a:lnTo>
                <a:close/>
                <a:moveTo>
                  <a:pt x="1711" y="96"/>
                </a:moveTo>
                <a:cubicBezTo>
                  <a:pt x="1707" y="93"/>
                  <a:pt x="1701" y="91"/>
                  <a:pt x="1694" y="91"/>
                </a:cubicBezTo>
                <a:cubicBezTo>
                  <a:pt x="1684" y="91"/>
                  <a:pt x="1675" y="96"/>
                  <a:pt x="1669" y="105"/>
                </a:cubicBezTo>
                <a:cubicBezTo>
                  <a:pt x="1663" y="115"/>
                  <a:pt x="1659" y="128"/>
                  <a:pt x="1659" y="143"/>
                </a:cubicBezTo>
                <a:cubicBezTo>
                  <a:pt x="1659" y="216"/>
                  <a:pt x="1659" y="216"/>
                  <a:pt x="1659" y="216"/>
                </a:cubicBezTo>
                <a:cubicBezTo>
                  <a:pt x="1636" y="216"/>
                  <a:pt x="1636" y="216"/>
                  <a:pt x="1636" y="216"/>
                </a:cubicBezTo>
                <a:cubicBezTo>
                  <a:pt x="1636" y="72"/>
                  <a:pt x="1636" y="72"/>
                  <a:pt x="1636" y="72"/>
                </a:cubicBezTo>
                <a:cubicBezTo>
                  <a:pt x="1659" y="72"/>
                  <a:pt x="1659" y="72"/>
                  <a:pt x="1659" y="72"/>
                </a:cubicBezTo>
                <a:cubicBezTo>
                  <a:pt x="1659" y="102"/>
                  <a:pt x="1659" y="102"/>
                  <a:pt x="1659" y="102"/>
                </a:cubicBezTo>
                <a:cubicBezTo>
                  <a:pt x="1660" y="102"/>
                  <a:pt x="1660" y="102"/>
                  <a:pt x="1660" y="102"/>
                </a:cubicBezTo>
                <a:cubicBezTo>
                  <a:pt x="1663" y="92"/>
                  <a:pt x="1668" y="84"/>
                  <a:pt x="1675" y="78"/>
                </a:cubicBezTo>
                <a:cubicBezTo>
                  <a:pt x="1681" y="73"/>
                  <a:pt x="1689" y="70"/>
                  <a:pt x="1698" y="70"/>
                </a:cubicBezTo>
                <a:cubicBezTo>
                  <a:pt x="1704" y="70"/>
                  <a:pt x="1708" y="70"/>
                  <a:pt x="1711" y="72"/>
                </a:cubicBezTo>
                <a:lnTo>
                  <a:pt x="1711" y="96"/>
                </a:lnTo>
                <a:close/>
                <a:moveTo>
                  <a:pt x="1840" y="150"/>
                </a:moveTo>
                <a:cubicBezTo>
                  <a:pt x="1738" y="150"/>
                  <a:pt x="1738" y="150"/>
                  <a:pt x="1738" y="150"/>
                </a:cubicBezTo>
                <a:cubicBezTo>
                  <a:pt x="1738" y="166"/>
                  <a:pt x="1743" y="179"/>
                  <a:pt x="1751" y="187"/>
                </a:cubicBezTo>
                <a:cubicBezTo>
                  <a:pt x="1759" y="196"/>
                  <a:pt x="1770" y="200"/>
                  <a:pt x="1785" y="200"/>
                </a:cubicBezTo>
                <a:cubicBezTo>
                  <a:pt x="1801" y="200"/>
                  <a:pt x="1816" y="195"/>
                  <a:pt x="1830" y="184"/>
                </a:cubicBezTo>
                <a:cubicBezTo>
                  <a:pt x="1830" y="206"/>
                  <a:pt x="1830" y="206"/>
                  <a:pt x="1830" y="206"/>
                </a:cubicBezTo>
                <a:cubicBezTo>
                  <a:pt x="1817" y="215"/>
                  <a:pt x="1800" y="220"/>
                  <a:pt x="1779" y="220"/>
                </a:cubicBezTo>
                <a:cubicBezTo>
                  <a:pt x="1759" y="220"/>
                  <a:pt x="1743" y="213"/>
                  <a:pt x="1731" y="200"/>
                </a:cubicBezTo>
                <a:cubicBezTo>
                  <a:pt x="1720" y="187"/>
                  <a:pt x="1714" y="168"/>
                  <a:pt x="1714" y="145"/>
                </a:cubicBezTo>
                <a:cubicBezTo>
                  <a:pt x="1714" y="131"/>
                  <a:pt x="1717" y="118"/>
                  <a:pt x="1723" y="106"/>
                </a:cubicBezTo>
                <a:cubicBezTo>
                  <a:pt x="1728" y="94"/>
                  <a:pt x="1736" y="85"/>
                  <a:pt x="1747" y="79"/>
                </a:cubicBezTo>
                <a:cubicBezTo>
                  <a:pt x="1757" y="72"/>
                  <a:pt x="1768" y="69"/>
                  <a:pt x="1780" y="69"/>
                </a:cubicBezTo>
                <a:cubicBezTo>
                  <a:pt x="1799" y="69"/>
                  <a:pt x="1814" y="75"/>
                  <a:pt x="1824" y="87"/>
                </a:cubicBezTo>
                <a:cubicBezTo>
                  <a:pt x="1834" y="99"/>
                  <a:pt x="1840" y="116"/>
                  <a:pt x="1840" y="138"/>
                </a:cubicBezTo>
                <a:lnTo>
                  <a:pt x="1840" y="150"/>
                </a:lnTo>
                <a:close/>
                <a:moveTo>
                  <a:pt x="1816" y="131"/>
                </a:moveTo>
                <a:cubicBezTo>
                  <a:pt x="1816" y="117"/>
                  <a:pt x="1813" y="107"/>
                  <a:pt x="1806" y="100"/>
                </a:cubicBezTo>
                <a:cubicBezTo>
                  <a:pt x="1800" y="92"/>
                  <a:pt x="1791" y="89"/>
                  <a:pt x="1780" y="89"/>
                </a:cubicBezTo>
                <a:cubicBezTo>
                  <a:pt x="1769" y="89"/>
                  <a:pt x="1760" y="92"/>
                  <a:pt x="1753" y="100"/>
                </a:cubicBezTo>
                <a:cubicBezTo>
                  <a:pt x="1745" y="108"/>
                  <a:pt x="1740" y="118"/>
                  <a:pt x="1738" y="131"/>
                </a:cubicBezTo>
                <a:lnTo>
                  <a:pt x="1816" y="131"/>
                </a:lnTo>
                <a:close/>
              </a:path>
            </a:pathLst>
          </a:custGeom>
          <a:solidFill>
            <a:schemeClr val="tx2"/>
          </a:solidFill>
          <a:ln>
            <a:noFill/>
          </a:ln>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353535"/>
              </a:solidFill>
              <a:latin typeface="Segoe UI Semilight"/>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3872" y="2841889"/>
            <a:ext cx="533934" cy="554153"/>
          </a:xfrm>
          <a:prstGeom prst="rect">
            <a:avLst/>
          </a:prstGeom>
        </p:spPr>
      </p:pic>
      <p:sp>
        <p:nvSpPr>
          <p:cNvPr id="2" name="Title 1">
            <a:extLst>
              <a:ext uri="{FF2B5EF4-FFF2-40B4-BE49-F238E27FC236}">
                <a16:creationId xmlns:a16="http://schemas.microsoft.com/office/drawing/2014/main" id="{92D98974-86C3-4E2D-8817-217DC79F3E74}"/>
              </a:ext>
            </a:extLst>
          </p:cNvPr>
          <p:cNvSpPr>
            <a:spLocks noGrp="1"/>
          </p:cNvSpPr>
          <p:nvPr>
            <p:ph type="title"/>
          </p:nvPr>
        </p:nvSpPr>
        <p:spPr/>
        <p:txBody>
          <a:bodyPr/>
          <a:lstStyle/>
          <a:p>
            <a:r>
              <a:rPr lang="en-US"/>
              <a:t>Azure compliance</a:t>
            </a:r>
            <a:br>
              <a:rPr lang="en-US"/>
            </a:br>
            <a:r>
              <a:rPr lang="en-US" sz="2353" spc="0">
                <a:gradFill>
                  <a:gsLst>
                    <a:gs pos="1250">
                      <a:schemeClr val="tx2"/>
                    </a:gs>
                    <a:gs pos="100000">
                      <a:schemeClr val="tx2"/>
                    </a:gs>
                  </a:gsLst>
                  <a:lin ang="5400000" scaled="0"/>
                </a:gradFill>
                <a:latin typeface="Segoe UI" panose="020B0502040204020203" pitchFamily="34" charset="0"/>
              </a:rPr>
              <a:t>Largest compliance portfolio in the industry</a:t>
            </a:r>
            <a:br>
              <a:rPr lang="en-US" sz="2353" spc="0">
                <a:gradFill>
                  <a:gsLst>
                    <a:gs pos="1250">
                      <a:schemeClr val="tx2"/>
                    </a:gs>
                    <a:gs pos="100000">
                      <a:schemeClr val="tx2"/>
                    </a:gs>
                  </a:gsLst>
                  <a:lin ang="5400000" scaled="0"/>
                </a:gradFill>
                <a:latin typeface="Segoe UI" panose="020B0502040204020203" pitchFamily="34" charset="0"/>
              </a:rPr>
            </a:br>
            <a:endParaRPr lang="en-US" sz="2353" spc="0">
              <a:gradFill>
                <a:gsLst>
                  <a:gs pos="1250">
                    <a:schemeClr val="tx2"/>
                  </a:gs>
                  <a:gs pos="100000">
                    <a:schemeClr val="tx2"/>
                  </a:gs>
                </a:gsLst>
                <a:lin ang="5400000" scaled="0"/>
              </a:gradFill>
              <a:latin typeface="Segoe UI" panose="020B0502040204020203" pitchFamily="34" charset="0"/>
            </a:endParaRPr>
          </a:p>
        </p:txBody>
      </p:sp>
      <p:pic>
        <p:nvPicPr>
          <p:cNvPr id="18" name="Picture 17"/>
          <p:cNvPicPr>
            <a:picLocks noChangeAspect="1"/>
          </p:cNvPicPr>
          <p:nvPr/>
        </p:nvPicPr>
        <p:blipFill>
          <a:blip r:embed="rId11"/>
          <a:stretch>
            <a:fillRect/>
          </a:stretch>
        </p:blipFill>
        <p:spPr>
          <a:xfrm>
            <a:off x="2614885" y="5792617"/>
            <a:ext cx="1033731" cy="376901"/>
          </a:xfrm>
          <a:prstGeom prst="rect">
            <a:avLst/>
          </a:prstGeom>
        </p:spPr>
      </p:pic>
    </p:spTree>
    <p:extLst>
      <p:ext uri="{BB962C8B-B14F-4D97-AF65-F5344CB8AC3E}">
        <p14:creationId xmlns:p14="http://schemas.microsoft.com/office/powerpoint/2010/main" val="2087120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a:bodyPr>
          <a:lstStyle/>
          <a:p>
            <a:r>
              <a:rPr lang="en-US" b="1" dirty="0"/>
              <a:t>How many HD Blu Ray DVD’s could travel across the Azure network every second?</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741405" y="3602038"/>
            <a:ext cx="11022227" cy="1655762"/>
          </a:xfrm>
        </p:spPr>
        <p:txBody>
          <a:bodyPr>
            <a:normAutofit/>
          </a:bodyPr>
          <a:lstStyle/>
          <a:p>
            <a:r>
              <a:rPr lang="en-US" sz="4000" dirty="0"/>
              <a:t>7000 (that is 72+ Tb per second backbone)</a:t>
            </a:r>
          </a:p>
          <a:p>
            <a:r>
              <a:rPr lang="en-US" sz="4000" dirty="0"/>
              <a:t>And FYI that is 25% more bandwidth than AWS</a:t>
            </a:r>
          </a:p>
          <a:p>
            <a:endParaRPr lang="en-US" sz="4000" dirty="0"/>
          </a:p>
        </p:txBody>
      </p:sp>
    </p:spTree>
    <p:extLst>
      <p:ext uri="{BB962C8B-B14F-4D97-AF65-F5344CB8AC3E}">
        <p14:creationId xmlns:p14="http://schemas.microsoft.com/office/powerpoint/2010/main" val="665596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DBC3B-C460-4FDE-9B73-A7423D37B87E}"/>
              </a:ext>
            </a:extLst>
          </p:cNvPr>
          <p:cNvSpPr>
            <a:spLocks noGrp="1"/>
          </p:cNvSpPr>
          <p:nvPr>
            <p:ph type="title"/>
          </p:nvPr>
        </p:nvSpPr>
        <p:spPr>
          <a:xfrm>
            <a:off x="300681" y="838158"/>
            <a:ext cx="11590638" cy="2387600"/>
          </a:xfrm>
        </p:spPr>
        <p:txBody>
          <a:bodyPr>
            <a:normAutofit fontScale="90000"/>
          </a:bodyPr>
          <a:lstStyle/>
          <a:p>
            <a:pPr algn="ctr"/>
            <a:r>
              <a:rPr lang="en-US" b="1" dirty="0"/>
              <a:t>How many times could the Microsoft Fiber Optic Network that connect our Azure datacenters stretch to the moon and back?</a:t>
            </a:r>
          </a:p>
        </p:txBody>
      </p:sp>
      <p:sp>
        <p:nvSpPr>
          <p:cNvPr id="4" name="Text Placeholder 3">
            <a:extLst>
              <a:ext uri="{FF2B5EF4-FFF2-40B4-BE49-F238E27FC236}">
                <a16:creationId xmlns:a16="http://schemas.microsoft.com/office/drawing/2014/main" id="{364AA927-14E3-4326-803F-B88BFF005439}"/>
              </a:ext>
            </a:extLst>
          </p:cNvPr>
          <p:cNvSpPr>
            <a:spLocks noGrp="1"/>
          </p:cNvSpPr>
          <p:nvPr>
            <p:ph type="body" sz="quarter" idx="12"/>
          </p:nvPr>
        </p:nvSpPr>
        <p:spPr>
          <a:xfrm>
            <a:off x="584886" y="3062392"/>
            <a:ext cx="11022227" cy="1655762"/>
          </a:xfrm>
        </p:spPr>
        <p:txBody>
          <a:bodyPr>
            <a:noAutofit/>
          </a:bodyPr>
          <a:lstStyle/>
          <a:p>
            <a:pPr algn="ctr"/>
            <a:r>
              <a:rPr lang="en-US" sz="11500" b="1" dirty="0">
                <a:effectLst>
                  <a:outerShdw blurRad="38100" dist="38100" dir="2700000" algn="tl">
                    <a:srgbClr val="000000">
                      <a:alpha val="43137"/>
                    </a:srgbClr>
                  </a:outerShdw>
                </a:effectLst>
              </a:rPr>
              <a:t>3</a:t>
            </a:r>
          </a:p>
        </p:txBody>
      </p:sp>
      <p:sp>
        <p:nvSpPr>
          <p:cNvPr id="2" name="TextBox 1">
            <a:extLst>
              <a:ext uri="{FF2B5EF4-FFF2-40B4-BE49-F238E27FC236}">
                <a16:creationId xmlns:a16="http://schemas.microsoft.com/office/drawing/2014/main" id="{2269FBEE-3BE4-453A-B3C7-59A269B6D106}"/>
              </a:ext>
            </a:extLst>
          </p:cNvPr>
          <p:cNvSpPr txBox="1"/>
          <p:nvPr/>
        </p:nvSpPr>
        <p:spPr>
          <a:xfrm>
            <a:off x="1034321" y="5066675"/>
            <a:ext cx="9998440" cy="1403461"/>
          </a:xfrm>
          <a:prstGeom prst="rect">
            <a:avLst/>
          </a:prstGeom>
          <a:noFill/>
        </p:spPr>
        <p:txBody>
          <a:bodyPr wrap="square" lIns="182880" tIns="146304" rIns="182880" bIns="146304" rtlCol="0">
            <a:spAutoFit/>
          </a:bodyPr>
          <a:lstStyle/>
          <a:p>
            <a:pPr algn="ctr">
              <a:lnSpc>
                <a:spcPct val="90000"/>
              </a:lnSpc>
              <a:spcAft>
                <a:spcPts val="600"/>
              </a:spcAft>
            </a:pPr>
            <a:r>
              <a:rPr lang="en-US" sz="4000" b="1" dirty="0">
                <a:gradFill>
                  <a:gsLst>
                    <a:gs pos="2917">
                      <a:schemeClr val="tx1"/>
                    </a:gs>
                    <a:gs pos="30000">
                      <a:schemeClr val="tx1"/>
                    </a:gs>
                  </a:gsLst>
                  <a:lin ang="5400000" scaled="0"/>
                </a:gradFill>
                <a:effectLst>
                  <a:outerShdw blurRad="38100" dist="38100" dir="2700000" algn="tl">
                    <a:srgbClr val="000000">
                      <a:alpha val="43137"/>
                    </a:srgbClr>
                  </a:outerShdw>
                </a:effectLst>
              </a:rPr>
              <a:t>We now have over 1.6 M miles of fiber between our Azure datacenters</a:t>
            </a:r>
          </a:p>
        </p:txBody>
      </p:sp>
    </p:spTree>
    <p:extLst>
      <p:ext uri="{BB962C8B-B14F-4D97-AF65-F5344CB8AC3E}">
        <p14:creationId xmlns:p14="http://schemas.microsoft.com/office/powerpoint/2010/main" val="310676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noChangeAspect="1"/>
          </p:cNvGraphicFramePr>
          <p:nvPr>
            <p:custDataLst>
              <p:tags r:id="rId2"/>
            </p:custDataLst>
            <p:extLst/>
          </p:nvPr>
        </p:nvGraphicFramePr>
        <p:xfrm>
          <a:off x="2423" y="2531"/>
          <a:ext cx="1556" cy="1556"/>
        </p:xfrm>
        <a:graphic>
          <a:graphicData uri="http://schemas.openxmlformats.org/presentationml/2006/ole">
            <mc:AlternateContent xmlns:mc="http://schemas.openxmlformats.org/markup-compatibility/2006">
              <mc:Choice xmlns:v="urn:schemas-microsoft-com:vml" Requires="v">
                <p:oleObj spid="_x0000_s2055" name="think-cell Slide" r:id="rId5" imgW="377" imgH="377" progId="TCLayout.ActiveDocument.1">
                  <p:embed/>
                </p:oleObj>
              </mc:Choice>
              <mc:Fallback>
                <p:oleObj name="think-cell Slide" r:id="rId5" imgW="377" imgH="377" progId="TCLayout.ActiveDocument.1">
                  <p:embed/>
                  <p:pic>
                    <p:nvPicPr>
                      <p:cNvPr id="30" name="Object 29" hidden="1"/>
                      <p:cNvPicPr/>
                      <p:nvPr/>
                    </p:nvPicPr>
                    <p:blipFill>
                      <a:blip r:embed="rId6"/>
                      <a:stretch>
                        <a:fillRect/>
                      </a:stretch>
                    </p:blipFill>
                    <p:spPr>
                      <a:xfrm>
                        <a:off x="2423" y="2531"/>
                        <a:ext cx="1556" cy="1556"/>
                      </a:xfrm>
                      <a:prstGeom prst="rect">
                        <a:avLst/>
                      </a:prstGeom>
                    </p:spPr>
                  </p:pic>
                </p:oleObj>
              </mc:Fallback>
            </mc:AlternateContent>
          </a:graphicData>
        </a:graphic>
      </p:graphicFrame>
      <p:sp>
        <p:nvSpPr>
          <p:cNvPr id="11" name="Title 10"/>
          <p:cNvSpPr>
            <a:spLocks noGrp="1"/>
          </p:cNvSpPr>
          <p:nvPr>
            <p:ph type="title"/>
          </p:nvPr>
        </p:nvSpPr>
        <p:spPr/>
        <p:txBody>
          <a:bodyPr/>
          <a:lstStyle/>
          <a:p>
            <a:pPr algn="r"/>
            <a:r>
              <a:rPr lang="en-US" dirty="0"/>
              <a:t>Microsoft infrastructure investments  </a:t>
            </a:r>
          </a:p>
        </p:txBody>
      </p:sp>
      <p:sp>
        <p:nvSpPr>
          <p:cNvPr id="179" name="Rectangle 178"/>
          <p:cNvSpPr/>
          <p:nvPr/>
        </p:nvSpPr>
        <p:spPr>
          <a:xfrm>
            <a:off x="-44960" y="969449"/>
            <a:ext cx="11052400" cy="362087"/>
          </a:xfrm>
          <a:prstGeom prst="rect">
            <a:avLst/>
          </a:prstGeom>
        </p:spPr>
        <p:txBody>
          <a:bodyPr wrap="square" lIns="0" tIns="0" rIns="0" bIns="0" anchor="ctr">
            <a:spAutoFit/>
          </a:bodyPr>
          <a:lstStyle/>
          <a:p>
            <a:pPr algn="r" defTabSz="914437">
              <a:defRPr/>
            </a:pPr>
            <a:r>
              <a:rPr lang="en-US" sz="2353" dirty="0">
                <a:solidFill>
                  <a:srgbClr val="505050"/>
                </a:solidFill>
                <a:latin typeface="Segoe UI Light"/>
              </a:rPr>
              <a:t>40 Cloud regions worldwide</a:t>
            </a:r>
            <a:endParaRPr lang="en-US" sz="2353" baseline="30000" dirty="0">
              <a:solidFill>
                <a:srgbClr val="505050"/>
              </a:solidFill>
              <a:latin typeface="Segoe UI Light"/>
            </a:endParaRPr>
          </a:p>
        </p:txBody>
      </p:sp>
      <p:sp>
        <p:nvSpPr>
          <p:cNvPr id="7" name="Slide Number Placeholder 6"/>
          <p:cNvSpPr>
            <a:spLocks noGrp="1"/>
          </p:cNvSpPr>
          <p:nvPr>
            <p:ph type="sldNum" sz="quarter" idx="4"/>
          </p:nvPr>
        </p:nvSpPr>
        <p:spPr/>
        <p:txBody>
          <a:bodyPr/>
          <a:lstStyle/>
          <a:p>
            <a:pPr defTabSz="914437">
              <a:defRPr/>
            </a:pPr>
            <a:fld id="{27258FFF-F925-446B-8502-81C933981705}" type="slidenum">
              <a:rPr lang="en-US">
                <a:solidFill>
                  <a:srgbClr val="505050"/>
                </a:solidFill>
                <a:latin typeface="Segoe UI"/>
                <a:ea typeface="+mn-ea"/>
              </a:rPr>
              <a:pPr defTabSz="914437">
                <a:defRPr/>
              </a:pPr>
              <a:t>9</a:t>
            </a:fld>
            <a:endParaRPr lang="en-US">
              <a:solidFill>
                <a:srgbClr val="505050"/>
              </a:solidFill>
              <a:latin typeface="Segoe UI"/>
              <a:ea typeface="+mn-ea"/>
            </a:endParaRPr>
          </a:p>
        </p:txBody>
      </p:sp>
      <p:grpSp>
        <p:nvGrpSpPr>
          <p:cNvPr id="6" name="Group 5"/>
          <p:cNvGrpSpPr/>
          <p:nvPr/>
        </p:nvGrpSpPr>
        <p:grpSpPr>
          <a:xfrm>
            <a:off x="972059" y="1604521"/>
            <a:ext cx="10756340" cy="5088695"/>
            <a:chOff x="816340" y="1487199"/>
            <a:chExt cx="10972027" cy="5190734"/>
          </a:xfrm>
        </p:grpSpPr>
        <p:grpSp>
          <p:nvGrpSpPr>
            <p:cNvPr id="5" name="Group 4"/>
            <p:cNvGrpSpPr/>
            <p:nvPr/>
          </p:nvGrpSpPr>
          <p:grpSpPr>
            <a:xfrm>
              <a:off x="816340" y="1487199"/>
              <a:ext cx="10972027" cy="5190734"/>
              <a:chOff x="816340" y="1487199"/>
              <a:chExt cx="10972027" cy="5190734"/>
            </a:xfrm>
          </p:grpSpPr>
          <p:pic>
            <p:nvPicPr>
              <p:cNvPr id="331" name="World map" descr="world-map.png"/>
              <p:cNvPicPr>
                <a:picLocks noChangeAspect="1"/>
              </p:cNvPicPr>
              <p:nvPr/>
            </p:nvPicPr>
            <p:blipFill rotWithShape="1">
              <a:blip r:embed="rId7" cstate="screen">
                <a:alphaModFix amt="15000"/>
                <a:grayscl/>
                <a:extLst>
                  <a:ext uri="{28A0092B-C50C-407E-A947-70E740481C1C}">
                    <a14:useLocalDpi xmlns:a14="http://schemas.microsoft.com/office/drawing/2010/main"/>
                  </a:ext>
                </a:extLst>
              </a:blip>
              <a:srcRect/>
              <a:stretch/>
            </p:blipFill>
            <p:spPr>
              <a:xfrm>
                <a:off x="816340" y="1487199"/>
                <a:ext cx="10972027" cy="5190734"/>
              </a:xfrm>
              <a:prstGeom prst="rect">
                <a:avLst/>
              </a:prstGeom>
              <a:blipFill dpi="0" rotWithShape="1">
                <a:blip r:embed="rId8">
                  <a:alphaModFix amt="15000"/>
                  <a:grayscl/>
                </a:blip>
                <a:srcRect/>
                <a:stretch>
                  <a:fillRect/>
                </a:stretch>
              </a:blipFill>
              <a:ln w="55000" cap="flat" cmpd="thickThin" algn="ctr">
                <a:noFill/>
                <a:prstDash val="solid"/>
                <a:headEnd type="none" w="med" len="med"/>
                <a:tailEnd type="none" w="med" len="med"/>
              </a:ln>
              <a:effectLst/>
            </p:spPr>
          </p:pic>
          <p:grpSp>
            <p:nvGrpSpPr>
              <p:cNvPr id="3" name="Group 2"/>
              <p:cNvGrpSpPr/>
              <p:nvPr/>
            </p:nvGrpSpPr>
            <p:grpSpPr>
              <a:xfrm>
                <a:off x="1977095" y="1994672"/>
                <a:ext cx="9714385" cy="3962645"/>
                <a:chOff x="1977095" y="1994672"/>
                <a:chExt cx="9714385" cy="3962645"/>
              </a:xfrm>
            </p:grpSpPr>
            <p:pic>
              <p:nvPicPr>
                <p:cNvPr id="332" name="Picture 3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9837" y="3804238"/>
                  <a:ext cx="494651" cy="475125"/>
                </a:xfrm>
                <a:prstGeom prst="rect">
                  <a:avLst/>
                </a:prstGeom>
                <a:effectLst>
                  <a:outerShdw blurRad="63500" sx="102000" sy="102000" algn="ctr" rotWithShape="0">
                    <a:prstClr val="black">
                      <a:alpha val="40000"/>
                    </a:prstClr>
                  </a:outerShdw>
                </a:effectLst>
              </p:spPr>
            </p:pic>
            <p:pic>
              <p:nvPicPr>
                <p:cNvPr id="333" name="Picture 3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05191" y="3956970"/>
                  <a:ext cx="494651" cy="475125"/>
                </a:xfrm>
                <a:prstGeom prst="rect">
                  <a:avLst/>
                </a:prstGeom>
                <a:effectLst>
                  <a:outerShdw blurRad="63500" sx="102000" sy="102000" algn="ctr" rotWithShape="0">
                    <a:prstClr val="black">
                      <a:alpha val="40000"/>
                    </a:prstClr>
                  </a:outerShdw>
                </a:effectLst>
              </p:spPr>
            </p:pic>
            <p:pic>
              <p:nvPicPr>
                <p:cNvPr id="334" name="Picture 33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9589" y="2720634"/>
                  <a:ext cx="494651" cy="475125"/>
                </a:xfrm>
                <a:prstGeom prst="rect">
                  <a:avLst/>
                </a:prstGeom>
                <a:effectLst>
                  <a:outerShdw blurRad="63500" sx="102000" sy="102000" algn="ctr" rotWithShape="0">
                    <a:prstClr val="black">
                      <a:alpha val="40000"/>
                    </a:prstClr>
                  </a:outerShdw>
                </a:effectLst>
              </p:spPr>
            </p:pic>
            <p:pic>
              <p:nvPicPr>
                <p:cNvPr id="335" name="Picture 3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50196" y="2736047"/>
                  <a:ext cx="494651" cy="475125"/>
                </a:xfrm>
                <a:prstGeom prst="rect">
                  <a:avLst/>
                </a:prstGeom>
                <a:effectLst>
                  <a:outerShdw blurRad="63500" sx="102000" sy="102000" algn="ctr" rotWithShape="0">
                    <a:prstClr val="black">
                      <a:alpha val="40000"/>
                    </a:prstClr>
                  </a:outerShdw>
                </a:effectLst>
              </p:spPr>
            </p:pic>
            <p:pic>
              <p:nvPicPr>
                <p:cNvPr id="336" name="Picture 3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4036" y="2816422"/>
                  <a:ext cx="494651" cy="475125"/>
                </a:xfrm>
                <a:prstGeom prst="rect">
                  <a:avLst/>
                </a:prstGeom>
                <a:effectLst>
                  <a:outerShdw blurRad="63500" sx="102000" sy="102000" algn="ctr" rotWithShape="0">
                    <a:prstClr val="black">
                      <a:alpha val="40000"/>
                    </a:prstClr>
                  </a:outerShdw>
                </a:effectLst>
              </p:spPr>
            </p:pic>
            <p:sp>
              <p:nvSpPr>
                <p:cNvPr id="338" name="Rectangle 337"/>
                <p:cNvSpPr/>
                <p:nvPr/>
              </p:nvSpPr>
              <p:spPr bwMode="auto">
                <a:xfrm>
                  <a:off x="2799760" y="2719733"/>
                  <a:ext cx="57058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Central US</a:t>
                  </a:r>
                </a:p>
              </p:txBody>
            </p:sp>
            <p:sp>
              <p:nvSpPr>
                <p:cNvPr id="340" name="Rectangle 339"/>
                <p:cNvSpPr/>
                <p:nvPr/>
              </p:nvSpPr>
              <p:spPr bwMode="auto">
                <a:xfrm>
                  <a:off x="4602454" y="3205382"/>
                  <a:ext cx="61407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East US</a:t>
                  </a:r>
                </a:p>
              </p:txBody>
            </p:sp>
            <p:sp>
              <p:nvSpPr>
                <p:cNvPr id="341" name="Rectangle 340"/>
                <p:cNvSpPr/>
                <p:nvPr/>
              </p:nvSpPr>
              <p:spPr bwMode="auto">
                <a:xfrm>
                  <a:off x="2973068" y="2225250"/>
                  <a:ext cx="924802"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North Central US</a:t>
                  </a:r>
                </a:p>
              </p:txBody>
            </p:sp>
            <p:sp>
              <p:nvSpPr>
                <p:cNvPr id="342" name="Rectangle 341"/>
                <p:cNvSpPr/>
                <p:nvPr/>
              </p:nvSpPr>
              <p:spPr bwMode="auto">
                <a:xfrm>
                  <a:off x="4919065" y="5244978"/>
                  <a:ext cx="78215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Brazil South</a:t>
                  </a:r>
                </a:p>
              </p:txBody>
            </p:sp>
            <p:sp>
              <p:nvSpPr>
                <p:cNvPr id="343" name="Rectangle 342"/>
                <p:cNvSpPr/>
                <p:nvPr/>
              </p:nvSpPr>
              <p:spPr bwMode="auto">
                <a:xfrm>
                  <a:off x="6214036" y="2566361"/>
                  <a:ext cx="689193"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West Europe</a:t>
                  </a:r>
                </a:p>
              </p:txBody>
            </p:sp>
            <p:sp>
              <p:nvSpPr>
                <p:cNvPr id="344" name="Rectangle 343"/>
                <p:cNvSpPr/>
                <p:nvPr/>
              </p:nvSpPr>
              <p:spPr bwMode="auto">
                <a:xfrm>
                  <a:off x="10354005" y="3235516"/>
                  <a:ext cx="83344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Japan East</a:t>
                  </a:r>
                </a:p>
              </p:txBody>
            </p:sp>
            <p:sp>
              <p:nvSpPr>
                <p:cNvPr id="345" name="Rectangle 344"/>
                <p:cNvSpPr/>
                <p:nvPr/>
              </p:nvSpPr>
              <p:spPr bwMode="auto">
                <a:xfrm>
                  <a:off x="8654487" y="4104873"/>
                  <a:ext cx="666631" cy="138595"/>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South India</a:t>
                  </a:r>
                </a:p>
              </p:txBody>
            </p:sp>
            <p:sp>
              <p:nvSpPr>
                <p:cNvPr id="346" name="Rectangle 345"/>
                <p:cNvSpPr/>
                <p:nvPr/>
              </p:nvSpPr>
              <p:spPr bwMode="auto">
                <a:xfrm>
                  <a:off x="8669725" y="4634747"/>
                  <a:ext cx="55295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Southeast Asia</a:t>
                  </a:r>
                </a:p>
              </p:txBody>
            </p:sp>
            <p:sp>
              <p:nvSpPr>
                <p:cNvPr id="347" name="Rectangle 346"/>
                <p:cNvSpPr/>
                <p:nvPr/>
              </p:nvSpPr>
              <p:spPr bwMode="auto">
                <a:xfrm>
                  <a:off x="9275399" y="5680357"/>
                  <a:ext cx="109622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Australia Southeast</a:t>
                  </a:r>
                </a:p>
              </p:txBody>
            </p:sp>
            <p:sp>
              <p:nvSpPr>
                <p:cNvPr id="348" name="Rectangle 347"/>
                <p:cNvSpPr/>
                <p:nvPr/>
              </p:nvSpPr>
              <p:spPr bwMode="auto">
                <a:xfrm>
                  <a:off x="10814761" y="5336030"/>
                  <a:ext cx="876719"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Australia East</a:t>
                  </a:r>
                </a:p>
              </p:txBody>
            </p:sp>
            <p:sp>
              <p:nvSpPr>
                <p:cNvPr id="349" name="Rectangle 348"/>
                <p:cNvSpPr/>
                <p:nvPr/>
              </p:nvSpPr>
              <p:spPr bwMode="auto">
                <a:xfrm>
                  <a:off x="7608203" y="4210532"/>
                  <a:ext cx="795956" cy="138595"/>
                </a:xfrm>
                <a:prstGeom prst="rect">
                  <a:avLst/>
                </a:prstGeom>
              </p:spPr>
              <p:txBody>
                <a:bodyPr vert="horz" wrap="square" lIns="0" tIns="0" rIns="0" bIns="0" numCol="1" rtlCol="0" anchor="ctr" anchorCtr="0" compatLnSpc="1">
                  <a:sp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Central India</a:t>
                  </a:r>
                </a:p>
              </p:txBody>
            </p:sp>
            <p:pic>
              <p:nvPicPr>
                <p:cNvPr id="350" name="Picture 3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94535" y="4262656"/>
                  <a:ext cx="494651" cy="475125"/>
                </a:xfrm>
                <a:prstGeom prst="rect">
                  <a:avLst/>
                </a:prstGeom>
                <a:effectLst>
                  <a:outerShdw blurRad="63500" sx="102000" sy="102000" algn="ctr" rotWithShape="0">
                    <a:prstClr val="black">
                      <a:alpha val="40000"/>
                    </a:prstClr>
                  </a:outerShdw>
                </a:effectLst>
              </p:spPr>
            </p:pic>
            <p:pic>
              <p:nvPicPr>
                <p:cNvPr id="351" name="Picture 35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67089" y="3686005"/>
                  <a:ext cx="494651" cy="475125"/>
                </a:xfrm>
                <a:prstGeom prst="rect">
                  <a:avLst/>
                </a:prstGeom>
                <a:effectLst>
                  <a:outerShdw blurRad="63500" sx="102000" sy="102000" algn="ctr" rotWithShape="0">
                    <a:prstClr val="black">
                      <a:alpha val="40000"/>
                    </a:prstClr>
                  </a:outerShdw>
                </a:effectLst>
              </p:spPr>
            </p:pic>
            <p:pic>
              <p:nvPicPr>
                <p:cNvPr id="352" name="Picture 35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31219" y="5450447"/>
                  <a:ext cx="494651" cy="475125"/>
                </a:xfrm>
                <a:prstGeom prst="rect">
                  <a:avLst/>
                </a:prstGeom>
                <a:effectLst>
                  <a:outerShdw blurRad="63500" sx="102000" sy="102000" algn="ctr" rotWithShape="0">
                    <a:prstClr val="black">
                      <a:alpha val="40000"/>
                    </a:prstClr>
                  </a:outerShdw>
                </a:effectLst>
              </p:spPr>
            </p:pic>
            <p:pic>
              <p:nvPicPr>
                <p:cNvPr id="353" name="Picture 35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25057" y="5337070"/>
                  <a:ext cx="494651" cy="475125"/>
                </a:xfrm>
                <a:prstGeom prst="rect">
                  <a:avLst/>
                </a:prstGeom>
                <a:effectLst>
                  <a:outerShdw blurRad="63500" sx="102000" sy="102000" algn="ctr" rotWithShape="0">
                    <a:prstClr val="black">
                      <a:alpha val="40000"/>
                    </a:prstClr>
                  </a:outerShdw>
                </a:effectLst>
              </p:spPr>
            </p:pic>
            <p:pic>
              <p:nvPicPr>
                <p:cNvPr id="354" name="Picture 35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51140" y="3435580"/>
                  <a:ext cx="494651" cy="475125"/>
                </a:xfrm>
                <a:prstGeom prst="rect">
                  <a:avLst/>
                </a:prstGeom>
                <a:effectLst>
                  <a:outerShdw blurRad="63500" sx="102000" sy="102000" algn="ctr" rotWithShape="0">
                    <a:prstClr val="black">
                      <a:alpha val="40000"/>
                    </a:prstClr>
                  </a:outerShdw>
                </a:effectLst>
              </p:spPr>
            </p:pic>
            <p:pic>
              <p:nvPicPr>
                <p:cNvPr id="355" name="Picture 35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21119" y="3170023"/>
                  <a:ext cx="494651" cy="475125"/>
                </a:xfrm>
                <a:prstGeom prst="rect">
                  <a:avLst/>
                </a:prstGeom>
                <a:effectLst>
                  <a:outerShdw blurRad="63500" sx="102000" sy="102000" algn="ctr" rotWithShape="0">
                    <a:prstClr val="black">
                      <a:alpha val="40000"/>
                    </a:prstClr>
                  </a:outerShdw>
                </a:effectLst>
              </p:spPr>
            </p:pic>
            <p:pic>
              <p:nvPicPr>
                <p:cNvPr id="356" name="Picture 35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68722" y="3152593"/>
                  <a:ext cx="494651" cy="475125"/>
                </a:xfrm>
                <a:prstGeom prst="rect">
                  <a:avLst/>
                </a:prstGeom>
                <a:effectLst>
                  <a:outerShdw blurRad="63500" sx="102000" sy="102000" algn="ctr" rotWithShape="0">
                    <a:prstClr val="black">
                      <a:alpha val="40000"/>
                    </a:prstClr>
                  </a:outerShdw>
                </a:effectLst>
              </p:spPr>
            </p:pic>
            <p:pic>
              <p:nvPicPr>
                <p:cNvPr id="357" name="Picture 35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98511" y="3280514"/>
                  <a:ext cx="494651" cy="475125"/>
                </a:xfrm>
                <a:prstGeom prst="rect">
                  <a:avLst/>
                </a:prstGeom>
                <a:effectLst>
                  <a:outerShdw blurRad="63500" sx="102000" sy="102000" algn="ctr" rotWithShape="0">
                    <a:prstClr val="black">
                      <a:alpha val="40000"/>
                    </a:prstClr>
                  </a:outerShdw>
                </a:effectLst>
              </p:spPr>
            </p:pic>
            <p:pic>
              <p:nvPicPr>
                <p:cNvPr id="358" name="Picture 35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4837" y="2697238"/>
                  <a:ext cx="494651" cy="475125"/>
                </a:xfrm>
                <a:prstGeom prst="rect">
                  <a:avLst/>
                </a:prstGeom>
                <a:effectLst>
                  <a:outerShdw blurRad="63500" sx="102000" sy="102000" algn="ctr" rotWithShape="0">
                    <a:prstClr val="black">
                      <a:alpha val="40000"/>
                    </a:prstClr>
                  </a:outerShdw>
                </a:effectLst>
              </p:spPr>
            </p:pic>
            <p:pic>
              <p:nvPicPr>
                <p:cNvPr id="359" name="Picture 3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9117" y="3471095"/>
                  <a:ext cx="494651" cy="475125"/>
                </a:xfrm>
                <a:prstGeom prst="rect">
                  <a:avLst/>
                </a:prstGeom>
                <a:effectLst>
                  <a:outerShdw blurRad="63500" sx="102000" sy="102000" algn="ctr" rotWithShape="0">
                    <a:prstClr val="black">
                      <a:alpha val="40000"/>
                    </a:prstClr>
                  </a:outerShdw>
                </a:effectLst>
              </p:spPr>
            </p:pic>
            <p:pic>
              <p:nvPicPr>
                <p:cNvPr id="360" name="Picture 35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96022" y="3062963"/>
                  <a:ext cx="494651" cy="475125"/>
                </a:xfrm>
                <a:prstGeom prst="rect">
                  <a:avLst/>
                </a:prstGeom>
                <a:effectLst>
                  <a:outerShdw blurRad="63500" sx="102000" sy="102000" algn="ctr" rotWithShape="0">
                    <a:prstClr val="black">
                      <a:alpha val="40000"/>
                    </a:prstClr>
                  </a:outerShdw>
                </a:effectLst>
              </p:spPr>
            </p:pic>
            <p:pic>
              <p:nvPicPr>
                <p:cNvPr id="361" name="Picture 36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12513" y="3135173"/>
                  <a:ext cx="494651" cy="475125"/>
                </a:xfrm>
                <a:prstGeom prst="rect">
                  <a:avLst/>
                </a:prstGeom>
                <a:effectLst>
                  <a:outerShdw blurRad="63500" sx="102000" sy="102000" algn="ctr" rotWithShape="0">
                    <a:prstClr val="black">
                      <a:alpha val="40000"/>
                    </a:prstClr>
                  </a:outerShdw>
                </a:effectLst>
              </p:spPr>
            </p:pic>
            <p:pic>
              <p:nvPicPr>
                <p:cNvPr id="362" name="Picture 36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82741" y="3238130"/>
                  <a:ext cx="494651" cy="475125"/>
                </a:xfrm>
                <a:prstGeom prst="rect">
                  <a:avLst/>
                </a:prstGeom>
                <a:effectLst>
                  <a:outerShdw blurRad="63500" sx="102000" sy="102000" algn="ctr" rotWithShape="0">
                    <a:prstClr val="black">
                      <a:alpha val="40000"/>
                    </a:prstClr>
                  </a:outerShdw>
                </a:effectLst>
              </p:spPr>
            </p:pic>
            <p:pic>
              <p:nvPicPr>
                <p:cNvPr id="363" name="Picture 36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22692" y="5004242"/>
                  <a:ext cx="494651" cy="475125"/>
                </a:xfrm>
                <a:prstGeom prst="rect">
                  <a:avLst/>
                </a:prstGeom>
                <a:effectLst>
                  <a:outerShdw blurRad="63500" sx="102000" sy="102000" algn="ctr" rotWithShape="0">
                    <a:prstClr val="black">
                      <a:alpha val="40000"/>
                    </a:prstClr>
                  </a:outerShdw>
                </a:effectLst>
              </p:spPr>
            </p:pic>
            <p:pic>
              <p:nvPicPr>
                <p:cNvPr id="364" name="Picture 3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88058" y="2852315"/>
                  <a:ext cx="494651" cy="475125"/>
                </a:xfrm>
                <a:prstGeom prst="rect">
                  <a:avLst/>
                </a:prstGeom>
                <a:effectLst>
                  <a:outerShdw blurRad="63500" sx="102000" sy="102000" algn="ctr" rotWithShape="0">
                    <a:prstClr val="black">
                      <a:alpha val="40000"/>
                    </a:prstClr>
                  </a:outerShdw>
                </a:effectLst>
              </p:spPr>
            </p:pic>
            <p:pic>
              <p:nvPicPr>
                <p:cNvPr id="365" name="Picture 36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23644" y="2974214"/>
                  <a:ext cx="494651" cy="475125"/>
                </a:xfrm>
                <a:prstGeom prst="rect">
                  <a:avLst/>
                </a:prstGeom>
                <a:effectLst>
                  <a:outerShdw blurRad="63500" sx="102000" sy="102000" algn="ctr" rotWithShape="0">
                    <a:prstClr val="black">
                      <a:alpha val="40000"/>
                    </a:prstClr>
                  </a:outerShdw>
                </a:effectLst>
              </p:spPr>
            </p:pic>
            <p:sp>
              <p:nvSpPr>
                <p:cNvPr id="366" name="Rectangle 365"/>
                <p:cNvSpPr/>
                <p:nvPr/>
              </p:nvSpPr>
              <p:spPr bwMode="auto">
                <a:xfrm>
                  <a:off x="7704375" y="3762167"/>
                  <a:ext cx="580205"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West India</a:t>
                  </a:r>
                </a:p>
              </p:txBody>
            </p:sp>
            <p:pic>
              <p:nvPicPr>
                <p:cNvPr id="367" name="Picture 36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93649" y="2684311"/>
                  <a:ext cx="494651" cy="475125"/>
                </a:xfrm>
                <a:prstGeom prst="rect">
                  <a:avLst/>
                </a:prstGeom>
                <a:effectLst>
                  <a:outerShdw blurRad="63500" sx="102000" sy="102000" algn="ctr" rotWithShape="0">
                    <a:prstClr val="black">
                      <a:alpha val="40000"/>
                    </a:prstClr>
                  </a:outerShdw>
                </a:effectLst>
              </p:spPr>
            </p:pic>
            <p:sp>
              <p:nvSpPr>
                <p:cNvPr id="368" name="Oval 367"/>
                <p:cNvSpPr/>
                <p:nvPr/>
              </p:nvSpPr>
              <p:spPr bwMode="auto">
                <a:xfrm>
                  <a:off x="4833446" y="5205233"/>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0" name="Oval 369"/>
                <p:cNvSpPr/>
                <p:nvPr/>
              </p:nvSpPr>
              <p:spPr bwMode="auto">
                <a:xfrm>
                  <a:off x="10441973" y="5651438"/>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1" name="Oval 370"/>
                <p:cNvSpPr/>
                <p:nvPr/>
              </p:nvSpPr>
              <p:spPr bwMode="auto">
                <a:xfrm>
                  <a:off x="10635811" y="553806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2" name="Oval 371"/>
                <p:cNvSpPr/>
                <p:nvPr/>
              </p:nvSpPr>
              <p:spPr bwMode="auto">
                <a:xfrm>
                  <a:off x="9482606" y="3891759"/>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3" name="Oval 372"/>
                <p:cNvSpPr/>
                <p:nvPr/>
              </p:nvSpPr>
              <p:spPr bwMode="auto">
                <a:xfrm>
                  <a:off x="10209265" y="3481505"/>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4" name="Rectangle 373"/>
                <p:cNvSpPr/>
                <p:nvPr/>
              </p:nvSpPr>
              <p:spPr bwMode="auto">
                <a:xfrm>
                  <a:off x="10429246" y="3439606"/>
                  <a:ext cx="673120"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Japan West</a:t>
                  </a:r>
                </a:p>
              </p:txBody>
            </p:sp>
            <p:sp>
              <p:nvSpPr>
                <p:cNvPr id="375" name="Oval 374"/>
                <p:cNvSpPr/>
                <p:nvPr/>
              </p:nvSpPr>
              <p:spPr bwMode="auto">
                <a:xfrm>
                  <a:off x="10279476" y="3353584"/>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6" name="Oval 375"/>
                <p:cNvSpPr/>
                <p:nvPr/>
              </p:nvSpPr>
              <p:spPr bwMode="auto">
                <a:xfrm>
                  <a:off x="8515945" y="415796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7" name="Rectangle 376"/>
                <p:cNvSpPr/>
                <p:nvPr/>
              </p:nvSpPr>
              <p:spPr bwMode="auto">
                <a:xfrm>
                  <a:off x="9577174" y="3900647"/>
                  <a:ext cx="62187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East Asia</a:t>
                  </a:r>
                </a:p>
              </p:txBody>
            </p:sp>
            <p:sp>
              <p:nvSpPr>
                <p:cNvPr id="378" name="Oval 377"/>
                <p:cNvSpPr/>
                <p:nvPr/>
              </p:nvSpPr>
              <p:spPr bwMode="auto">
                <a:xfrm>
                  <a:off x="9661894" y="3636571"/>
                  <a:ext cx="73142" cy="73142"/>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79" name="Oval 378"/>
                <p:cNvSpPr/>
                <p:nvPr/>
              </p:nvSpPr>
              <p:spPr bwMode="auto">
                <a:xfrm>
                  <a:off x="9536636" y="3375777"/>
                  <a:ext cx="73142" cy="73142"/>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380" name="Rectangle 379"/>
                <p:cNvSpPr/>
                <p:nvPr/>
              </p:nvSpPr>
              <p:spPr bwMode="auto">
                <a:xfrm>
                  <a:off x="8811880" y="3237712"/>
                  <a:ext cx="670208" cy="138595"/>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China West</a:t>
                  </a:r>
                  <a:r>
                    <a:rPr lang="en-US" sz="883" b="1" kern="0" baseline="30000">
                      <a:solidFill>
                        <a:srgbClr val="00BCF2"/>
                      </a:solidFill>
                      <a:latin typeface="Segoe UI"/>
                      <a:ea typeface="Segoe UI" panose="020B0502040204020203" pitchFamily="34" charset="0"/>
                      <a:cs typeface="Segoe UI" panose="020B0502040204020203" pitchFamily="34" charset="0"/>
                    </a:rPr>
                    <a:t>1</a:t>
                  </a:r>
                </a:p>
              </p:txBody>
            </p:sp>
            <p:sp>
              <p:nvSpPr>
                <p:cNvPr id="381" name="Rectangle 380"/>
                <p:cNvSpPr/>
                <p:nvPr/>
              </p:nvSpPr>
              <p:spPr bwMode="auto">
                <a:xfrm>
                  <a:off x="5139475" y="2843321"/>
                  <a:ext cx="81643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North Europe</a:t>
                  </a:r>
                </a:p>
              </p:txBody>
            </p:sp>
            <p:cxnSp>
              <p:nvCxnSpPr>
                <p:cNvPr id="382" name="Straight Connector 381"/>
                <p:cNvCxnSpPr/>
                <p:nvPr/>
              </p:nvCxnSpPr>
              <p:spPr>
                <a:xfrm>
                  <a:off x="3212231" y="2974214"/>
                  <a:ext cx="230381" cy="321009"/>
                </a:xfrm>
                <a:prstGeom prst="line">
                  <a:avLst/>
                </a:prstGeom>
                <a:noFill/>
                <a:ln w="9525" cap="flat" cmpd="sng" algn="ctr">
                  <a:solidFill>
                    <a:schemeClr val="accent1"/>
                  </a:solidFill>
                  <a:prstDash val="solid"/>
                  <a:headEnd type="none" w="med" len="med"/>
                  <a:tailEnd type="none" w="med" len="med"/>
                </a:ln>
                <a:effectLst/>
              </p:spPr>
            </p:cxnSp>
            <p:sp>
              <p:nvSpPr>
                <p:cNvPr id="383" name="Rectangle 382"/>
                <p:cNvSpPr/>
                <p:nvPr/>
              </p:nvSpPr>
              <p:spPr bwMode="auto">
                <a:xfrm>
                  <a:off x="6608959" y="2684311"/>
                  <a:ext cx="763764" cy="47199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Germany Northeast</a:t>
                  </a:r>
                  <a:r>
                    <a:rPr lang="en-US" sz="883" b="1" kern="0" baseline="30000">
                      <a:solidFill>
                        <a:srgbClr val="00BCF2"/>
                      </a:solidFill>
                      <a:latin typeface="Segoe UI"/>
                      <a:ea typeface="Segoe UI" panose="020B0502040204020203" pitchFamily="34" charset="0"/>
                      <a:cs typeface="Segoe UI" panose="020B0502040204020203" pitchFamily="34" charset="0"/>
                    </a:rPr>
                    <a:t>2</a:t>
                  </a:r>
                </a:p>
              </p:txBody>
            </p:sp>
            <p:sp>
              <p:nvSpPr>
                <p:cNvPr id="384" name="Oval 383"/>
                <p:cNvSpPr/>
                <p:nvPr/>
              </p:nvSpPr>
              <p:spPr bwMode="auto">
                <a:xfrm>
                  <a:off x="4098812" y="3053306"/>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cxnSp>
              <p:nvCxnSpPr>
                <p:cNvPr id="385" name="Straight Connector 384"/>
                <p:cNvCxnSpPr/>
                <p:nvPr/>
              </p:nvCxnSpPr>
              <p:spPr>
                <a:xfrm flipH="1">
                  <a:off x="3830066" y="3338733"/>
                  <a:ext cx="770250" cy="130960"/>
                </a:xfrm>
                <a:prstGeom prst="line">
                  <a:avLst/>
                </a:prstGeom>
                <a:noFill/>
                <a:ln w="9525" cap="flat" cmpd="sng" algn="ctr">
                  <a:solidFill>
                    <a:schemeClr val="accent1"/>
                  </a:solidFill>
                  <a:prstDash val="solid"/>
                  <a:headEnd type="none" w="med" len="med"/>
                  <a:tailEnd type="none" w="med" len="med"/>
                </a:ln>
                <a:effectLst/>
              </p:spPr>
            </p:cxnSp>
            <p:sp>
              <p:nvSpPr>
                <p:cNvPr id="386" name="Rectangle 385"/>
                <p:cNvSpPr/>
                <p:nvPr/>
              </p:nvSpPr>
              <p:spPr bwMode="auto">
                <a:xfrm>
                  <a:off x="4251615" y="2882862"/>
                  <a:ext cx="653932"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Canada East</a:t>
                  </a:r>
                </a:p>
              </p:txBody>
            </p:sp>
            <p:sp>
              <p:nvSpPr>
                <p:cNvPr id="387" name="Rectangle 386"/>
                <p:cNvSpPr/>
                <p:nvPr/>
              </p:nvSpPr>
              <p:spPr bwMode="auto">
                <a:xfrm>
                  <a:off x="3512142" y="2682610"/>
                  <a:ext cx="82542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Canada Central</a:t>
                  </a:r>
                </a:p>
              </p:txBody>
            </p:sp>
            <p:sp>
              <p:nvSpPr>
                <p:cNvPr id="388" name="Rectangle 387"/>
                <p:cNvSpPr>
                  <a:spLocks/>
                </p:cNvSpPr>
                <p:nvPr/>
              </p:nvSpPr>
              <p:spPr bwMode="auto">
                <a:xfrm>
                  <a:off x="2533768" y="3923088"/>
                  <a:ext cx="92159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South Central US</a:t>
                  </a:r>
                </a:p>
              </p:txBody>
            </p:sp>
            <p:cxnSp>
              <p:nvCxnSpPr>
                <p:cNvPr id="389" name="Straight Connector 388"/>
                <p:cNvCxnSpPr>
                  <a:stCxn id="341" idx="2"/>
                </p:cNvCxnSpPr>
                <p:nvPr/>
              </p:nvCxnSpPr>
              <p:spPr>
                <a:xfrm>
                  <a:off x="3435469" y="2502210"/>
                  <a:ext cx="127443" cy="869463"/>
                </a:xfrm>
                <a:prstGeom prst="line">
                  <a:avLst/>
                </a:prstGeom>
                <a:noFill/>
                <a:ln w="9525" cap="flat" cmpd="sng" algn="ctr">
                  <a:solidFill>
                    <a:schemeClr val="accent1"/>
                  </a:solidFill>
                  <a:prstDash val="solid"/>
                  <a:headEnd type="none" w="med" len="med"/>
                  <a:tailEnd type="none" w="med" len="med"/>
                </a:ln>
                <a:effectLst/>
              </p:spPr>
            </p:cxnSp>
            <p:sp>
              <p:nvSpPr>
                <p:cNvPr id="390" name="Rectangle 389"/>
                <p:cNvSpPr/>
                <p:nvPr/>
              </p:nvSpPr>
              <p:spPr bwMode="auto">
                <a:xfrm>
                  <a:off x="8953336" y="3592597"/>
                  <a:ext cx="659960" cy="138595"/>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China East</a:t>
                  </a:r>
                  <a:r>
                    <a:rPr lang="en-US" sz="883" b="1" kern="0" baseline="30000">
                      <a:solidFill>
                        <a:srgbClr val="00BCF2"/>
                      </a:solidFill>
                      <a:latin typeface="Segoe UI"/>
                      <a:ea typeface="Segoe UI" panose="020B0502040204020203" pitchFamily="34" charset="0"/>
                      <a:cs typeface="Segoe UI" panose="020B0502040204020203" pitchFamily="34" charset="0"/>
                    </a:rPr>
                    <a:t>1</a:t>
                  </a:r>
                </a:p>
              </p:txBody>
            </p:sp>
            <p:sp>
              <p:nvSpPr>
                <p:cNvPr id="391" name="Rectangle 390"/>
                <p:cNvSpPr/>
                <p:nvPr/>
              </p:nvSpPr>
              <p:spPr bwMode="auto">
                <a:xfrm>
                  <a:off x="6350196" y="3103898"/>
                  <a:ext cx="86067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Germany Central</a:t>
                  </a:r>
                  <a:r>
                    <a:rPr lang="en-US" sz="883" b="1" kern="0" baseline="30000">
                      <a:solidFill>
                        <a:srgbClr val="00BCF2"/>
                      </a:solidFill>
                      <a:latin typeface="Segoe UI"/>
                      <a:ea typeface="Segoe UI" panose="020B0502040204020203" pitchFamily="34" charset="0"/>
                      <a:cs typeface="Segoe UI" panose="020B0502040204020203" pitchFamily="34" charset="0"/>
                    </a:rPr>
                    <a:t>2</a:t>
                  </a:r>
                </a:p>
              </p:txBody>
            </p:sp>
            <p:sp>
              <p:nvSpPr>
                <p:cNvPr id="395" name="Rectangle 394"/>
                <p:cNvSpPr/>
                <p:nvPr/>
              </p:nvSpPr>
              <p:spPr bwMode="auto">
                <a:xfrm>
                  <a:off x="9818542" y="2996693"/>
                  <a:ext cx="693477"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959">
                    <a:defRPr/>
                  </a:pPr>
                  <a:r>
                    <a:rPr lang="en-US" sz="883" b="1" kern="0">
                      <a:solidFill>
                        <a:srgbClr val="0078D7"/>
                      </a:solidFill>
                      <a:latin typeface="Segoe UI"/>
                      <a:ea typeface="Segoe UI" panose="020B0502040204020203" pitchFamily="34" charset="0"/>
                      <a:cs typeface="Segoe UI" panose="020B0502040204020203" pitchFamily="34" charset="0"/>
                    </a:rPr>
                    <a:t>Korea South</a:t>
                  </a:r>
                  <a:r>
                    <a:rPr lang="en-US" sz="883" b="1" kern="0" baseline="30000">
                      <a:solidFill>
                        <a:srgbClr val="0078D7"/>
                      </a:solidFill>
                      <a:latin typeface="Segoe UI"/>
                      <a:ea typeface="Segoe UI" panose="020B0502040204020203" pitchFamily="34" charset="0"/>
                      <a:cs typeface="Segoe UI" panose="020B0502040204020203" pitchFamily="34" charset="0"/>
                    </a:rPr>
                    <a:t>3</a:t>
                  </a:r>
                </a:p>
              </p:txBody>
            </p:sp>
            <p:pic>
              <p:nvPicPr>
                <p:cNvPr id="396" name="Picture 39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21486" y="3227324"/>
                  <a:ext cx="494651" cy="475125"/>
                </a:xfrm>
                <a:prstGeom prst="rect">
                  <a:avLst/>
                </a:prstGeom>
                <a:effectLst>
                  <a:outerShdw blurRad="63500" sx="102000" sy="102000" algn="ctr" rotWithShape="0">
                    <a:prstClr val="black">
                      <a:alpha val="40000"/>
                    </a:prstClr>
                  </a:outerShdw>
                </a:effectLst>
              </p:spPr>
            </p:pic>
            <p:cxnSp>
              <p:nvCxnSpPr>
                <p:cNvPr id="397" name="Straight Connector 396"/>
                <p:cNvCxnSpPr>
                  <a:stCxn id="395" idx="2"/>
                </p:cNvCxnSpPr>
                <p:nvPr/>
              </p:nvCxnSpPr>
              <p:spPr>
                <a:xfrm flipH="1">
                  <a:off x="9964528" y="3273653"/>
                  <a:ext cx="200753" cy="196040"/>
                </a:xfrm>
                <a:prstGeom prst="line">
                  <a:avLst/>
                </a:prstGeom>
                <a:noFill/>
                <a:ln w="9525" cap="flat" cmpd="sng" algn="ctr">
                  <a:solidFill>
                    <a:schemeClr val="accent1"/>
                  </a:solidFill>
                  <a:prstDash val="solid"/>
                  <a:headEnd type="none" w="med" len="med"/>
                  <a:tailEnd type="none" w="med" len="med"/>
                </a:ln>
                <a:effectLst/>
              </p:spPr>
            </p:cxnSp>
            <p:cxnSp>
              <p:nvCxnSpPr>
                <p:cNvPr id="398" name="Straight Connector 397"/>
                <p:cNvCxnSpPr>
                  <a:stCxn id="336" idx="0"/>
                </p:cNvCxnSpPr>
                <p:nvPr/>
              </p:nvCxnSpPr>
              <p:spPr>
                <a:xfrm flipH="1">
                  <a:off x="6345814" y="2816422"/>
                  <a:ext cx="115548" cy="146670"/>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0" name="Rectangle 399"/>
                <p:cNvSpPr/>
                <p:nvPr/>
              </p:nvSpPr>
              <p:spPr bwMode="auto">
                <a:xfrm>
                  <a:off x="4702311" y="3526454"/>
                  <a:ext cx="496860"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East US 2</a:t>
                  </a:r>
                </a:p>
              </p:txBody>
            </p:sp>
            <p:cxnSp>
              <p:nvCxnSpPr>
                <p:cNvPr id="401" name="Straight Connector 400"/>
                <p:cNvCxnSpPr/>
                <p:nvPr/>
              </p:nvCxnSpPr>
              <p:spPr>
                <a:xfrm flipH="1" flipV="1">
                  <a:off x="3858911" y="3469695"/>
                  <a:ext cx="747663" cy="198518"/>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02" name="Picture 40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03682" y="3733420"/>
                  <a:ext cx="494651" cy="475125"/>
                </a:xfrm>
                <a:prstGeom prst="rect">
                  <a:avLst/>
                </a:prstGeom>
                <a:effectLst>
                  <a:outerShdw blurRad="63500" sx="102000" sy="102000" algn="ctr" rotWithShape="0">
                    <a:prstClr val="black">
                      <a:alpha val="40000"/>
                    </a:prstClr>
                  </a:outerShdw>
                </a:effectLst>
              </p:spPr>
            </p:pic>
            <p:sp>
              <p:nvSpPr>
                <p:cNvPr id="403" name="Oval 402"/>
                <p:cNvSpPr/>
                <p:nvPr/>
              </p:nvSpPr>
              <p:spPr bwMode="auto">
                <a:xfrm>
                  <a:off x="8319199" y="3943937"/>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cxnSp>
              <p:nvCxnSpPr>
                <p:cNvPr id="404" name="Straight Connector 403"/>
                <p:cNvCxnSpPr/>
                <p:nvPr/>
              </p:nvCxnSpPr>
              <p:spPr>
                <a:xfrm>
                  <a:off x="9580892" y="3153619"/>
                  <a:ext cx="383636" cy="309718"/>
                </a:xfrm>
                <a:prstGeom prst="line">
                  <a:avLst/>
                </a:prstGeom>
                <a:noFill/>
                <a:ln w="9525" cap="flat" cmpd="sng" algn="ctr">
                  <a:solidFill>
                    <a:schemeClr val="accent1"/>
                  </a:solidFill>
                  <a:prstDash val="solid"/>
                  <a:headEnd type="none" w="med" len="med"/>
                  <a:tailEnd type="none" w="med" len="med"/>
                </a:ln>
                <a:effectLst/>
              </p:spPr>
            </p:cxnSp>
            <p:sp>
              <p:nvSpPr>
                <p:cNvPr id="405" name="Rectangle 404"/>
                <p:cNvSpPr/>
                <p:nvPr/>
              </p:nvSpPr>
              <p:spPr bwMode="auto">
                <a:xfrm>
                  <a:off x="9152054" y="2838861"/>
                  <a:ext cx="77661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959">
                    <a:defRPr/>
                  </a:pPr>
                  <a:r>
                    <a:rPr lang="en-US" sz="883" b="1" kern="0">
                      <a:solidFill>
                        <a:srgbClr val="0078D7"/>
                      </a:solidFill>
                      <a:latin typeface="Segoe UI"/>
                      <a:ea typeface="Segoe UI" panose="020B0502040204020203" pitchFamily="34" charset="0"/>
                      <a:cs typeface="Segoe UI" panose="020B0502040204020203" pitchFamily="34" charset="0"/>
                    </a:rPr>
                    <a:t>Korea Central</a:t>
                  </a:r>
                  <a:r>
                    <a:rPr lang="en-US" sz="883" b="1" kern="0" baseline="30000">
                      <a:solidFill>
                        <a:srgbClr val="0078D7"/>
                      </a:solidFill>
                      <a:latin typeface="Segoe UI"/>
                      <a:ea typeface="Segoe UI" panose="020B0502040204020203" pitchFamily="34" charset="0"/>
                      <a:cs typeface="Segoe UI" panose="020B0502040204020203" pitchFamily="34" charset="0"/>
                    </a:rPr>
                    <a:t>3</a:t>
                  </a:r>
                </a:p>
              </p:txBody>
            </p:sp>
            <p:cxnSp>
              <p:nvCxnSpPr>
                <p:cNvPr id="406" name="Straight Connector 405"/>
                <p:cNvCxnSpPr/>
                <p:nvPr/>
              </p:nvCxnSpPr>
              <p:spPr>
                <a:xfrm flipV="1">
                  <a:off x="8253216" y="4046329"/>
                  <a:ext cx="160014" cy="91033"/>
                </a:xfrm>
                <a:prstGeom prst="line">
                  <a:avLst/>
                </a:prstGeom>
                <a:noFill/>
                <a:ln w="9525" cap="flat" cmpd="sng" algn="ctr">
                  <a:solidFill>
                    <a:schemeClr val="accent1"/>
                  </a:solidFill>
                  <a:prstDash val="solid"/>
                  <a:headEnd type="none" w="med" len="med"/>
                  <a:tailEnd type="none" w="med" len="med"/>
                </a:ln>
                <a:effectLst/>
              </p:spPr>
            </p:cxnSp>
            <p:sp>
              <p:nvSpPr>
                <p:cNvPr id="407" name="Oval 406"/>
                <p:cNvSpPr/>
                <p:nvPr/>
              </p:nvSpPr>
              <p:spPr bwMode="auto">
                <a:xfrm>
                  <a:off x="5925586" y="2898224"/>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408" name="Rectangle 407"/>
                <p:cNvSpPr/>
                <p:nvPr/>
              </p:nvSpPr>
              <p:spPr bwMode="auto">
                <a:xfrm>
                  <a:off x="4877099" y="2474461"/>
                  <a:ext cx="1201982" cy="2769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United Kingdom West</a:t>
                  </a:r>
                </a:p>
              </p:txBody>
            </p:sp>
            <p:cxnSp>
              <p:nvCxnSpPr>
                <p:cNvPr id="409" name="Straight Connector 408"/>
                <p:cNvCxnSpPr/>
                <p:nvPr/>
              </p:nvCxnSpPr>
              <p:spPr>
                <a:xfrm>
                  <a:off x="5788255" y="2747902"/>
                  <a:ext cx="349297" cy="170479"/>
                </a:xfrm>
                <a:prstGeom prst="line">
                  <a:avLst/>
                </a:prstGeom>
                <a:noFill/>
                <a:ln w="9525" cap="flat" cmpd="sng" algn="ctr">
                  <a:solidFill>
                    <a:schemeClr val="accent1"/>
                  </a:solidFill>
                  <a:prstDash val="solid"/>
                  <a:headEnd type="none" w="med" len="med"/>
                  <a:tailEnd type="none" w="med" len="med"/>
                </a:ln>
                <a:effectLst/>
              </p:spPr>
            </p:cxnSp>
            <p:cxnSp>
              <p:nvCxnSpPr>
                <p:cNvPr id="410" name="Straight Connector 409"/>
                <p:cNvCxnSpPr/>
                <p:nvPr/>
              </p:nvCxnSpPr>
              <p:spPr>
                <a:xfrm flipH="1">
                  <a:off x="6137552" y="2387404"/>
                  <a:ext cx="65731" cy="530977"/>
                </a:xfrm>
                <a:prstGeom prst="line">
                  <a:avLst/>
                </a:prstGeom>
                <a:noFill/>
                <a:ln w="9525" cap="flat" cmpd="sng" algn="ctr">
                  <a:solidFill>
                    <a:schemeClr val="accent1"/>
                  </a:solidFill>
                  <a:prstDash val="solid"/>
                  <a:headEnd type="none" w="med" len="med"/>
                  <a:tailEnd type="none" w="med" len="med"/>
                </a:ln>
                <a:effectLst/>
              </p:spPr>
            </p:cxnSp>
            <p:sp>
              <p:nvSpPr>
                <p:cNvPr id="411" name="Rectangle 410"/>
                <p:cNvSpPr/>
                <p:nvPr/>
              </p:nvSpPr>
              <p:spPr bwMode="auto">
                <a:xfrm>
                  <a:off x="5570586" y="1994672"/>
                  <a:ext cx="1265384" cy="2769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United Kingdom </a:t>
                  </a:r>
                  <a:br>
                    <a:rPr lang="en-US" sz="883" b="1" kern="0">
                      <a:solidFill>
                        <a:srgbClr val="0078D7"/>
                      </a:solidFill>
                      <a:latin typeface="Segoe UI"/>
                      <a:ea typeface="Segoe UI" panose="020B0502040204020203" pitchFamily="34" charset="0"/>
                      <a:cs typeface="Segoe UI" panose="020B0502040204020203" pitchFamily="34" charset="0"/>
                    </a:rPr>
                  </a:br>
                  <a:r>
                    <a:rPr lang="en-US" sz="883" b="1" kern="0">
                      <a:solidFill>
                        <a:srgbClr val="0078D7"/>
                      </a:solidFill>
                      <a:latin typeface="Segoe UI"/>
                      <a:ea typeface="Segoe UI" panose="020B0502040204020203" pitchFamily="34" charset="0"/>
                      <a:cs typeface="Segoe UI" panose="020B0502040204020203" pitchFamily="34" charset="0"/>
                    </a:rPr>
                    <a:t>South</a:t>
                  </a:r>
                </a:p>
              </p:txBody>
            </p:sp>
            <p:sp>
              <p:nvSpPr>
                <p:cNvPr id="412" name="Rectangle 411"/>
                <p:cNvSpPr/>
                <p:nvPr/>
              </p:nvSpPr>
              <p:spPr bwMode="auto">
                <a:xfrm>
                  <a:off x="1977095" y="3637411"/>
                  <a:ext cx="915185"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959">
                    <a:defRPr/>
                  </a:pPr>
                  <a:r>
                    <a:rPr lang="en-US" sz="883" b="1" kern="0">
                      <a:solidFill>
                        <a:srgbClr val="0078D7"/>
                      </a:solidFill>
                      <a:latin typeface="Segoe UI"/>
                      <a:ea typeface="Segoe UI" panose="020B0502040204020203" pitchFamily="34" charset="0"/>
                      <a:cs typeface="Segoe UI" panose="020B0502040204020203" pitchFamily="34" charset="0"/>
                    </a:rPr>
                    <a:t>West Central US</a:t>
                  </a:r>
                  <a:br>
                    <a:rPr lang="en-US" sz="883" b="1" kern="0">
                      <a:solidFill>
                        <a:srgbClr val="0078D7"/>
                      </a:solidFill>
                      <a:latin typeface="Segoe UI"/>
                      <a:ea typeface="Segoe UI" panose="020B0502040204020203" pitchFamily="34" charset="0"/>
                      <a:cs typeface="Segoe UI" panose="020B0502040204020203" pitchFamily="34" charset="0"/>
                    </a:rPr>
                  </a:br>
                  <a:endParaRPr lang="en-US" sz="883" i="1" kern="0">
                    <a:solidFill>
                      <a:srgbClr val="0078D7"/>
                    </a:solidFill>
                    <a:latin typeface="Segoe UI"/>
                    <a:ea typeface="Segoe UI" panose="020B0502040204020203" pitchFamily="34" charset="0"/>
                    <a:cs typeface="Segoe UI" panose="020B0502040204020203" pitchFamily="34" charset="0"/>
                  </a:endParaRPr>
                </a:p>
              </p:txBody>
            </p:sp>
            <p:pic>
              <p:nvPicPr>
                <p:cNvPr id="413" name="Picture 4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46385" y="3014922"/>
                  <a:ext cx="494651" cy="475125"/>
                </a:xfrm>
                <a:prstGeom prst="rect">
                  <a:avLst/>
                </a:prstGeom>
                <a:effectLst>
                  <a:outerShdw blurRad="63500" sx="102000" sy="102000" algn="ctr" rotWithShape="0">
                    <a:prstClr val="black">
                      <a:alpha val="40000"/>
                    </a:prstClr>
                  </a:outerShdw>
                </a:effectLst>
              </p:spPr>
            </p:pic>
            <p:cxnSp>
              <p:nvCxnSpPr>
                <p:cNvPr id="414" name="Straight Connector 413"/>
                <p:cNvCxnSpPr/>
                <p:nvPr/>
              </p:nvCxnSpPr>
              <p:spPr>
                <a:xfrm flipH="1">
                  <a:off x="2587441" y="3257550"/>
                  <a:ext cx="193860" cy="371193"/>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a:endCxn id="388" idx="0"/>
                </p:cNvCxnSpPr>
                <p:nvPr/>
              </p:nvCxnSpPr>
              <p:spPr>
                <a:xfrm flipH="1">
                  <a:off x="2994566" y="3708323"/>
                  <a:ext cx="223923" cy="214765"/>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3870638" y="2959570"/>
                  <a:ext cx="54218" cy="251875"/>
                </a:xfrm>
                <a:prstGeom prst="line">
                  <a:avLst/>
                </a:prstGeom>
                <a:noFill/>
                <a:ln w="9525" cap="flat" cmpd="sng" algn="ctr">
                  <a:solidFill>
                    <a:schemeClr val="accent1"/>
                  </a:solidFill>
                  <a:prstDash val="solid"/>
                  <a:headEnd type="none" w="med" len="med"/>
                  <a:tailEnd type="none" w="med" len="med"/>
                </a:ln>
                <a:effectLst/>
              </p:spPr>
            </p:cxnSp>
            <p:sp>
              <p:nvSpPr>
                <p:cNvPr id="417" name="Oval 416"/>
                <p:cNvSpPr/>
                <p:nvPr/>
              </p:nvSpPr>
              <p:spPr bwMode="auto">
                <a:xfrm>
                  <a:off x="6560945" y="2937033"/>
                  <a:ext cx="73152" cy="73152"/>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cxnSp>
              <p:nvCxnSpPr>
                <p:cNvPr id="418" name="Straight Connector 417"/>
                <p:cNvCxnSpPr/>
                <p:nvPr/>
              </p:nvCxnSpPr>
              <p:spPr>
                <a:xfrm flipV="1">
                  <a:off x="9117742" y="4507720"/>
                  <a:ext cx="127961" cy="142222"/>
                </a:xfrm>
                <a:prstGeom prst="line">
                  <a:avLst/>
                </a:prstGeom>
                <a:noFill/>
                <a:ln w="9525" cap="flat" cmpd="sng" algn="ctr">
                  <a:solidFill>
                    <a:schemeClr val="accent1"/>
                  </a:solidFill>
                  <a:prstDash val="solid"/>
                  <a:tailEnd type="oval" w="med" len="med"/>
                </a:ln>
                <a:effectLst/>
              </p:spPr>
            </p:cxnSp>
            <p:sp>
              <p:nvSpPr>
                <p:cNvPr id="419" name="Rectangle 418"/>
                <p:cNvSpPr/>
                <p:nvPr/>
              </p:nvSpPr>
              <p:spPr bwMode="auto">
                <a:xfrm>
                  <a:off x="3454651" y="3724548"/>
                  <a:ext cx="637812" cy="252454"/>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US Gov</a:t>
                  </a:r>
                </a:p>
              </p:txBody>
            </p:sp>
            <p:sp>
              <p:nvSpPr>
                <p:cNvPr id="420" name="Rectangle 419"/>
                <p:cNvSpPr/>
                <p:nvPr/>
              </p:nvSpPr>
              <p:spPr bwMode="auto">
                <a:xfrm>
                  <a:off x="2494828" y="2935520"/>
                  <a:ext cx="79723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US Gov</a:t>
                  </a:r>
                </a:p>
              </p:txBody>
            </p:sp>
            <p:sp>
              <p:nvSpPr>
                <p:cNvPr id="421" name="Rectangle 420"/>
                <p:cNvSpPr/>
                <p:nvPr/>
              </p:nvSpPr>
              <p:spPr bwMode="auto">
                <a:xfrm>
                  <a:off x="3981524" y="3931585"/>
                  <a:ext cx="671563" cy="259415"/>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US DoD East</a:t>
                  </a:r>
                  <a:r>
                    <a:rPr lang="en-US" sz="883" b="1" kern="0" baseline="30000">
                      <a:solidFill>
                        <a:srgbClr val="00BCF2"/>
                      </a:solidFill>
                      <a:latin typeface="Segoe UI"/>
                      <a:ea typeface="Segoe UI" panose="020B0502040204020203" pitchFamily="34" charset="0"/>
                      <a:cs typeface="Segoe UI" panose="020B0502040204020203" pitchFamily="34" charset="0"/>
                    </a:rPr>
                    <a:t>3</a:t>
                  </a:r>
                  <a:endParaRPr lang="en-US" sz="883" b="1" kern="0">
                    <a:solidFill>
                      <a:srgbClr val="00BCF2"/>
                    </a:solidFill>
                    <a:latin typeface="Segoe UI"/>
                    <a:ea typeface="Segoe UI" panose="020B0502040204020203" pitchFamily="34" charset="0"/>
                    <a:cs typeface="Segoe UI" panose="020B0502040204020203" pitchFamily="34" charset="0"/>
                  </a:endParaRPr>
                </a:p>
              </p:txBody>
            </p:sp>
            <p:cxnSp>
              <p:nvCxnSpPr>
                <p:cNvPr id="422" name="Straight Connector 421"/>
                <p:cNvCxnSpPr>
                  <a:stCxn id="421" idx="0"/>
                </p:cNvCxnSpPr>
                <p:nvPr/>
              </p:nvCxnSpPr>
              <p:spPr>
                <a:xfrm flipH="1" flipV="1">
                  <a:off x="3836324" y="3469695"/>
                  <a:ext cx="480982" cy="461890"/>
                </a:xfrm>
                <a:prstGeom prst="line">
                  <a:avLst/>
                </a:prstGeom>
                <a:noFill/>
                <a:ln w="9525" cap="flat" cmpd="sng" algn="ctr">
                  <a:solidFill>
                    <a:schemeClr val="accent6"/>
                  </a:solidFill>
                  <a:prstDash val="solid"/>
                  <a:headEnd type="none" w="med" len="med"/>
                  <a:tailEnd type="none" w="med" len="med"/>
                </a:ln>
                <a:effectLst/>
              </p:spPr>
            </p:cxnSp>
            <p:cxnSp>
              <p:nvCxnSpPr>
                <p:cNvPr id="423" name="Straight Connector 422"/>
                <p:cNvCxnSpPr>
                  <a:stCxn id="361" idx="1"/>
                </p:cNvCxnSpPr>
                <p:nvPr/>
              </p:nvCxnSpPr>
              <p:spPr>
                <a:xfrm flipV="1">
                  <a:off x="3312513" y="3300490"/>
                  <a:ext cx="131166" cy="72246"/>
                </a:xfrm>
                <a:prstGeom prst="line">
                  <a:avLst/>
                </a:prstGeom>
                <a:noFill/>
                <a:ln w="9525" cap="flat" cmpd="sng" algn="ctr">
                  <a:solidFill>
                    <a:schemeClr val="accent6"/>
                  </a:solidFill>
                  <a:prstDash val="solid"/>
                  <a:headEnd type="none" w="med" len="med"/>
                  <a:tailEnd type="none" w="med" len="med"/>
                </a:ln>
                <a:effectLst/>
              </p:spPr>
            </p:cxnSp>
            <p:cxnSp>
              <p:nvCxnSpPr>
                <p:cNvPr id="424" name="Straight Connector 423"/>
                <p:cNvCxnSpPr/>
                <p:nvPr/>
              </p:nvCxnSpPr>
              <p:spPr>
                <a:xfrm>
                  <a:off x="3165682" y="3160857"/>
                  <a:ext cx="280135" cy="139633"/>
                </a:xfrm>
                <a:prstGeom prst="line">
                  <a:avLst/>
                </a:prstGeom>
                <a:noFill/>
                <a:ln w="9525" cap="flat" cmpd="sng" algn="ctr">
                  <a:solidFill>
                    <a:schemeClr val="accent6"/>
                  </a:solidFill>
                  <a:prstDash val="solid"/>
                  <a:headEnd type="none" w="med" len="med"/>
                  <a:tailEnd type="none" w="med" len="med"/>
                </a:ln>
                <a:effectLst/>
              </p:spPr>
            </p:cxnSp>
            <p:cxnSp>
              <p:nvCxnSpPr>
                <p:cNvPr id="425" name="Straight Connector 424"/>
                <p:cNvCxnSpPr>
                  <a:stCxn id="419" idx="0"/>
                </p:cNvCxnSpPr>
                <p:nvPr/>
              </p:nvCxnSpPr>
              <p:spPr>
                <a:xfrm flipV="1">
                  <a:off x="3773557" y="3498981"/>
                  <a:ext cx="62766" cy="225567"/>
                </a:xfrm>
                <a:prstGeom prst="line">
                  <a:avLst/>
                </a:prstGeom>
                <a:ln>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6" name="Rectangle 425"/>
                <p:cNvSpPr/>
                <p:nvPr/>
              </p:nvSpPr>
              <p:spPr bwMode="auto">
                <a:xfrm>
                  <a:off x="2698081" y="3374498"/>
                  <a:ext cx="705577" cy="231532"/>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BCF2"/>
                      </a:solidFill>
                      <a:latin typeface="Segoe UI"/>
                      <a:ea typeface="Segoe UI" panose="020B0502040204020203" pitchFamily="34" charset="0"/>
                      <a:cs typeface="Segoe UI" panose="020B0502040204020203" pitchFamily="34" charset="0"/>
                    </a:rPr>
                    <a:t>US DoD </a:t>
                  </a:r>
                  <a:br>
                    <a:rPr lang="en-US" sz="883" b="1" kern="0">
                      <a:solidFill>
                        <a:srgbClr val="00BCF2"/>
                      </a:solidFill>
                      <a:latin typeface="Segoe UI"/>
                      <a:ea typeface="Segoe UI" panose="020B0502040204020203" pitchFamily="34" charset="0"/>
                      <a:cs typeface="Segoe UI" panose="020B0502040204020203" pitchFamily="34" charset="0"/>
                    </a:rPr>
                  </a:br>
                  <a:r>
                    <a:rPr lang="en-US" sz="883" b="1" kern="0">
                      <a:solidFill>
                        <a:srgbClr val="00BCF2"/>
                      </a:solidFill>
                      <a:latin typeface="Segoe UI"/>
                      <a:ea typeface="Segoe UI" panose="020B0502040204020203" pitchFamily="34" charset="0"/>
                      <a:cs typeface="Segoe UI" panose="020B0502040204020203" pitchFamily="34" charset="0"/>
                    </a:rPr>
                    <a:t>West</a:t>
                  </a:r>
                  <a:r>
                    <a:rPr lang="en-US" sz="883" b="1" kern="0" baseline="30000">
                      <a:solidFill>
                        <a:srgbClr val="00BCF2"/>
                      </a:solidFill>
                      <a:latin typeface="Segoe UI"/>
                      <a:ea typeface="Segoe UI" panose="020B0502040204020203" pitchFamily="34" charset="0"/>
                      <a:cs typeface="Segoe UI" panose="020B0502040204020203" pitchFamily="34" charset="0"/>
                    </a:rPr>
                    <a:t>3</a:t>
                  </a:r>
                  <a:endParaRPr lang="en-US" sz="883" b="1" kern="0">
                    <a:solidFill>
                      <a:srgbClr val="00BCF2"/>
                    </a:solidFill>
                    <a:latin typeface="Segoe UI"/>
                    <a:ea typeface="Segoe UI" panose="020B0502040204020203" pitchFamily="34" charset="0"/>
                    <a:cs typeface="Segoe UI" panose="020B0502040204020203" pitchFamily="34" charset="0"/>
                  </a:endParaRPr>
                </a:p>
              </p:txBody>
            </p:sp>
            <p:sp>
              <p:nvSpPr>
                <p:cNvPr id="107" name="Oval 106"/>
                <p:cNvSpPr/>
                <p:nvPr/>
              </p:nvSpPr>
              <p:spPr bwMode="auto">
                <a:xfrm>
                  <a:off x="3834398" y="3175205"/>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08" name="Oval 107"/>
                <p:cNvSpPr/>
                <p:nvPr/>
              </p:nvSpPr>
              <p:spPr bwMode="auto">
                <a:xfrm>
                  <a:off x="3523267" y="3336164"/>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09" name="Oval 108"/>
                <p:cNvSpPr/>
                <p:nvPr/>
              </p:nvSpPr>
              <p:spPr bwMode="auto">
                <a:xfrm>
                  <a:off x="3406776" y="3263954"/>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0" name="Oval 109"/>
                <p:cNvSpPr/>
                <p:nvPr/>
              </p:nvSpPr>
              <p:spPr bwMode="auto">
                <a:xfrm>
                  <a:off x="3793495" y="343912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1" name="Oval 110"/>
                <p:cNvSpPr/>
                <p:nvPr/>
              </p:nvSpPr>
              <p:spPr bwMode="auto">
                <a:xfrm>
                  <a:off x="3179871" y="3672086"/>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2" name="Oval 111"/>
                <p:cNvSpPr/>
                <p:nvPr/>
              </p:nvSpPr>
              <p:spPr bwMode="auto">
                <a:xfrm>
                  <a:off x="2757139" y="3215913"/>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3" name="Oval 112"/>
                <p:cNvSpPr/>
                <p:nvPr/>
              </p:nvSpPr>
              <p:spPr bwMode="auto">
                <a:xfrm>
                  <a:off x="6104398" y="2885297"/>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4" name="Oval 113"/>
                <p:cNvSpPr/>
                <p:nvPr/>
              </p:nvSpPr>
              <p:spPr bwMode="auto">
                <a:xfrm>
                  <a:off x="6424785" y="3017408"/>
                  <a:ext cx="73152" cy="73152"/>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6" name="Oval 115"/>
                <p:cNvSpPr/>
                <p:nvPr/>
              </p:nvSpPr>
              <p:spPr bwMode="auto">
                <a:xfrm>
                  <a:off x="6310338" y="2921620"/>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7" name="Oval 116"/>
                <p:cNvSpPr/>
                <p:nvPr/>
              </p:nvSpPr>
              <p:spPr bwMode="auto">
                <a:xfrm>
                  <a:off x="9932240" y="3428315"/>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18" name="Oval 117"/>
                <p:cNvSpPr/>
                <p:nvPr/>
              </p:nvSpPr>
              <p:spPr bwMode="auto">
                <a:xfrm>
                  <a:off x="8370591" y="4005229"/>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grpSp>
        </p:grpSp>
        <p:grpSp>
          <p:nvGrpSpPr>
            <p:cNvPr id="14" name="Group 13"/>
            <p:cNvGrpSpPr/>
            <p:nvPr/>
          </p:nvGrpSpPr>
          <p:grpSpPr>
            <a:xfrm>
              <a:off x="5915748" y="2859948"/>
              <a:ext cx="613244" cy="533143"/>
              <a:chOff x="5915748" y="2859948"/>
              <a:chExt cx="613244" cy="533143"/>
            </a:xfrm>
          </p:grpSpPr>
          <p:pic>
            <p:nvPicPr>
              <p:cNvPr id="131" name="Picture 13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34341" y="2917966"/>
                <a:ext cx="494651" cy="475125"/>
              </a:xfrm>
              <a:prstGeom prst="rect">
                <a:avLst/>
              </a:prstGeom>
              <a:effectLst>
                <a:outerShdw blurRad="63500" sx="102000" sy="102000" algn="ctr" rotWithShape="0">
                  <a:prstClr val="black">
                    <a:alpha val="40000"/>
                  </a:prstClr>
                </a:outerShdw>
              </a:effectLst>
            </p:spPr>
          </p:pic>
          <p:pic>
            <p:nvPicPr>
              <p:cNvPr id="132" name="Picture 1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15748" y="2859948"/>
                <a:ext cx="494651" cy="475125"/>
              </a:xfrm>
              <a:prstGeom prst="rect">
                <a:avLst/>
              </a:prstGeom>
              <a:effectLst>
                <a:outerShdw blurRad="63500" sx="102000" sy="102000" algn="ctr" rotWithShape="0">
                  <a:prstClr val="black">
                    <a:alpha val="40000"/>
                  </a:prstClr>
                </a:outerShdw>
              </a:effectLst>
            </p:spPr>
          </p:pic>
        </p:grpSp>
        <p:sp>
          <p:nvSpPr>
            <p:cNvPr id="120" name="Oval 119"/>
            <p:cNvSpPr/>
            <p:nvPr/>
          </p:nvSpPr>
          <p:spPr bwMode="auto">
            <a:xfrm>
              <a:off x="6245540" y="3119492"/>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21" name="Oval 120"/>
            <p:cNvSpPr/>
            <p:nvPr/>
          </p:nvSpPr>
          <p:spPr bwMode="auto">
            <a:xfrm>
              <a:off x="6131629" y="3062963"/>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sp>
          <p:nvSpPr>
            <p:cNvPr id="122" name="Rectangle 121"/>
            <p:cNvSpPr/>
            <p:nvPr/>
          </p:nvSpPr>
          <p:spPr bwMode="auto">
            <a:xfrm>
              <a:off x="5440234" y="3107943"/>
              <a:ext cx="689193"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France</a:t>
              </a:r>
              <a:r>
                <a:rPr lang="en-US" sz="883" b="1" kern="0" baseline="30000">
                  <a:solidFill>
                    <a:srgbClr val="0078D7"/>
                  </a:solidFill>
                  <a:latin typeface="Segoe UI"/>
                  <a:ea typeface="Segoe UI" panose="020B0502040204020203" pitchFamily="34" charset="0"/>
                  <a:cs typeface="Segoe UI" panose="020B0502040204020203" pitchFamily="34" charset="0"/>
                </a:rPr>
                <a:t>3</a:t>
              </a:r>
              <a:r>
                <a:rPr lang="en-US" sz="883" b="1" kern="0">
                  <a:solidFill>
                    <a:srgbClr val="0078D7"/>
                  </a:solidFill>
                  <a:latin typeface="Segoe UI"/>
                  <a:ea typeface="Segoe UI" panose="020B0502040204020203" pitchFamily="34" charset="0"/>
                  <a:cs typeface="Segoe UI" panose="020B0502040204020203" pitchFamily="34" charset="0"/>
                </a:rPr>
                <a:t> </a:t>
              </a:r>
            </a:p>
          </p:txBody>
        </p:sp>
        <p:cxnSp>
          <p:nvCxnSpPr>
            <p:cNvPr id="123" name="Straight Connector 122"/>
            <p:cNvCxnSpPr>
              <a:endCxn id="121" idx="3"/>
            </p:cNvCxnSpPr>
            <p:nvPr/>
          </p:nvCxnSpPr>
          <p:spPr>
            <a:xfrm flipV="1">
              <a:off x="6032615" y="3125402"/>
              <a:ext cx="109727" cy="67242"/>
            </a:xfrm>
            <a:prstGeom prst="line">
              <a:avLst/>
            </a:prstGeom>
            <a:noFill/>
            <a:ln w="9525" cap="flat" cmpd="sng" algn="ctr">
              <a:solidFill>
                <a:schemeClr val="accent1"/>
              </a:solidFill>
              <a:prstDash val="solid"/>
              <a:headEnd type="none" w="med" len="med"/>
              <a:tailEnd type="none" w="med" len="med"/>
            </a:ln>
            <a:effectLst/>
          </p:spPr>
        </p:cxnSp>
        <p:cxnSp>
          <p:nvCxnSpPr>
            <p:cNvPr id="126" name="Straight Connector 125"/>
            <p:cNvCxnSpPr>
              <a:endCxn id="120" idx="3"/>
            </p:cNvCxnSpPr>
            <p:nvPr/>
          </p:nvCxnSpPr>
          <p:spPr>
            <a:xfrm flipV="1">
              <a:off x="6119669" y="3181931"/>
              <a:ext cx="136584" cy="139571"/>
            </a:xfrm>
            <a:prstGeom prst="line">
              <a:avLst/>
            </a:prstGeom>
            <a:noFill/>
            <a:ln w="9525" cap="flat" cmpd="sng" algn="ctr">
              <a:solidFill>
                <a:schemeClr val="accent1"/>
              </a:solidFill>
              <a:prstDash val="solid"/>
              <a:headEnd type="none" w="med" len="med"/>
              <a:tailEnd type="none" w="med" len="med"/>
            </a:ln>
            <a:effectLst/>
          </p:spPr>
        </p:cxnSp>
        <p:sp>
          <p:nvSpPr>
            <p:cNvPr id="127" name="Rectangle 126"/>
            <p:cNvSpPr/>
            <p:nvPr/>
          </p:nvSpPr>
          <p:spPr bwMode="auto">
            <a:xfrm>
              <a:off x="5610454" y="3278074"/>
              <a:ext cx="101460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France</a:t>
              </a:r>
              <a:r>
                <a:rPr lang="en-US" sz="883" b="1" kern="0" baseline="30000">
                  <a:solidFill>
                    <a:srgbClr val="0078D7"/>
                  </a:solidFill>
                  <a:latin typeface="Segoe UI"/>
                  <a:ea typeface="Segoe UI" panose="020B0502040204020203" pitchFamily="34" charset="0"/>
                  <a:cs typeface="Segoe UI" panose="020B0502040204020203" pitchFamily="34" charset="0"/>
                </a:rPr>
                <a:t>3</a:t>
              </a:r>
              <a:r>
                <a:rPr lang="en-US" sz="883" b="1" kern="0">
                  <a:solidFill>
                    <a:srgbClr val="0078D7"/>
                  </a:solidFill>
                  <a:latin typeface="Segoe UI"/>
                  <a:ea typeface="Segoe UI" panose="020B0502040204020203" pitchFamily="34" charset="0"/>
                  <a:cs typeface="Segoe UI" panose="020B0502040204020203" pitchFamily="34" charset="0"/>
                </a:rPr>
                <a:t> </a:t>
              </a:r>
            </a:p>
          </p:txBody>
        </p:sp>
        <p:grpSp>
          <p:nvGrpSpPr>
            <p:cNvPr id="128" name="Group 127"/>
            <p:cNvGrpSpPr/>
            <p:nvPr/>
          </p:nvGrpSpPr>
          <p:grpSpPr>
            <a:xfrm>
              <a:off x="1703915" y="2797040"/>
              <a:ext cx="1130851" cy="831703"/>
              <a:chOff x="1703915" y="2797040"/>
              <a:chExt cx="1130851" cy="831703"/>
            </a:xfrm>
          </p:grpSpPr>
          <p:pic>
            <p:nvPicPr>
              <p:cNvPr id="129" name="Picture 12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0115" y="3153618"/>
                <a:ext cx="494651" cy="475125"/>
              </a:xfrm>
              <a:prstGeom prst="rect">
                <a:avLst/>
              </a:prstGeom>
              <a:effectLst>
                <a:outerShdw blurRad="63500" sx="102000" sy="102000" algn="ctr" rotWithShape="0">
                  <a:prstClr val="black">
                    <a:alpha val="40000"/>
                  </a:prstClr>
                </a:outerShdw>
              </a:effectLst>
            </p:spPr>
          </p:pic>
          <p:sp>
            <p:nvSpPr>
              <p:cNvPr id="130" name="Rectangle 129"/>
              <p:cNvSpPr/>
              <p:nvPr/>
            </p:nvSpPr>
            <p:spPr bwMode="auto">
              <a:xfrm>
                <a:off x="1969704" y="3325754"/>
                <a:ext cx="49205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4187">
                  <a:defRPr/>
                </a:pPr>
                <a:r>
                  <a:rPr lang="en-US" sz="883" b="1" kern="0">
                    <a:solidFill>
                      <a:srgbClr val="0078D7"/>
                    </a:solidFill>
                    <a:latin typeface="Segoe UI"/>
                    <a:ea typeface="Segoe UI" panose="020B0502040204020203" pitchFamily="34" charset="0"/>
                    <a:cs typeface="Segoe UI" panose="020B0502040204020203" pitchFamily="34" charset="0"/>
                  </a:rPr>
                  <a:t>West US</a:t>
                </a:r>
              </a:p>
            </p:txBody>
          </p:sp>
          <p:sp>
            <p:nvSpPr>
              <p:cNvPr id="133" name="Oval 132"/>
              <p:cNvSpPr/>
              <p:nvPr/>
            </p:nvSpPr>
            <p:spPr bwMode="auto">
              <a:xfrm>
                <a:off x="2550869" y="335937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pic>
            <p:nvPicPr>
              <p:cNvPr id="134" name="Picture 13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1739" y="2825366"/>
                <a:ext cx="494651" cy="475125"/>
              </a:xfrm>
              <a:prstGeom prst="rect">
                <a:avLst/>
              </a:prstGeom>
              <a:effectLst>
                <a:outerShdw blurRad="63500" sx="102000" sy="102000" algn="ctr" rotWithShape="0">
                  <a:prstClr val="black">
                    <a:alpha val="40000"/>
                  </a:prstClr>
                </a:outerShdw>
              </a:effectLst>
            </p:spPr>
          </p:pic>
          <p:sp>
            <p:nvSpPr>
              <p:cNvPr id="135" name="Rectangle 134"/>
              <p:cNvSpPr/>
              <p:nvPr/>
            </p:nvSpPr>
            <p:spPr bwMode="auto">
              <a:xfrm>
                <a:off x="1703915" y="2797040"/>
                <a:ext cx="99870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3959">
                  <a:defRPr/>
                </a:pPr>
                <a:r>
                  <a:rPr lang="en-US" sz="883" b="1" kern="0">
                    <a:solidFill>
                      <a:srgbClr val="0078D7"/>
                    </a:solidFill>
                    <a:latin typeface="Segoe UI"/>
                    <a:ea typeface="Segoe UI" panose="020B0502040204020203" pitchFamily="34" charset="0"/>
                    <a:cs typeface="Segoe UI" panose="020B0502040204020203" pitchFamily="34" charset="0"/>
                  </a:rPr>
                  <a:t>West US 2</a:t>
                </a:r>
              </a:p>
            </p:txBody>
          </p:sp>
          <p:sp>
            <p:nvSpPr>
              <p:cNvPr id="146" name="Oval 145"/>
              <p:cNvSpPr/>
              <p:nvPr/>
            </p:nvSpPr>
            <p:spPr bwMode="auto">
              <a:xfrm>
                <a:off x="2492492" y="3031118"/>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97" fontAlgn="base">
                  <a:spcBef>
                    <a:spcPct val="0"/>
                  </a:spcBef>
                  <a:spcAft>
                    <a:spcPct val="0"/>
                  </a:spcAft>
                  <a:defRPr/>
                </a:pPr>
                <a:endParaRPr lang="en-US" sz="2353" err="1">
                  <a:solidFill>
                    <a:srgbClr val="0078D7"/>
                  </a:solidFill>
                  <a:latin typeface="Segoe UI"/>
                  <a:ea typeface="Segoe UI" pitchFamily="34" charset="0"/>
                  <a:cs typeface="Segoe UI" pitchFamily="34" charset="0"/>
                </a:endParaRPr>
              </a:p>
            </p:txBody>
          </p:sp>
        </p:grpSp>
      </p:grpSp>
      <p:sp>
        <p:nvSpPr>
          <p:cNvPr id="139" name="Rectangle 138"/>
          <p:cNvSpPr/>
          <p:nvPr/>
        </p:nvSpPr>
        <p:spPr bwMode="auto">
          <a:xfrm>
            <a:off x="-168953" y="4479659"/>
            <a:ext cx="3543407" cy="2160572"/>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29" tIns="44815" rIns="89629" bIns="44815" numCol="1" spcCol="0" rtlCol="0" fromWordArt="0" anchor="ctr" anchorCtr="0" forceAA="0" compatLnSpc="1">
            <a:prstTxWarp prst="textNoShape">
              <a:avLst/>
            </a:prstTxWarp>
            <a:noAutofit/>
          </a:bodyPr>
          <a:lstStyle/>
          <a:p>
            <a:pPr marL="0" lvl="1" algn="ctr" defTabSz="895683">
              <a:spcBef>
                <a:spcPts val="588"/>
              </a:spcBef>
              <a:buSzPct val="60000"/>
              <a:tabLst>
                <a:tab pos="174244" algn="l"/>
              </a:tabLst>
              <a:defRPr/>
            </a:pPr>
            <a:r>
              <a:rPr lang="en-US" sz="2353" dirty="0">
                <a:solidFill>
                  <a:srgbClr val="0078D7"/>
                </a:solidFill>
                <a:latin typeface="Segoe UI"/>
                <a:cs typeface="Segoe UI Light" panose="020B0502040204020203" pitchFamily="34" charset="0"/>
              </a:rPr>
              <a:t>100+ datacenters</a:t>
            </a:r>
          </a:p>
          <a:p>
            <a:pPr marL="0" lvl="1" algn="ctr" defTabSz="895683">
              <a:spcBef>
                <a:spcPts val="588"/>
              </a:spcBef>
              <a:buSzPct val="60000"/>
              <a:tabLst>
                <a:tab pos="174244" algn="l"/>
              </a:tabLst>
              <a:defRPr/>
            </a:pPr>
            <a:r>
              <a:rPr lang="en-US" sz="2353" dirty="0">
                <a:solidFill>
                  <a:srgbClr val="0078D7"/>
                </a:solidFill>
                <a:latin typeface="Segoe UI"/>
                <a:cs typeface="Segoe UI Light" panose="020B0502040204020203" pitchFamily="34" charset="0"/>
              </a:rPr>
              <a:t>and</a:t>
            </a:r>
          </a:p>
          <a:p>
            <a:pPr marL="0" lvl="1" algn="ctr" defTabSz="895683">
              <a:spcBef>
                <a:spcPts val="588"/>
              </a:spcBef>
              <a:buSzPct val="60000"/>
              <a:tabLst>
                <a:tab pos="174244" algn="l"/>
              </a:tabLst>
              <a:defRPr/>
            </a:pPr>
            <a:r>
              <a:rPr lang="en-US" sz="2353" dirty="0">
                <a:solidFill>
                  <a:srgbClr val="0078D7"/>
                </a:solidFill>
                <a:latin typeface="Segoe UI"/>
                <a:cs typeface="Segoe UI Light" panose="020B0502040204020203" pitchFamily="34" charset="0"/>
              </a:rPr>
              <a:t>Millions of Servers</a:t>
            </a:r>
          </a:p>
        </p:txBody>
      </p:sp>
      <p:sp>
        <p:nvSpPr>
          <p:cNvPr id="143" name="Oval 142"/>
          <p:cNvSpPr/>
          <p:nvPr/>
        </p:nvSpPr>
        <p:spPr bwMode="auto">
          <a:xfrm flipV="1">
            <a:off x="3488486" y="4741314"/>
            <a:ext cx="44820" cy="7239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37">
              <a:defRPr/>
            </a:pPr>
            <a:endParaRPr lang="en-US" sz="1765">
              <a:solidFill>
                <a:srgbClr val="0078D7"/>
              </a:solidFill>
              <a:latin typeface="Segoe UI"/>
            </a:endParaRPr>
          </a:p>
        </p:txBody>
      </p:sp>
      <p:grpSp>
        <p:nvGrpSpPr>
          <p:cNvPr id="147" name="Group 146"/>
          <p:cNvGrpSpPr/>
          <p:nvPr/>
        </p:nvGrpSpPr>
        <p:grpSpPr>
          <a:xfrm>
            <a:off x="412725" y="6912924"/>
            <a:ext cx="164676" cy="361475"/>
            <a:chOff x="680574" y="5797942"/>
            <a:chExt cx="149775" cy="368723"/>
          </a:xfrm>
        </p:grpSpPr>
        <p:sp>
          <p:nvSpPr>
            <p:cNvPr id="149" name="Rectangle 148"/>
            <p:cNvSpPr/>
            <p:nvPr/>
          </p:nvSpPr>
          <p:spPr bwMode="auto">
            <a:xfrm>
              <a:off x="680574" y="6020361"/>
              <a:ext cx="146304" cy="146304"/>
            </a:xfrm>
            <a:prstGeom prst="rect">
              <a:avLst/>
            </a:prstGeom>
            <a:solidFill>
              <a:schemeClr val="accent6"/>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none" lIns="358569" tIns="89575" rIns="89571" bIns="89583" numCol="1" rtlCol="0" anchor="ctr" anchorCtr="0" compatLnSpc="1">
              <a:prstTxWarp prst="textNoShape">
                <a:avLst/>
              </a:prstTxWarp>
            </a:bodyPr>
            <a:lstStyle/>
            <a:p>
              <a:pPr defTabSz="1194187">
                <a:defRPr/>
              </a:pPr>
              <a:r>
                <a:rPr lang="en-US" sz="980">
                  <a:solidFill>
                    <a:srgbClr val="00BCF2"/>
                  </a:solidFill>
                  <a:latin typeface="Segoe UI"/>
                  <a:cs typeface="Segoe UI" pitchFamily="34" charset="0"/>
                </a:rPr>
                <a:t>Sovereign datacenters</a:t>
              </a:r>
            </a:p>
          </p:txBody>
        </p:sp>
        <p:sp>
          <p:nvSpPr>
            <p:cNvPr id="150" name="Rectangle 149"/>
            <p:cNvSpPr/>
            <p:nvPr/>
          </p:nvSpPr>
          <p:spPr bwMode="auto">
            <a:xfrm>
              <a:off x="684045" y="5797942"/>
              <a:ext cx="146304" cy="146304"/>
            </a:xfrm>
            <a:prstGeom prst="rect">
              <a:avLst/>
            </a:prstGeom>
            <a:solidFill>
              <a:schemeClr val="accent1"/>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none" lIns="358569" tIns="89575" rIns="89571" bIns="89583" numCol="1" rtlCol="0" anchor="ctr" anchorCtr="0" compatLnSpc="1">
              <a:prstTxWarp prst="textNoShape">
                <a:avLst/>
              </a:prstTxWarp>
            </a:bodyPr>
            <a:lstStyle/>
            <a:p>
              <a:pPr defTabSz="1194187">
                <a:defRPr/>
              </a:pPr>
              <a:r>
                <a:rPr lang="en-US" sz="980" dirty="0">
                  <a:solidFill>
                    <a:srgbClr val="0078D7"/>
                  </a:solidFill>
                  <a:latin typeface="Segoe UI"/>
                  <a:cs typeface="Segoe UI" pitchFamily="34" charset="0"/>
                </a:rPr>
                <a:t>Global datacenters</a:t>
              </a:r>
            </a:p>
          </p:txBody>
        </p:sp>
      </p:grpSp>
      <p:pic>
        <p:nvPicPr>
          <p:cNvPr id="137" name="Picture 136"/>
          <p:cNvPicPr>
            <a:picLocks noChangeAspect="1"/>
          </p:cNvPicPr>
          <p:nvPr/>
        </p:nvPicPr>
        <p:blipFill rotWithShape="1">
          <a:blip r:embed="rId10" cstate="print">
            <a:extLst>
              <a:ext uri="{28A0092B-C50C-407E-A947-70E740481C1C}">
                <a14:useLocalDpi xmlns:a14="http://schemas.microsoft.com/office/drawing/2010/main"/>
              </a:ext>
            </a:extLst>
          </a:blip>
          <a:srcRect b="-9725"/>
          <a:stretch/>
        </p:blipFill>
        <p:spPr>
          <a:xfrm>
            <a:off x="71842" y="3313658"/>
            <a:ext cx="1813815" cy="929533"/>
          </a:xfrm>
          <a:prstGeom prst="rect">
            <a:avLst/>
          </a:prstGeom>
        </p:spPr>
      </p:pic>
      <p:pic>
        <p:nvPicPr>
          <p:cNvPr id="148" name="Picture 147"/>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32612" y="4359570"/>
            <a:ext cx="1786653" cy="883849"/>
          </a:xfrm>
          <a:prstGeom prst="rect">
            <a:avLst/>
          </a:prstGeom>
        </p:spPr>
      </p:pic>
      <p:pic>
        <p:nvPicPr>
          <p:cNvPr id="151" name="Picture 150" descr="Automatically generated description: a view of a mountain"/>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3185275" y="596672"/>
            <a:ext cx="1809336" cy="887008"/>
          </a:xfrm>
          <a:prstGeom prst="rect">
            <a:avLst/>
          </a:prstGeom>
        </p:spPr>
      </p:pic>
      <p:pic>
        <p:nvPicPr>
          <p:cNvPr id="152" name="Picture 151" descr="Automatically generated description: tree, building, nintendo, nature"/>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811498" y="4292894"/>
            <a:ext cx="1800773" cy="862881"/>
          </a:xfrm>
          <a:prstGeom prst="rect">
            <a:avLst/>
          </a:prstGeom>
        </p:spPr>
      </p:pic>
      <p:pic>
        <p:nvPicPr>
          <p:cNvPr id="153" name="Picture 152" descr="Automatically generated description: a large house"/>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850005" y="1698499"/>
            <a:ext cx="1804987" cy="882528"/>
          </a:xfrm>
          <a:prstGeom prst="rect">
            <a:avLst/>
          </a:prstGeom>
        </p:spPr>
      </p:pic>
      <p:pic>
        <p:nvPicPr>
          <p:cNvPr id="155" name="Picture 154"/>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521099" y="3632932"/>
            <a:ext cx="1791244" cy="834211"/>
          </a:xfrm>
          <a:prstGeom prst="rect">
            <a:avLst/>
          </a:prstGeom>
        </p:spPr>
      </p:pic>
      <p:pic>
        <p:nvPicPr>
          <p:cNvPr id="156" name="Picture 155" descr="Automatically generated description: building, electronics, nintendo"/>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a:ext>
            </a:extLst>
          </a:blip>
          <a:stretch>
            <a:fillRect/>
          </a:stretch>
        </p:blipFill>
        <p:spPr>
          <a:xfrm>
            <a:off x="71842" y="1710096"/>
            <a:ext cx="1712903" cy="972653"/>
          </a:xfrm>
          <a:prstGeom prst="rect">
            <a:avLst/>
          </a:prstGeom>
        </p:spPr>
      </p:pic>
      <p:pic>
        <p:nvPicPr>
          <p:cNvPr id="157" name="Picture 156"/>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975125" y="600832"/>
            <a:ext cx="1827279" cy="871113"/>
          </a:xfrm>
          <a:prstGeom prst="rect">
            <a:avLst/>
          </a:prstGeom>
        </p:spPr>
      </p:pic>
      <p:pic>
        <p:nvPicPr>
          <p:cNvPr id="2" name="Picture 1"/>
          <p:cNvPicPr>
            <a:picLocks noChangeAspect="1"/>
          </p:cNvPicPr>
          <p:nvPr/>
        </p:nvPicPr>
        <p:blipFill>
          <a:blip r:embed="rId20"/>
          <a:stretch>
            <a:fillRect/>
          </a:stretch>
        </p:blipFill>
        <p:spPr>
          <a:xfrm>
            <a:off x="6467803" y="5670117"/>
            <a:ext cx="2521724" cy="698104"/>
          </a:xfrm>
          <a:prstGeom prst="rect">
            <a:avLst/>
          </a:prstGeom>
        </p:spPr>
      </p:pic>
    </p:spTree>
    <p:extLst>
      <p:ext uri="{BB962C8B-B14F-4D97-AF65-F5344CB8AC3E}">
        <p14:creationId xmlns:p14="http://schemas.microsoft.com/office/powerpoint/2010/main" val="188486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546A"/>
      </a:hlink>
      <a:folHlink>
        <a:srgbClr val="BFBFB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206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 [Read-Only]" id="{02062F7B-93A9-426E-B10E-A9B5861ECC28}" vid="{C1BCA5F8-9CDB-4F6F-BC79-169B0A0BAF83}"/>
    </a:ext>
  </a:extLst>
</a:theme>
</file>

<file path=ppt/theme/theme12.xml><?xml version="1.0" encoding="utf-8"?>
<a:theme xmlns:a="http://schemas.openxmlformats.org/drawingml/2006/main" name="1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98CA0642-B885-452C-B533-0D85146AF589}"/>
    </a:ext>
  </a:extLst>
</a:theme>
</file>

<file path=ppt/theme/theme13.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558C9411-013B-46AF-B938-3E69E5A4C174}" vid="{FABAFD44-59DC-4902-BC77-D5753F5AB942}"/>
    </a:ext>
  </a:extLst>
</a:theme>
</file>

<file path=ppt/theme/theme14.xml><?xml version="1.0" encoding="utf-8"?>
<a:theme xmlns:a="http://schemas.openxmlformats.org/drawingml/2006/main" name="DARK GRAY TEMPLATE">
  <a:themeElements>
    <a:clrScheme name="BT - Dark blue - dark background">
      <a:dk1>
        <a:srgbClr val="353535"/>
      </a:dk1>
      <a:lt1>
        <a:srgbClr val="FFFFFF"/>
      </a:lt1>
      <a:dk2>
        <a:srgbClr val="002050"/>
      </a:dk2>
      <a:lt2>
        <a:srgbClr val="CDF4FF"/>
      </a:lt2>
      <a:accent1>
        <a:srgbClr val="002050"/>
      </a:accent1>
      <a:accent2>
        <a:srgbClr val="D2D2D2"/>
      </a:accent2>
      <a:accent3>
        <a:srgbClr val="0078D7"/>
      </a:accent3>
      <a:accent4>
        <a:srgbClr val="00BCF2"/>
      </a:accent4>
      <a:accent5>
        <a:srgbClr val="FF8C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DK_BLUE_2017_02.potx" id="{0B806ACF-E152-4886-8748-3B76BD7ED622}" vid="{5C82345A-15A9-453E-A64F-D20DBE8DDF8A}"/>
    </a:ext>
  </a:extLst>
</a:theme>
</file>

<file path=ppt/theme/theme15.xml><?xml version="1.0" encoding="utf-8"?>
<a:theme xmlns:a="http://schemas.openxmlformats.org/drawingml/2006/main" name="1_DARK GRAY TEMPLATE">
  <a:themeElements>
    <a:clrScheme name="BT - Blue on Dark Gray">
      <a:dk1>
        <a:srgbClr val="353535"/>
      </a:dk1>
      <a:lt1>
        <a:srgbClr val="FFFFFF"/>
      </a:lt1>
      <a:dk2>
        <a:srgbClr val="0078D7"/>
      </a:dk2>
      <a:lt2>
        <a:srgbClr val="CDF4FF"/>
      </a:lt2>
      <a:accent1>
        <a:srgbClr val="0078D7"/>
      </a:accent1>
      <a:accent2>
        <a:srgbClr val="D2D2D2"/>
      </a:accent2>
      <a:accent3>
        <a:srgbClr val="00BCF2"/>
      </a:accent3>
      <a:accent4>
        <a:srgbClr val="B4009E"/>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72990243-813F-4FCA-86D3-9AF06BC539B3}"/>
    </a:ext>
  </a:extLst>
</a:theme>
</file>

<file path=ppt/theme/theme16.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17.xml><?xml version="1.0" encoding="utf-8"?>
<a:theme xmlns:a="http://schemas.openxmlformats.org/drawingml/2006/main" name="LIGHT GRAY 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606C0C51-1210-40E2-90B2-6EE413175670}"/>
    </a:ext>
  </a:extLst>
</a:theme>
</file>

<file path=ppt/theme/theme18.xml><?xml version="1.0" encoding="utf-8"?>
<a:theme xmlns:a="http://schemas.openxmlformats.org/drawingml/2006/main" name="1_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558C9411-013B-46AF-B938-3E69E5A4C174}" vid="{FABAFD44-59DC-4902-BC77-D5753F5AB942}"/>
    </a:ext>
  </a:extLst>
</a:theme>
</file>

<file path=ppt/theme/theme19.xml><?xml version="1.0" encoding="utf-8"?>
<a:theme xmlns:a="http://schemas.openxmlformats.org/drawingml/2006/main" name="1_3-50120_USPS_FY18_Kickoff-ISU_Template_Light">
  <a:themeElements>
    <a:clrScheme name="USPS FY18">
      <a:dk1>
        <a:srgbClr val="272727"/>
      </a:dk1>
      <a:lt1>
        <a:srgbClr val="FFFFFF"/>
      </a:lt1>
      <a:dk2>
        <a:srgbClr val="0078D7"/>
      </a:dk2>
      <a:lt2>
        <a:srgbClr val="EAEAEA"/>
      </a:lt2>
      <a:accent1>
        <a:srgbClr val="0078D7"/>
      </a:accent1>
      <a:accent2>
        <a:srgbClr val="002050"/>
      </a:accent2>
      <a:accent3>
        <a:srgbClr val="5C2D91"/>
      </a:accent3>
      <a:accent4>
        <a:srgbClr val="00BCF2"/>
      </a:accent4>
      <a:accent5>
        <a:srgbClr val="505050"/>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SPS_FY18_Kickoff-ISU 16x9 Template_v02.potx" id="{0D3F4848-1020-4927-8012-BBE845A69779}" vid="{960EA15F-F286-4A85-9AE5-B2A1BB0794D1}"/>
    </a:ext>
  </a:extLst>
</a:theme>
</file>

<file path=ppt/theme/theme2.xml><?xml version="1.0" encoding="utf-8"?>
<a:theme xmlns:a="http://schemas.openxmlformats.org/drawingml/2006/main" name="Azure_PPT_template 1">
  <a:themeElements>
    <a:clrScheme name="Custom 6">
      <a:dk1>
        <a:srgbClr val="505050"/>
      </a:dk1>
      <a:lt1>
        <a:srgbClr val="FFFFFF"/>
      </a:lt1>
      <a:dk2>
        <a:srgbClr val="00188F"/>
      </a:dk2>
      <a:lt2>
        <a:srgbClr val="D2D2D2"/>
      </a:lt2>
      <a:accent1>
        <a:srgbClr val="00BCF2"/>
      </a:accent1>
      <a:accent2>
        <a:srgbClr val="00D8CC"/>
      </a:accent2>
      <a:accent3>
        <a:srgbClr val="7FBA00"/>
      </a:accent3>
      <a:accent4>
        <a:srgbClr val="BAD80A"/>
      </a:accent4>
      <a:accent5>
        <a:srgbClr val="969696"/>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20.xml><?xml version="1.0" encoding="utf-8"?>
<a:theme xmlns:a="http://schemas.openxmlformats.org/drawingml/2006/main" name="1_Exchange Template 2012 - White Background">
  <a:themeElements>
    <a:clrScheme name="Exchange-Lync-SharePoint_Template_2012_Light">
      <a:dk1>
        <a:srgbClr val="000000"/>
      </a:dk1>
      <a:lt1>
        <a:srgbClr val="FFFFFF"/>
      </a:lt1>
      <a:dk2>
        <a:srgbClr val="0072C6"/>
      </a:dk2>
      <a:lt2>
        <a:srgbClr val="797A7D"/>
      </a:lt2>
      <a:accent1>
        <a:srgbClr val="0072C6"/>
      </a:accent1>
      <a:accent2>
        <a:srgbClr val="EB3C00"/>
      </a:accent2>
      <a:accent3>
        <a:srgbClr val="FFB900"/>
      </a:accent3>
      <a:accent4>
        <a:srgbClr val="505050"/>
      </a:accent4>
      <a:accent5>
        <a:srgbClr val="969696"/>
      </a:accent5>
      <a:accent6>
        <a:srgbClr val="D2D2D2"/>
      </a:accent6>
      <a:hlink>
        <a:srgbClr val="43AFFF"/>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1.xml><?xml version="1.0" encoding="utf-8"?>
<a:theme xmlns:a="http://schemas.openxmlformats.org/drawingml/2006/main" name="Openess 16-9_June-2014">
  <a:themeElements>
    <a:clrScheme name="Openess">
      <a:dk1>
        <a:srgbClr val="505050"/>
      </a:dk1>
      <a:lt1>
        <a:sysClr val="window" lastClr="FFFFFF"/>
      </a:lt1>
      <a:dk2>
        <a:srgbClr val="000000"/>
      </a:dk2>
      <a:lt2>
        <a:srgbClr val="E7E6E6"/>
      </a:lt2>
      <a:accent1>
        <a:srgbClr val="00188F"/>
      </a:accent1>
      <a:accent2>
        <a:srgbClr val="0072C6"/>
      </a:accent2>
      <a:accent3>
        <a:srgbClr val="008272"/>
      </a:accent3>
      <a:accent4>
        <a:srgbClr val="FF8C00"/>
      </a:accent4>
      <a:accent5>
        <a:srgbClr val="B4009E"/>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peness_2014_Template_16x9_r01.potx" id="{9AEF40BC-4E1A-4D6C-A429-0C2A87387DC2}" vid="{027EFA41-86E4-4FBF-AB40-2EAD28114D7D}"/>
    </a:ext>
  </a:extLst>
</a:theme>
</file>

<file path=ppt/theme/theme22.xml><?xml version="1.0" encoding="utf-8"?>
<a:theme xmlns:a="http://schemas.openxmlformats.org/drawingml/2006/main" name="1_Openess 16-9_June-2014">
  <a:themeElements>
    <a:clrScheme name="Openess">
      <a:dk1>
        <a:srgbClr val="505050"/>
      </a:dk1>
      <a:lt1>
        <a:sysClr val="window" lastClr="FFFFFF"/>
      </a:lt1>
      <a:dk2>
        <a:srgbClr val="000000"/>
      </a:dk2>
      <a:lt2>
        <a:srgbClr val="E7E6E6"/>
      </a:lt2>
      <a:accent1>
        <a:srgbClr val="00188F"/>
      </a:accent1>
      <a:accent2>
        <a:srgbClr val="0072C6"/>
      </a:accent2>
      <a:accent3>
        <a:srgbClr val="008272"/>
      </a:accent3>
      <a:accent4>
        <a:srgbClr val="FF8C00"/>
      </a:accent4>
      <a:accent5>
        <a:srgbClr val="B4009E"/>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peness_2014_Template_16x9_r01.potx" id="{9AEF40BC-4E1A-4D6C-A429-0C2A87387DC2}" vid="{027EFA41-86E4-4FBF-AB40-2EAD28114D7D}"/>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SETHIS_1_6-50001_WPC 2016 Keynote Template">
  <a:themeElements>
    <a:clrScheme name="Custom 2">
      <a:dk1>
        <a:srgbClr val="323232"/>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Keynote_16x9_Template_final" id="{E85712C3-8B1E-400D-9829-4AEF54889F3A}" vid="{D2EA5704-0536-4342-A8F5-1DFFC4917057}"/>
    </a:ext>
  </a:extLst>
</a:theme>
</file>

<file path=ppt/theme/theme4.xml><?xml version="1.0" encoding="utf-8"?>
<a:theme xmlns:a="http://schemas.openxmlformats.org/drawingml/2006/main" name="3_WHITE TEMPLATE">
  <a:themeElements>
    <a:clrScheme name="Win 2016">
      <a:dk1>
        <a:srgbClr val="002050"/>
      </a:dk1>
      <a:lt1>
        <a:srgbClr val="FFFFFF"/>
      </a:lt1>
      <a:dk2>
        <a:srgbClr val="505050"/>
      </a:dk2>
      <a:lt2>
        <a:srgbClr val="0078D7"/>
      </a:lt2>
      <a:accent1>
        <a:srgbClr val="002050"/>
      </a:accent1>
      <a:accent2>
        <a:srgbClr val="0078D7"/>
      </a:accent2>
      <a:accent3>
        <a:srgbClr val="00BCF2"/>
      </a:accent3>
      <a:accent4>
        <a:srgbClr val="505050"/>
      </a:accent4>
      <a:accent5>
        <a:srgbClr val="737373"/>
      </a:accent5>
      <a:accent6>
        <a:srgbClr val="D2D2D2"/>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8.potx" id="{EB8F4248-9E5E-46A9-8BA8-30209C4FFE2D}" vid="{4BD31EC0-BAC4-44E6-B493-AF7AF04A2B69}"/>
    </a:ext>
  </a:extLst>
</a:theme>
</file>

<file path=ppt/theme/theme5.xml><?xml version="1.0" encoding="utf-8"?>
<a:theme xmlns:a="http://schemas.openxmlformats.org/drawingml/2006/main" name="1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potx" id="{085148F9-3FB5-45CD-9508-2D9F57AE2938}" vid="{2AB61A27-A5F8-4D15-B4C3-BC1FC60C2EA2}"/>
    </a:ext>
  </a:extLst>
</a:theme>
</file>

<file path=ppt/theme/theme6.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7.xml><?xml version="1.0" encoding="utf-8"?>
<a:theme xmlns:a="http://schemas.openxmlformats.org/drawingml/2006/main" name="1_6-50029_S4_Q1_FY17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July2016_Light_Template.potx" id="{E89CD19F-A340-41F0-AF0A-080B1F769845}" vid="{8F57A22D-FED1-4A9D-9F43-716A7DE024A6}"/>
    </a:ext>
  </a:extLst>
</a:theme>
</file>

<file path=ppt/theme/theme8.xml><?xml version="1.0" encoding="utf-8"?>
<a:theme xmlns:a="http://schemas.openxmlformats.org/drawingml/2006/main" name="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9.xml><?xml version="1.0" encoding="utf-8"?>
<a:theme xmlns:a="http://schemas.openxmlformats.org/drawingml/2006/main" name="1_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65C02AF658144A8DE5D5B50E10A78" ma:contentTypeVersion="4" ma:contentTypeDescription="Create a new document." ma:contentTypeScope="" ma:versionID="d5f057f44e9554dc898ba2306ad73807">
  <xsd:schema xmlns:xsd="http://www.w3.org/2001/XMLSchema" xmlns:xs="http://www.w3.org/2001/XMLSchema" xmlns:p="http://schemas.microsoft.com/office/2006/metadata/properties" xmlns:ns2="b0912748-34d3-43fe-abbe-13b67236eefa" xmlns:ns3="569bab51-8b7b-4298-948e-4a5b4fcfb50f" targetNamespace="http://schemas.microsoft.com/office/2006/metadata/properties" ma:root="true" ma:fieldsID="65f5f68fbffdf05e0205d4fc29ae8a9f" ns2:_="" ns3:_="">
    <xsd:import namespace="b0912748-34d3-43fe-abbe-13b67236eefa"/>
    <xsd:import namespace="569bab51-8b7b-4298-948e-4a5b4fcfb5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12748-34d3-43fe-abbe-13b67236ee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9bab51-8b7b-4298-948e-4a5b4fcfb50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7D4490-1132-4E7F-B0D1-4CD06AED0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12748-34d3-43fe-abbe-13b67236eefa"/>
    <ds:schemaRef ds:uri="569bab51-8b7b-4298-948e-4a5b4fcfb5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6B91D3-A136-4438-8640-2572A86FC4BA}">
  <ds:schemaRefs>
    <ds:schemaRef ds:uri="http://schemas.microsoft.com/sharepoint/v3/contenttype/forms"/>
  </ds:schemaRefs>
</ds:datastoreItem>
</file>

<file path=customXml/itemProps3.xml><?xml version="1.0" encoding="utf-8"?>
<ds:datastoreItem xmlns:ds="http://schemas.openxmlformats.org/officeDocument/2006/customXml" ds:itemID="{95782AB7-3F39-4C9B-A0DC-6F7358F6AE91}">
  <ds:schemaRefs>
    <ds:schemaRef ds:uri="http://schemas.microsoft.com/office/2006/documentManagement/types"/>
    <ds:schemaRef ds:uri="http://purl.org/dc/terms/"/>
    <ds:schemaRef ds:uri="http://schemas.openxmlformats.org/package/2006/metadata/core-properties"/>
    <ds:schemaRef ds:uri="569bab51-8b7b-4298-948e-4a5b4fcfb50f"/>
    <ds:schemaRef ds:uri="http://purl.org/dc/dcmitype/"/>
    <ds:schemaRef ds:uri="http://schemas.microsoft.com/office/infopath/2007/PartnerControls"/>
    <ds:schemaRef ds:uri="b0912748-34d3-43fe-abbe-13b67236eefa"/>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3175</TotalTime>
  <Words>2721</Words>
  <Application>Microsoft Office PowerPoint</Application>
  <PresentationFormat>Widescreen</PresentationFormat>
  <Paragraphs>479</Paragraphs>
  <Slides>43</Slides>
  <Notes>28</Notes>
  <HiddenSlides>0</HiddenSlides>
  <MMClips>0</MMClips>
  <ScaleCrop>false</ScaleCrop>
  <HeadingPairs>
    <vt:vector size="8" baseType="variant">
      <vt:variant>
        <vt:lpstr>Fonts Used</vt:lpstr>
      </vt:variant>
      <vt:variant>
        <vt:i4>11</vt:i4>
      </vt:variant>
      <vt:variant>
        <vt:lpstr>Theme</vt:lpstr>
      </vt:variant>
      <vt:variant>
        <vt:i4>22</vt:i4>
      </vt:variant>
      <vt:variant>
        <vt:lpstr>Embedded OLE Servers</vt:lpstr>
      </vt:variant>
      <vt:variant>
        <vt:i4>1</vt:i4>
      </vt:variant>
      <vt:variant>
        <vt:lpstr>Slide Titles</vt:lpstr>
      </vt:variant>
      <vt:variant>
        <vt:i4>43</vt:i4>
      </vt:variant>
    </vt:vector>
  </HeadingPairs>
  <TitlesOfParts>
    <vt:vector size="77" baseType="lpstr">
      <vt:lpstr>ＭＳ Ｐゴシック</vt:lpstr>
      <vt:lpstr>ＭＳ Ｐゴシック</vt:lpstr>
      <vt:lpstr>Arial</vt:lpstr>
      <vt:lpstr>Arial Bold</vt:lpstr>
      <vt:lpstr>Calibri</vt:lpstr>
      <vt:lpstr>Kozuka Gothic Pro R</vt:lpstr>
      <vt:lpstr>Segoe UI</vt:lpstr>
      <vt:lpstr>Segoe UI Light</vt:lpstr>
      <vt:lpstr>Segoe UI Semibold</vt:lpstr>
      <vt:lpstr>Segoe UI Semilight</vt:lpstr>
      <vt:lpstr>Wingdings</vt:lpstr>
      <vt:lpstr>1_Office Theme</vt:lpstr>
      <vt:lpstr>Azure_PPT_template 1</vt:lpstr>
      <vt:lpstr>USETHIS_1_6-50001_WPC 2016 Keynote Template</vt:lpstr>
      <vt:lpstr>3_WHITE TEMPLATE</vt:lpstr>
      <vt:lpstr>1_6-50001_WPC 2016 Breakout Template</vt:lpstr>
      <vt:lpstr>6-30537_Envision 2016 Concurrent Template_Dark</vt:lpstr>
      <vt:lpstr>1_6-50029_S4_Q1_FY17_Light_Template</vt:lpstr>
      <vt:lpstr>Server and Cloud 2013</vt:lpstr>
      <vt:lpstr>1_Server and Cloud 2013</vt:lpstr>
      <vt:lpstr>5_Office Theme</vt:lpstr>
      <vt:lpstr>1_5-30551_TR19_BO_CT_Template</vt:lpstr>
      <vt:lpstr>1_5-50091_TR24_BO_CT_Template</vt:lpstr>
      <vt:lpstr>5-50113_Microsoft_Ready_Light_Template</vt:lpstr>
      <vt:lpstr>DARK GRAY TEMPLATE</vt:lpstr>
      <vt:lpstr>1_DARK GRAY TEMPLATE</vt:lpstr>
      <vt:lpstr>WHITE TEMPLATE</vt:lpstr>
      <vt:lpstr>LIGHT GRAY TEMPLATE</vt:lpstr>
      <vt:lpstr>1_5-50113_Microsoft_Ready_Light_Template</vt:lpstr>
      <vt:lpstr>1_3-50120_USPS_FY18_Kickoff-ISU_Template_Light</vt:lpstr>
      <vt:lpstr>1_Exchange Template 2012 - White Background</vt:lpstr>
      <vt:lpstr>Openess 16-9_June-2014</vt:lpstr>
      <vt:lpstr>1_Openess 16-9_June-2014</vt:lpstr>
      <vt:lpstr>think-cell Slide</vt:lpstr>
      <vt:lpstr>PowerPoint Presentation</vt:lpstr>
      <vt:lpstr>Agenda</vt:lpstr>
      <vt:lpstr>Some Azure Trivia …</vt:lpstr>
      <vt:lpstr>During the Sochi Olympics how many simultaneous online users watched the USA/Canada Hockey Game via Azure?</vt:lpstr>
      <vt:lpstr>How many compliancy offerings does Azure offer? </vt:lpstr>
      <vt:lpstr>Azure compliance Largest compliance portfolio in the industry </vt:lpstr>
      <vt:lpstr>How many HD Blu Ray DVD’s could travel across the Azure network every second?</vt:lpstr>
      <vt:lpstr>How many times could the Microsoft Fiber Optic Network that connect our Azure datacenters stretch to the moon and back?</vt:lpstr>
      <vt:lpstr>Microsoft infrastructure investments  </vt:lpstr>
      <vt:lpstr>In general, do we cool our Azure Data Centers?</vt:lpstr>
      <vt:lpstr>What percentage of new workloads in Azure are Linux?</vt:lpstr>
      <vt:lpstr>Azure + Open Source Momentum</vt:lpstr>
      <vt:lpstr>Our competitive reality…</vt:lpstr>
      <vt:lpstr>Open Source on Azure: V-Team Members</vt:lpstr>
      <vt:lpstr>Cloud Computing Models</vt:lpstr>
      <vt:lpstr>PowerPoint Presentation</vt:lpstr>
      <vt:lpstr>Azure Infrastructure Breadth</vt:lpstr>
      <vt:lpstr>Azure Virtual Machines</vt:lpstr>
      <vt:lpstr>PowerPoint Presentation</vt:lpstr>
      <vt:lpstr>IaaS Virtual Machines</vt:lpstr>
      <vt:lpstr>Managed Disks</vt:lpstr>
      <vt:lpstr>Using Managed Disks for HA</vt:lpstr>
      <vt:lpstr>Unmanaged Disks</vt:lpstr>
      <vt:lpstr>Managed Disks</vt:lpstr>
      <vt:lpstr>Availability Set</vt:lpstr>
      <vt:lpstr>Availability Set</vt:lpstr>
      <vt:lpstr>Options for Highly Available VMs</vt:lpstr>
      <vt:lpstr>Let’s Take A Look </vt:lpstr>
      <vt:lpstr>Azure  Networking</vt:lpstr>
      <vt:lpstr>The big (network) picture</vt:lpstr>
      <vt:lpstr>Connectivity Options to Azure</vt:lpstr>
      <vt:lpstr>Azure Load Balancer</vt:lpstr>
      <vt:lpstr>Azure  Storage</vt:lpstr>
      <vt:lpstr>Key Concepts</vt:lpstr>
      <vt:lpstr>Four Services</vt:lpstr>
      <vt:lpstr>Four Services</vt:lpstr>
      <vt:lpstr>Key IaaS Workloads</vt:lpstr>
      <vt:lpstr>Business Continuity and High Availability  with Microsoft Azure </vt:lpstr>
      <vt:lpstr>PowerPoint Presentation</vt:lpstr>
      <vt:lpstr>Gartner Magic Quadrant Leader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Overview</dc:title>
  <dc:creator>Matt Hester</dc:creator>
  <cp:lastModifiedBy>Matt Hester</cp:lastModifiedBy>
  <cp:revision>43</cp:revision>
  <dcterms:created xsi:type="dcterms:W3CDTF">2016-05-13T15:37:34Z</dcterms:created>
  <dcterms:modified xsi:type="dcterms:W3CDTF">2017-09-20T17:30:54Z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0x010100A9565C02AF658144A8DE5D5B50E10A78</vt:lpwstr>
  </property>
</Properties>
</file>